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45"/>
  </p:notesMasterIdLst>
  <p:sldIdLst>
    <p:sldId id="256" r:id="rId2"/>
    <p:sldId id="620" r:id="rId3"/>
    <p:sldId id="509" r:id="rId4"/>
    <p:sldId id="1126" r:id="rId5"/>
    <p:sldId id="1322" r:id="rId6"/>
    <p:sldId id="1323" r:id="rId7"/>
    <p:sldId id="1324" r:id="rId8"/>
    <p:sldId id="1136" r:id="rId9"/>
    <p:sldId id="1237" r:id="rId10"/>
    <p:sldId id="1326" r:id="rId11"/>
    <p:sldId id="1327" r:id="rId12"/>
    <p:sldId id="1328" r:id="rId13"/>
    <p:sldId id="1238" r:id="rId14"/>
    <p:sldId id="1139" r:id="rId15"/>
    <p:sldId id="1163" r:id="rId16"/>
    <p:sldId id="1169" r:id="rId17"/>
    <p:sldId id="1330" r:id="rId18"/>
    <p:sldId id="1333" r:id="rId19"/>
    <p:sldId id="1332" r:id="rId20"/>
    <p:sldId id="1242" r:id="rId21"/>
    <p:sldId id="1178" r:id="rId22"/>
    <p:sldId id="1243" r:id="rId23"/>
    <p:sldId id="1244" r:id="rId24"/>
    <p:sldId id="1245" r:id="rId25"/>
    <p:sldId id="1246" r:id="rId26"/>
    <p:sldId id="1334" r:id="rId27"/>
    <p:sldId id="1335" r:id="rId28"/>
    <p:sldId id="1336" r:id="rId29"/>
    <p:sldId id="1337" r:id="rId30"/>
    <p:sldId id="1338" r:id="rId31"/>
    <p:sldId id="1339" r:id="rId32"/>
    <p:sldId id="1340" r:id="rId33"/>
    <p:sldId id="1341" r:id="rId34"/>
    <p:sldId id="1342" r:id="rId35"/>
    <p:sldId id="1343" r:id="rId36"/>
    <p:sldId id="1344" r:id="rId37"/>
    <p:sldId id="1345" r:id="rId38"/>
    <p:sldId id="1346" r:id="rId39"/>
    <p:sldId id="1347" r:id="rId40"/>
    <p:sldId id="1348" r:id="rId41"/>
    <p:sldId id="1350" r:id="rId42"/>
    <p:sldId id="1351" r:id="rId43"/>
    <p:sldId id="1352" r:id="rId44"/>
    <p:sldId id="1353" r:id="rId45"/>
    <p:sldId id="1247" r:id="rId46"/>
    <p:sldId id="1248" r:id="rId47"/>
    <p:sldId id="1354" r:id="rId48"/>
    <p:sldId id="1355" r:id="rId49"/>
    <p:sldId id="1356" r:id="rId50"/>
    <p:sldId id="1357" r:id="rId51"/>
    <p:sldId id="1358" r:id="rId52"/>
    <p:sldId id="1359" r:id="rId53"/>
    <p:sldId id="1360" r:id="rId54"/>
    <p:sldId id="1363" r:id="rId55"/>
    <p:sldId id="1362" r:id="rId56"/>
    <p:sldId id="1364" r:id="rId57"/>
    <p:sldId id="1365" r:id="rId58"/>
    <p:sldId id="1366" r:id="rId59"/>
    <p:sldId id="1311" r:id="rId60"/>
    <p:sldId id="1368" r:id="rId61"/>
    <p:sldId id="1369" r:id="rId62"/>
    <p:sldId id="1370" r:id="rId63"/>
    <p:sldId id="1371" r:id="rId64"/>
    <p:sldId id="1372" r:id="rId65"/>
    <p:sldId id="1373" r:id="rId66"/>
    <p:sldId id="1375" r:id="rId67"/>
    <p:sldId id="1374" r:id="rId68"/>
    <p:sldId id="1376" r:id="rId69"/>
    <p:sldId id="1379" r:id="rId70"/>
    <p:sldId id="1380" r:id="rId71"/>
    <p:sldId id="1381" r:id="rId72"/>
    <p:sldId id="1382" r:id="rId73"/>
    <p:sldId id="1383" r:id="rId74"/>
    <p:sldId id="1384" r:id="rId75"/>
    <p:sldId id="1385" r:id="rId76"/>
    <p:sldId id="1386" r:id="rId77"/>
    <p:sldId id="1387" r:id="rId78"/>
    <p:sldId id="1388" r:id="rId79"/>
    <p:sldId id="1390" r:id="rId80"/>
    <p:sldId id="1391" r:id="rId81"/>
    <p:sldId id="1392" r:id="rId82"/>
    <p:sldId id="1394" r:id="rId83"/>
    <p:sldId id="1395" r:id="rId84"/>
    <p:sldId id="1396" r:id="rId85"/>
    <p:sldId id="1397" r:id="rId86"/>
    <p:sldId id="1398" r:id="rId87"/>
    <p:sldId id="1401" r:id="rId88"/>
    <p:sldId id="1402" r:id="rId89"/>
    <p:sldId id="1403" r:id="rId90"/>
    <p:sldId id="1399" r:id="rId91"/>
    <p:sldId id="1404" r:id="rId92"/>
    <p:sldId id="1400" r:id="rId93"/>
    <p:sldId id="1405" r:id="rId94"/>
    <p:sldId id="1406" r:id="rId95"/>
    <p:sldId id="1367" r:id="rId96"/>
    <p:sldId id="1407" r:id="rId97"/>
    <p:sldId id="1409" r:id="rId98"/>
    <p:sldId id="1465" r:id="rId99"/>
    <p:sldId id="1410" r:id="rId100"/>
    <p:sldId id="1411" r:id="rId101"/>
    <p:sldId id="1408" r:id="rId102"/>
    <p:sldId id="1417" r:id="rId103"/>
    <p:sldId id="1418" r:id="rId104"/>
    <p:sldId id="1414" r:id="rId105"/>
    <p:sldId id="1415" r:id="rId106"/>
    <p:sldId id="1416" r:id="rId107"/>
    <p:sldId id="1419" r:id="rId108"/>
    <p:sldId id="1420" r:id="rId109"/>
    <p:sldId id="1422" r:id="rId110"/>
    <p:sldId id="1431" r:id="rId111"/>
    <p:sldId id="1432" r:id="rId112"/>
    <p:sldId id="1424" r:id="rId113"/>
    <p:sldId id="1425" r:id="rId114"/>
    <p:sldId id="1433" r:id="rId115"/>
    <p:sldId id="1435" r:id="rId116"/>
    <p:sldId id="1436" r:id="rId117"/>
    <p:sldId id="1437" r:id="rId118"/>
    <p:sldId id="1438" r:id="rId119"/>
    <p:sldId id="1427" r:id="rId120"/>
    <p:sldId id="1426" r:id="rId121"/>
    <p:sldId id="1439" r:id="rId122"/>
    <p:sldId id="1440" r:id="rId123"/>
    <p:sldId id="1441" r:id="rId124"/>
    <p:sldId id="1442" r:id="rId125"/>
    <p:sldId id="1443" r:id="rId126"/>
    <p:sldId id="1428" r:id="rId127"/>
    <p:sldId id="1444" r:id="rId128"/>
    <p:sldId id="1429" r:id="rId129"/>
    <p:sldId id="1449" r:id="rId130"/>
    <p:sldId id="1450" r:id="rId131"/>
    <p:sldId id="1430" r:id="rId132"/>
    <p:sldId id="1451" r:id="rId133"/>
    <p:sldId id="1454" r:id="rId134"/>
    <p:sldId id="1455" r:id="rId135"/>
    <p:sldId id="1456" r:id="rId136"/>
    <p:sldId id="1457" r:id="rId137"/>
    <p:sldId id="1458" r:id="rId138"/>
    <p:sldId id="1460" r:id="rId139"/>
    <p:sldId id="1461" r:id="rId140"/>
    <p:sldId id="1462" r:id="rId141"/>
    <p:sldId id="1463" r:id="rId142"/>
    <p:sldId id="954" r:id="rId143"/>
    <p:sldId id="1215" r:id="rId14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DED"/>
    <a:srgbClr val="FF9900"/>
    <a:srgbClr val="00FF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6" autoAdjust="0"/>
    <p:restoredTop sz="95380" autoAdjust="0"/>
  </p:normalViewPr>
  <p:slideViewPr>
    <p:cSldViewPr>
      <p:cViewPr varScale="1">
        <p:scale>
          <a:sx n="83" d="100"/>
          <a:sy n="83" d="100"/>
        </p:scale>
        <p:origin x="1219"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2023-5-17</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2023-5-17</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2023-5-17</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2023-5-17</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2023-5-17</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2023-5-17</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2023-5-17</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2023-5-17</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2023-5-17</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2023-5-17</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2023-5-17</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2023-5-17</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2023-5-17</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（第六讲）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a:t>
            </a:r>
            <a:r>
              <a:rPr lang="en-US" altLang="zh-CN" sz="2800" b="1" dirty="0">
                <a:solidFill>
                  <a:srgbClr val="002060"/>
                </a:solidFill>
              </a:rPr>
              <a:t>HY.ZH</a:t>
            </a:r>
          </a:p>
          <a:p>
            <a:pPr eaLnBrk="1" hangingPunct="1"/>
            <a:r>
              <a:rPr lang="en-US" altLang="zh-CN" sz="2800" b="1" dirty="0">
                <a:solidFill>
                  <a:srgbClr val="002060"/>
                </a:solidFill>
              </a:rPr>
              <a:t>2023</a:t>
            </a:r>
            <a:r>
              <a:rPr lang="zh-CN" altLang="en-US" sz="2800" b="1" dirty="0">
                <a:solidFill>
                  <a:srgbClr val="002060"/>
                </a:solidFill>
              </a:rPr>
              <a:t>年</a:t>
            </a:r>
            <a:r>
              <a:rPr lang="en-US" altLang="zh-CN" sz="2800" b="1" dirty="0">
                <a:solidFill>
                  <a:srgbClr val="002060"/>
                </a:solidFill>
              </a:rPr>
              <a:t>5</a:t>
            </a:r>
            <a:r>
              <a:rPr lang="zh-CN" altLang="en-US" sz="2800" b="1" dirty="0">
                <a:solidFill>
                  <a:srgbClr val="002060"/>
                </a:solidFill>
              </a:rPr>
              <a:t>月</a:t>
            </a:r>
            <a:r>
              <a:rPr lang="en-US" altLang="zh-CN" sz="2800" b="1" dirty="0">
                <a:solidFill>
                  <a:srgbClr val="002060"/>
                </a:solidFill>
              </a:rPr>
              <a:t>4</a:t>
            </a:r>
            <a:r>
              <a:rPr lang="zh-CN" altLang="en-US" sz="2800" b="1" dirty="0">
                <a:solidFill>
                  <a:srgbClr val="002060"/>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15205"/>
            <a:ext cx="8229600" cy="5966123"/>
          </a:xfrm>
        </p:spPr>
        <p:txBody>
          <a:bodyPr/>
          <a:lstStyle/>
          <a:p>
            <a:pPr lvl="1" eaLnBrk="1" hangingPunct="1"/>
            <a:r>
              <a:rPr lang="en-US" altLang="zh-CN" sz="2000" b="1" dirty="0"/>
              <a:t>2</a:t>
            </a:r>
            <a:r>
              <a:rPr lang="zh-CN" altLang="en-US" sz="2000" b="1" dirty="0"/>
              <a:t>、译码</a:t>
            </a:r>
            <a:r>
              <a:rPr lang="en-US" altLang="zh-CN" sz="2000" b="1" dirty="0"/>
              <a:t>/</a:t>
            </a:r>
            <a:r>
              <a:rPr lang="zh-CN" altLang="en-US" sz="2000" b="1" dirty="0"/>
              <a:t>取操作数周期</a:t>
            </a:r>
            <a:endParaRPr lang="en-US" altLang="zh-CN" sz="2000" b="1" dirty="0"/>
          </a:p>
          <a:p>
            <a:pPr lvl="2" eaLnBrk="1" hangingPunct="1"/>
            <a:endParaRPr lang="en-US" altLang="zh-CN" sz="1600" b="1" dirty="0"/>
          </a:p>
          <a:p>
            <a:pPr lvl="2" eaLnBrk="1" hangingPunct="1"/>
            <a:r>
              <a:rPr lang="zh-CN" altLang="en-US" sz="1600" b="1" dirty="0"/>
              <a:t>译码</a:t>
            </a:r>
            <a:r>
              <a:rPr lang="en-US" altLang="zh-CN" sz="1600" b="1" dirty="0"/>
              <a:t>/</a:t>
            </a:r>
            <a:r>
              <a:rPr lang="zh-CN" altLang="en-US" sz="1600" b="1" dirty="0"/>
              <a:t>取操作数周期中，对指令寄存器</a:t>
            </a:r>
            <a:r>
              <a:rPr lang="en-US" altLang="zh-CN" sz="1600" b="1" dirty="0"/>
              <a:t>IR</a:t>
            </a:r>
            <a:r>
              <a:rPr lang="zh-CN" altLang="en-US" sz="1600" b="1" dirty="0"/>
              <a:t>中的指令字进行</a:t>
            </a:r>
            <a:r>
              <a:rPr lang="zh-CN" altLang="en-US" sz="1600" b="1" dirty="0">
                <a:solidFill>
                  <a:srgbClr val="FF0000"/>
                </a:solidFill>
              </a:rPr>
              <a:t>译码</a:t>
            </a:r>
            <a:r>
              <a:rPr lang="zh-CN" altLang="en-US" sz="1600" b="1" dirty="0"/>
              <a:t>，识别指令类型。</a:t>
            </a:r>
            <a:endParaRPr lang="en-US" altLang="zh-CN" sz="1600" b="1" dirty="0"/>
          </a:p>
          <a:p>
            <a:pPr lvl="2" eaLnBrk="1" hangingPunct="1"/>
            <a:endParaRPr lang="en-US" altLang="zh-CN" sz="1600" b="1" dirty="0"/>
          </a:p>
          <a:p>
            <a:pPr lvl="2" eaLnBrk="1" hangingPunct="1"/>
            <a:r>
              <a:rPr lang="zh-CN" altLang="en-US" sz="1600" b="1" dirty="0"/>
              <a:t>根据指令地址码生成操作数的有效地址，然后访问相应的寄存器或主存单元（</a:t>
            </a:r>
            <a:r>
              <a:rPr lang="zh-CN" altLang="en-US" sz="1600" b="1" dirty="0">
                <a:solidFill>
                  <a:srgbClr val="FF0000"/>
                </a:solidFill>
              </a:rPr>
              <a:t>取操作数</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当寻址方式为间接寻址时，则需要加入访存周期才能得到操作数的地址，这个访存周期又称为</a:t>
            </a:r>
            <a:r>
              <a:rPr lang="zh-CN" altLang="en-US" sz="1600" b="1" dirty="0">
                <a:solidFill>
                  <a:srgbClr val="FF0000"/>
                </a:solidFill>
              </a:rPr>
              <a:t>间址周期</a:t>
            </a:r>
            <a:r>
              <a:rPr lang="zh-CN" altLang="en-US" sz="1600" b="1" dirty="0"/>
              <a:t>：</a:t>
            </a:r>
            <a:endParaRPr lang="en-US" altLang="zh-CN" sz="1600" b="1" dirty="0"/>
          </a:p>
          <a:p>
            <a:pPr lvl="3" eaLnBrk="1" hangingPunct="1"/>
            <a:r>
              <a:rPr lang="en-US" altLang="zh-CN" sz="1200" b="1" dirty="0"/>
              <a:t>MOV EAX, @2008H</a:t>
            </a:r>
          </a:p>
          <a:p>
            <a:pPr lvl="3" eaLnBrk="1" hangingPunct="1"/>
            <a:endParaRPr lang="en-US" altLang="zh-CN" sz="1200" b="1" dirty="0">
              <a:solidFill>
                <a:srgbClr val="FF0000"/>
              </a:solidFill>
            </a:endParaRPr>
          </a:p>
          <a:p>
            <a:pPr lvl="3" eaLnBrk="1" hangingPunct="1"/>
            <a:r>
              <a:rPr lang="zh-CN" altLang="en-US" sz="1200" b="1" dirty="0"/>
              <a:t>假设主存地址</a:t>
            </a:r>
            <a:r>
              <a:rPr lang="en-US" altLang="zh-CN" sz="1200" b="1" dirty="0"/>
              <a:t>2008H</a:t>
            </a:r>
            <a:r>
              <a:rPr lang="zh-CN" altLang="en-US" sz="1200" b="1" dirty="0"/>
              <a:t>中的内容为</a:t>
            </a:r>
            <a:r>
              <a:rPr lang="en-US" altLang="zh-CN" sz="1200" b="1" dirty="0"/>
              <a:t>A0A0F000H</a:t>
            </a:r>
            <a:r>
              <a:rPr lang="zh-CN" altLang="en-US" sz="1200" b="1" dirty="0"/>
              <a:t>，而主存地址</a:t>
            </a:r>
            <a:r>
              <a:rPr lang="en-US" altLang="zh-CN" sz="1200" b="1" dirty="0"/>
              <a:t>A0A0F000H</a:t>
            </a:r>
            <a:r>
              <a:rPr lang="zh-CN" altLang="en-US" sz="1200" b="1" dirty="0"/>
              <a:t>中的内容为</a:t>
            </a:r>
            <a:r>
              <a:rPr lang="en-US" altLang="zh-CN" sz="1200" b="1" dirty="0"/>
              <a:t>5000H</a:t>
            </a:r>
            <a:r>
              <a:rPr lang="zh-CN" altLang="en-US" sz="1200" b="1" dirty="0"/>
              <a:t>，则操作数</a:t>
            </a:r>
            <a:r>
              <a:rPr lang="en-US" altLang="zh-CN" sz="1200" b="1" dirty="0"/>
              <a:t>S=5000H</a:t>
            </a:r>
            <a:r>
              <a:rPr lang="zh-CN" altLang="en-US" sz="1200" b="1" dirty="0"/>
              <a:t>；即执行指令“</a:t>
            </a:r>
            <a:r>
              <a:rPr lang="en-US" altLang="zh-CN" sz="1200" b="1" dirty="0"/>
              <a:t>MOV EAX, @2008H</a:t>
            </a:r>
            <a:r>
              <a:rPr lang="zh-CN" altLang="en-US" sz="1200" b="1" dirty="0"/>
              <a:t>”后，</a:t>
            </a:r>
            <a:r>
              <a:rPr lang="en-US" altLang="zh-CN" sz="1200" b="1" dirty="0"/>
              <a:t>EAX=5000H</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访问地址为</a:t>
            </a:r>
            <a:r>
              <a:rPr lang="en-US" altLang="zh-CN" sz="1200" b="1" dirty="0"/>
              <a:t>2008H</a:t>
            </a:r>
            <a:r>
              <a:rPr lang="zh-CN" altLang="en-US" sz="1200" b="1" dirty="0"/>
              <a:t>主存单元的访存周期称为</a:t>
            </a:r>
            <a:r>
              <a:rPr lang="zh-CN" altLang="en-US" sz="1200" b="1" dirty="0">
                <a:solidFill>
                  <a:srgbClr val="FF0000"/>
                </a:solidFill>
              </a:rPr>
              <a:t>间址周期</a:t>
            </a:r>
            <a:r>
              <a:rPr lang="zh-CN" altLang="en-US" sz="1200" b="1" dirty="0"/>
              <a:t>；而访问地址为</a:t>
            </a:r>
            <a:r>
              <a:rPr lang="en-US" altLang="zh-CN" sz="1200" b="1" dirty="0"/>
              <a:t>A0A0F000H</a:t>
            </a:r>
            <a:r>
              <a:rPr lang="zh-CN" altLang="en-US" sz="1200" b="1" dirty="0"/>
              <a:t>主存单元的访存周期为取操作数周期。</a:t>
            </a:r>
            <a:endParaRPr lang="en-US" altLang="zh-CN" sz="12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grpSp>
        <p:nvGrpSpPr>
          <p:cNvPr id="2" name="组合 1">
            <a:extLst>
              <a:ext uri="{FF2B5EF4-FFF2-40B4-BE49-F238E27FC236}">
                <a16:creationId xmlns:a16="http://schemas.microsoft.com/office/drawing/2014/main" id="{A60A6DE5-194E-4E38-8D34-E9D506A3AEDF}"/>
              </a:ext>
            </a:extLst>
          </p:cNvPr>
          <p:cNvGrpSpPr/>
          <p:nvPr/>
        </p:nvGrpSpPr>
        <p:grpSpPr>
          <a:xfrm>
            <a:off x="2458590" y="4591669"/>
            <a:ext cx="5153306" cy="2149699"/>
            <a:chOff x="2458590" y="4509120"/>
            <a:chExt cx="5153306" cy="2149699"/>
          </a:xfrm>
        </p:grpSpPr>
        <p:pic>
          <p:nvPicPr>
            <p:cNvPr id="3" name="图片 2">
              <a:extLst>
                <a:ext uri="{FF2B5EF4-FFF2-40B4-BE49-F238E27FC236}">
                  <a16:creationId xmlns:a16="http://schemas.microsoft.com/office/drawing/2014/main" id="{03B4AA31-9E42-44A5-965D-E64862F5FE24}"/>
                </a:ext>
              </a:extLst>
            </p:cNvPr>
            <p:cNvPicPr>
              <a:picLocks noChangeAspect="1"/>
            </p:cNvPicPr>
            <p:nvPr/>
          </p:nvPicPr>
          <p:blipFill>
            <a:blip r:embed="rId2"/>
            <a:stretch>
              <a:fillRect/>
            </a:stretch>
          </p:blipFill>
          <p:spPr>
            <a:xfrm>
              <a:off x="2856951" y="4509120"/>
              <a:ext cx="3430098" cy="2149699"/>
            </a:xfrm>
            <a:prstGeom prst="rect">
              <a:avLst/>
            </a:prstGeom>
          </p:spPr>
        </p:pic>
        <p:sp>
          <p:nvSpPr>
            <p:cNvPr id="5" name="文本框 4">
              <a:extLst>
                <a:ext uri="{FF2B5EF4-FFF2-40B4-BE49-F238E27FC236}">
                  <a16:creationId xmlns:a16="http://schemas.microsoft.com/office/drawing/2014/main" id="{66FD73CD-8EEF-4671-8058-2B518EC57A02}"/>
                </a:ext>
              </a:extLst>
            </p:cNvPr>
            <p:cNvSpPr txBox="1"/>
            <p:nvPr/>
          </p:nvSpPr>
          <p:spPr>
            <a:xfrm>
              <a:off x="6228184" y="6032862"/>
              <a:ext cx="1383712" cy="246221"/>
            </a:xfrm>
            <a:prstGeom prst="rect">
              <a:avLst/>
            </a:prstGeom>
            <a:noFill/>
          </p:spPr>
          <p:txBody>
            <a:bodyPr wrap="none" rtlCol="0">
              <a:spAutoFit/>
            </a:bodyPr>
            <a:lstStyle/>
            <a:p>
              <a:r>
                <a:rPr lang="zh-CN" altLang="en-US" sz="1000" b="1" dirty="0">
                  <a:solidFill>
                    <a:srgbClr val="7030A0"/>
                  </a:solidFill>
                </a:rPr>
                <a:t>有效地址</a:t>
              </a:r>
              <a:r>
                <a:rPr lang="en-US" altLang="zh-CN" sz="1000" b="1" dirty="0">
                  <a:solidFill>
                    <a:srgbClr val="7030A0"/>
                  </a:solidFill>
                </a:rPr>
                <a:t>=A0A0F000H</a:t>
              </a:r>
              <a:endParaRPr lang="zh-CN" altLang="en-US" sz="1000" b="1" dirty="0">
                <a:solidFill>
                  <a:srgbClr val="7030A0"/>
                </a:solidFill>
              </a:endParaRPr>
            </a:p>
          </p:txBody>
        </p:sp>
        <p:sp>
          <p:nvSpPr>
            <p:cNvPr id="6" name="文本框 5">
              <a:extLst>
                <a:ext uri="{FF2B5EF4-FFF2-40B4-BE49-F238E27FC236}">
                  <a16:creationId xmlns:a16="http://schemas.microsoft.com/office/drawing/2014/main" id="{748A0B83-6E82-4758-94F5-E14CC3E490A6}"/>
                </a:ext>
              </a:extLst>
            </p:cNvPr>
            <p:cNvSpPr txBox="1"/>
            <p:nvPr/>
          </p:nvSpPr>
          <p:spPr>
            <a:xfrm>
              <a:off x="2458590" y="5570617"/>
              <a:ext cx="1393330" cy="246221"/>
            </a:xfrm>
            <a:prstGeom prst="rect">
              <a:avLst/>
            </a:prstGeom>
            <a:noFill/>
          </p:spPr>
          <p:txBody>
            <a:bodyPr wrap="none" rtlCol="0">
              <a:spAutoFit/>
            </a:bodyPr>
            <a:lstStyle/>
            <a:p>
              <a:r>
                <a:rPr lang="en-US" altLang="zh-CN" sz="1000" b="1" dirty="0">
                  <a:solidFill>
                    <a:srgbClr val="7030A0"/>
                  </a:solidFill>
                </a:rPr>
                <a:t>          </a:t>
              </a:r>
              <a:r>
                <a:rPr lang="zh-CN" altLang="en-US" sz="1000" b="1" dirty="0">
                  <a:solidFill>
                    <a:srgbClr val="7030A0"/>
                  </a:solidFill>
                </a:rPr>
                <a:t>形式地址</a:t>
              </a:r>
              <a:r>
                <a:rPr lang="en-US" altLang="zh-CN" sz="1000" b="1" dirty="0">
                  <a:solidFill>
                    <a:srgbClr val="7030A0"/>
                  </a:solidFill>
                </a:rPr>
                <a:t>=2008H</a:t>
              </a:r>
              <a:endParaRPr lang="zh-CN" altLang="en-US" sz="1000" b="1" dirty="0">
                <a:solidFill>
                  <a:srgbClr val="7030A0"/>
                </a:solidFill>
              </a:endParaRPr>
            </a:p>
          </p:txBody>
        </p:sp>
      </p:grpSp>
    </p:spTree>
    <p:extLst>
      <p:ext uri="{BB962C8B-B14F-4D97-AF65-F5344CB8AC3E}">
        <p14:creationId xmlns:p14="http://schemas.microsoft.com/office/powerpoint/2010/main" val="33433623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2C477C7-246A-BF1C-34B8-DCD9DD973DE6}"/>
              </a:ext>
            </a:extLst>
          </p:cNvPr>
          <p:cNvSpPr>
            <a:spLocks noGrp="1"/>
          </p:cNvSpPr>
          <p:nvPr>
            <p:ph idx="1"/>
          </p:nvPr>
        </p:nvSpPr>
        <p:spPr>
          <a:xfrm>
            <a:off x="457200" y="188937"/>
            <a:ext cx="8229600" cy="5616327"/>
          </a:xfrm>
        </p:spPr>
        <p:txBody>
          <a:bodyPr rtlCol="0">
            <a:normAutofit/>
          </a:bodyPr>
          <a:lstStyle/>
          <a:p>
            <a:pPr eaLnBrk="1" hangingPunct="1"/>
            <a:r>
              <a:rPr lang="zh-CN" altLang="en-US" sz="1400" b="1" dirty="0"/>
              <a:t>假设该单周期</a:t>
            </a:r>
            <a:r>
              <a:rPr lang="en-US" altLang="zh-CN" sz="1400" b="1" dirty="0"/>
              <a:t>MIPS</a:t>
            </a:r>
            <a:r>
              <a:rPr lang="zh-CN" altLang="en-US" sz="1400" b="1" dirty="0"/>
              <a:t>处理器需用支持</a:t>
            </a:r>
            <a:r>
              <a:rPr lang="en-US" altLang="zh-CN" sz="1400" b="1" dirty="0"/>
              <a:t>add</a:t>
            </a:r>
            <a:r>
              <a:rPr lang="zh-CN" altLang="en-US" sz="1400" b="1" dirty="0"/>
              <a:t>、</a:t>
            </a:r>
            <a:r>
              <a:rPr lang="en-US" altLang="zh-CN" sz="1400" b="1" dirty="0"/>
              <a:t>sub</a:t>
            </a:r>
            <a:r>
              <a:rPr lang="zh-CN" altLang="en-US" sz="1400" b="1" dirty="0"/>
              <a:t>、</a:t>
            </a:r>
            <a:r>
              <a:rPr lang="en-US" altLang="zh-CN" sz="1400" b="1" dirty="0"/>
              <a:t>and</a:t>
            </a:r>
            <a:r>
              <a:rPr lang="zh-CN" altLang="en-US" sz="1400" b="1" dirty="0"/>
              <a:t>、</a:t>
            </a:r>
            <a:r>
              <a:rPr lang="en-US" altLang="zh-CN" sz="1400" b="1" dirty="0" err="1"/>
              <a:t>addi</a:t>
            </a:r>
            <a:r>
              <a:rPr lang="zh-CN" altLang="en-US" sz="1400" b="1" dirty="0"/>
              <a:t>、</a:t>
            </a:r>
            <a:r>
              <a:rPr lang="en-US" altLang="zh-CN" sz="1400" b="1" dirty="0" err="1"/>
              <a:t>andi</a:t>
            </a:r>
            <a:r>
              <a:rPr lang="zh-CN" altLang="en-US" sz="1400" b="1" dirty="0"/>
              <a:t>、</a:t>
            </a:r>
            <a:r>
              <a:rPr lang="en-US" altLang="zh-CN" sz="1400" b="1" dirty="0" err="1"/>
              <a:t>lw</a:t>
            </a:r>
            <a:r>
              <a:rPr lang="zh-CN" altLang="en-US" sz="1400" b="1" dirty="0"/>
              <a:t>、</a:t>
            </a:r>
            <a:r>
              <a:rPr lang="en-US" altLang="zh-CN" sz="1400" b="1" dirty="0" err="1"/>
              <a:t>sw</a:t>
            </a:r>
            <a:r>
              <a:rPr lang="zh-CN" altLang="en-US" sz="1400" b="1" dirty="0"/>
              <a:t>、</a:t>
            </a:r>
            <a:r>
              <a:rPr lang="en-US" altLang="zh-CN" sz="1400" b="1" dirty="0" err="1"/>
              <a:t>beq</a:t>
            </a:r>
            <a:r>
              <a:rPr lang="zh-CN" altLang="en-US" sz="1400" b="1" dirty="0"/>
              <a:t>、</a:t>
            </a:r>
            <a:r>
              <a:rPr lang="en-US" altLang="zh-CN" sz="1400" b="1" dirty="0" err="1"/>
              <a:t>bne</a:t>
            </a:r>
            <a:r>
              <a:rPr lang="zh-CN" altLang="en-US" sz="1400" b="1" dirty="0"/>
              <a:t>、</a:t>
            </a:r>
            <a:r>
              <a:rPr lang="en-US" altLang="zh-CN" sz="1400" b="1" dirty="0"/>
              <a:t>j</a:t>
            </a:r>
            <a:r>
              <a:rPr lang="zh-CN" altLang="en-US" sz="1400" b="1" dirty="0"/>
              <a:t>、</a:t>
            </a:r>
            <a:r>
              <a:rPr lang="en-US" altLang="zh-CN" sz="1400" b="1" dirty="0" err="1"/>
              <a:t>jal</a:t>
            </a:r>
            <a:r>
              <a:rPr lang="zh-CN" altLang="en-US" sz="1400" b="1" dirty="0"/>
              <a:t>等</a:t>
            </a:r>
            <a:r>
              <a:rPr lang="en-US" altLang="zh-CN" sz="1400" b="1" dirty="0">
                <a:solidFill>
                  <a:srgbClr val="FF0000"/>
                </a:solidFill>
              </a:rPr>
              <a:t>11</a:t>
            </a:r>
            <a:r>
              <a:rPr lang="zh-CN" altLang="en-US" sz="1400" b="1" dirty="0">
                <a:solidFill>
                  <a:srgbClr val="FF0000"/>
                </a:solidFill>
              </a:rPr>
              <a:t>条指令</a:t>
            </a:r>
            <a:r>
              <a:rPr lang="zh-CN" altLang="en-US" sz="1400" b="1" dirty="0"/>
              <a:t>；通过分析前面的图</a:t>
            </a:r>
            <a:r>
              <a:rPr lang="en-US" altLang="zh-CN" sz="1400" b="1" dirty="0"/>
              <a:t>6.17</a:t>
            </a:r>
            <a:r>
              <a:rPr lang="zh-CN" altLang="en-US" sz="1400" b="1" dirty="0"/>
              <a:t>、图</a:t>
            </a:r>
            <a:r>
              <a:rPr lang="en-US" altLang="zh-CN" sz="1400" b="1" dirty="0"/>
              <a:t>6.18</a:t>
            </a:r>
            <a:r>
              <a:rPr lang="zh-CN" altLang="en-US" sz="1400" b="1" dirty="0"/>
              <a:t>、图</a:t>
            </a:r>
            <a:r>
              <a:rPr lang="en-US" altLang="zh-CN" sz="1400" b="1" dirty="0"/>
              <a:t>6.19</a:t>
            </a:r>
            <a:r>
              <a:rPr lang="zh-CN" altLang="en-US" sz="1400" b="1" dirty="0"/>
              <a:t>、图</a:t>
            </a:r>
            <a:r>
              <a:rPr lang="en-US" altLang="zh-CN" sz="1400" b="1" dirty="0"/>
              <a:t>6.20</a:t>
            </a:r>
            <a:r>
              <a:rPr lang="zh-CN" altLang="en-US" sz="1400" b="1" dirty="0"/>
              <a:t>、图</a:t>
            </a:r>
            <a:r>
              <a:rPr lang="en-US" altLang="zh-CN" sz="1400" b="1" dirty="0"/>
              <a:t>6.21</a:t>
            </a:r>
            <a:r>
              <a:rPr lang="zh-CN" altLang="en-US" sz="1400" b="1" dirty="0"/>
              <a:t>、图</a:t>
            </a:r>
            <a:r>
              <a:rPr lang="en-US" altLang="zh-CN" sz="1400" b="1" dirty="0"/>
              <a:t>6.22</a:t>
            </a:r>
            <a:r>
              <a:rPr lang="zh-CN" altLang="en-US" sz="1400" b="1" dirty="0"/>
              <a:t>、图</a:t>
            </a:r>
            <a:r>
              <a:rPr lang="en-US" altLang="zh-CN" sz="1400" b="1" dirty="0"/>
              <a:t>6.24</a:t>
            </a:r>
            <a:r>
              <a:rPr lang="zh-CN" altLang="en-US" sz="1400" b="1" dirty="0"/>
              <a:t>、图</a:t>
            </a:r>
            <a:r>
              <a:rPr lang="en-US" altLang="zh-CN" sz="1400" b="1" dirty="0"/>
              <a:t>6.25</a:t>
            </a:r>
            <a:r>
              <a:rPr lang="zh-CN" altLang="en-US" sz="1400" b="1" dirty="0"/>
              <a:t>，可以知道（表</a:t>
            </a:r>
            <a:r>
              <a:rPr lang="en-US" altLang="zh-CN" sz="1400" b="1" dirty="0"/>
              <a:t>6.13</a:t>
            </a:r>
            <a:r>
              <a:rPr lang="zh-CN" altLang="en-US" sz="1400" b="1" dirty="0"/>
              <a:t>）：</a:t>
            </a:r>
            <a:endParaRPr lang="en-US" altLang="zh-CN" sz="1400" b="1" dirty="0"/>
          </a:p>
          <a:p>
            <a:pPr lvl="1" eaLnBrk="1" hangingPunct="1">
              <a:lnSpc>
                <a:spcPts val="2000"/>
              </a:lnSpc>
              <a:buFont typeface="+mj-ea"/>
              <a:buAutoNum type="circleNumDbPlain"/>
            </a:pPr>
            <a:r>
              <a:rPr lang="en-US" altLang="zh-CN" sz="1200" b="1" dirty="0"/>
              <a:t>Jump</a:t>
            </a:r>
            <a:r>
              <a:rPr lang="zh-CN" altLang="en-US" sz="1200" b="1" dirty="0"/>
              <a:t>控制信号由</a:t>
            </a:r>
            <a:r>
              <a:rPr lang="en-US" altLang="zh-CN" sz="1200" b="1" dirty="0"/>
              <a:t>j</a:t>
            </a:r>
            <a:r>
              <a:rPr lang="zh-CN" altLang="en-US" sz="1200" b="1" dirty="0"/>
              <a:t>、</a:t>
            </a:r>
            <a:r>
              <a:rPr lang="en-US" altLang="zh-CN" sz="1200" b="1" dirty="0" err="1"/>
              <a:t>jal</a:t>
            </a:r>
            <a:r>
              <a:rPr lang="zh-CN" altLang="en-US" sz="1200" b="1" dirty="0"/>
              <a:t>两条无条件转移指令的译码信号生成，即：</a:t>
            </a:r>
            <a:r>
              <a:rPr lang="en-US" altLang="zh-CN" sz="1200" b="1" dirty="0">
                <a:solidFill>
                  <a:srgbClr val="FF0000"/>
                </a:solidFill>
              </a:rPr>
              <a:t>Jump = j + </a:t>
            </a:r>
            <a:r>
              <a:rPr lang="en-US" altLang="zh-CN" sz="1200" b="1" dirty="0" err="1">
                <a:solidFill>
                  <a:srgbClr val="FF0000"/>
                </a:solidFill>
              </a:rPr>
              <a:t>jal</a:t>
            </a:r>
            <a:r>
              <a:rPr lang="zh-CN" altLang="en-US" sz="1200" b="1" dirty="0"/>
              <a:t>（注：这里的“</a:t>
            </a:r>
            <a:r>
              <a:rPr lang="en-US" altLang="zh-CN" sz="1200" b="1" dirty="0"/>
              <a:t>+</a:t>
            </a:r>
            <a:r>
              <a:rPr lang="zh-CN" altLang="en-US" sz="1200" b="1" dirty="0"/>
              <a:t>”表示逻辑或）</a:t>
            </a:r>
            <a:endParaRPr lang="en-US" altLang="zh-CN" sz="1200" b="1" dirty="0"/>
          </a:p>
          <a:p>
            <a:pPr lvl="1" eaLnBrk="1" hangingPunct="1">
              <a:lnSpc>
                <a:spcPts val="2000"/>
              </a:lnSpc>
              <a:buFont typeface="+mj-ea"/>
              <a:buAutoNum type="circleNumDbPlain"/>
            </a:pPr>
            <a:r>
              <a:rPr lang="en-US" altLang="zh-CN" sz="1200" b="1" dirty="0"/>
              <a:t>Branch</a:t>
            </a:r>
            <a:r>
              <a:rPr lang="zh-CN" altLang="en-US" sz="1200" b="1" dirty="0"/>
              <a:t>控制信号由</a:t>
            </a:r>
            <a:r>
              <a:rPr lang="en-US" altLang="zh-CN" sz="1200" b="1" dirty="0" err="1"/>
              <a:t>beq</a:t>
            </a:r>
            <a:r>
              <a:rPr lang="zh-CN" altLang="en-US" sz="1200" b="1" dirty="0"/>
              <a:t>、</a:t>
            </a:r>
            <a:r>
              <a:rPr lang="en-US" altLang="zh-CN" sz="1200" b="1" dirty="0" err="1"/>
              <a:t>bne</a:t>
            </a:r>
            <a:r>
              <a:rPr lang="zh-CN" altLang="en-US" sz="1200" b="1" dirty="0"/>
              <a:t>两条条件转移指令的译码信号生成，即：</a:t>
            </a:r>
            <a:r>
              <a:rPr lang="en-US" altLang="zh-CN" sz="1200" b="1" dirty="0">
                <a:solidFill>
                  <a:srgbClr val="FF0000"/>
                </a:solidFill>
              </a:rPr>
              <a:t>Branch = </a:t>
            </a:r>
            <a:r>
              <a:rPr lang="en-US" altLang="zh-CN" sz="1200" b="1" dirty="0" err="1">
                <a:solidFill>
                  <a:srgbClr val="FF0000"/>
                </a:solidFill>
              </a:rPr>
              <a:t>beq</a:t>
            </a:r>
            <a:r>
              <a:rPr lang="en-US" altLang="zh-CN" sz="1200" b="1" dirty="0">
                <a:solidFill>
                  <a:srgbClr val="FF0000"/>
                </a:solidFill>
              </a:rPr>
              <a:t> + </a:t>
            </a:r>
            <a:r>
              <a:rPr lang="en-US" altLang="zh-CN" sz="1200" b="1" dirty="0" err="1">
                <a:solidFill>
                  <a:srgbClr val="FF0000"/>
                </a:solidFill>
              </a:rPr>
              <a:t>bne</a:t>
            </a:r>
            <a:endParaRPr lang="en-US" altLang="zh-CN" sz="1200" b="1" dirty="0">
              <a:solidFill>
                <a:srgbClr val="FF0000"/>
              </a:solidFill>
            </a:endParaRPr>
          </a:p>
          <a:p>
            <a:pPr lvl="1" eaLnBrk="1" hangingPunct="1">
              <a:lnSpc>
                <a:spcPts val="2000"/>
              </a:lnSpc>
              <a:buFont typeface="+mj-ea"/>
              <a:buAutoNum type="circleNumDbPlain"/>
            </a:pPr>
            <a:r>
              <a:rPr lang="en-US" altLang="zh-CN" sz="1200" b="1" dirty="0" err="1"/>
              <a:t>RegDst</a:t>
            </a:r>
            <a:r>
              <a:rPr lang="zh-CN" altLang="en-US" sz="1200" b="1" dirty="0"/>
              <a:t>控制信号由</a:t>
            </a:r>
            <a:r>
              <a:rPr lang="en-US" altLang="zh-CN" sz="1200" b="1" dirty="0"/>
              <a:t>add</a:t>
            </a:r>
            <a:r>
              <a:rPr lang="zh-CN" altLang="en-US" sz="1200" b="1" dirty="0"/>
              <a:t>、</a:t>
            </a:r>
            <a:r>
              <a:rPr lang="en-US" altLang="zh-CN" sz="1200" b="1" dirty="0"/>
              <a:t>sub</a:t>
            </a:r>
            <a:r>
              <a:rPr lang="zh-CN" altLang="en-US" sz="1200" b="1" dirty="0"/>
              <a:t>、</a:t>
            </a:r>
            <a:r>
              <a:rPr lang="en-US" altLang="zh-CN" sz="1200" b="1" dirty="0"/>
              <a:t>and</a:t>
            </a:r>
            <a:r>
              <a:rPr lang="zh-CN" altLang="en-US" sz="1200" b="1" dirty="0"/>
              <a:t>三条</a:t>
            </a:r>
            <a:r>
              <a:rPr lang="en-US" altLang="zh-CN" sz="1200" b="1" dirty="0"/>
              <a:t>R</a:t>
            </a:r>
            <a:r>
              <a:rPr lang="zh-CN" altLang="en-US" sz="1200" b="1" dirty="0"/>
              <a:t>型运算类指令的译码信号生成，即：</a:t>
            </a:r>
            <a:r>
              <a:rPr lang="en-US" altLang="zh-CN" sz="1200" b="1" dirty="0" err="1">
                <a:solidFill>
                  <a:srgbClr val="FF0000"/>
                </a:solidFill>
              </a:rPr>
              <a:t>RegDst</a:t>
            </a:r>
            <a:r>
              <a:rPr lang="en-US" altLang="zh-CN" sz="1200" b="1" dirty="0">
                <a:solidFill>
                  <a:srgbClr val="FF0000"/>
                </a:solidFill>
              </a:rPr>
              <a:t> = add + sub + and</a:t>
            </a:r>
          </a:p>
          <a:p>
            <a:pPr lvl="1" eaLnBrk="1" hangingPunct="1">
              <a:lnSpc>
                <a:spcPts val="2000"/>
              </a:lnSpc>
              <a:buFont typeface="+mj-ea"/>
              <a:buAutoNum type="circleNumDbPlain"/>
            </a:pPr>
            <a:r>
              <a:rPr lang="en-US" altLang="zh-CN" sz="1200" b="1" dirty="0" err="1"/>
              <a:t>AluSrc</a:t>
            </a:r>
            <a:r>
              <a:rPr lang="zh-CN" altLang="en-US" sz="1200" b="1" dirty="0"/>
              <a:t>控制信号由</a:t>
            </a:r>
            <a:r>
              <a:rPr lang="en-US" altLang="zh-CN" sz="1200" b="1" dirty="0" err="1"/>
              <a:t>addi</a:t>
            </a:r>
            <a:r>
              <a:rPr lang="zh-CN" altLang="en-US" sz="1200" b="1" dirty="0"/>
              <a:t>、</a:t>
            </a:r>
            <a:r>
              <a:rPr lang="en-US" altLang="zh-CN" sz="1200" b="1" dirty="0" err="1"/>
              <a:t>andi</a:t>
            </a:r>
            <a:r>
              <a:rPr lang="zh-CN" altLang="en-US" sz="1200" b="1" dirty="0"/>
              <a:t>（</a:t>
            </a:r>
            <a:r>
              <a:rPr lang="en-US" altLang="zh-CN" sz="1200" b="1" dirty="0" err="1">
                <a:highlight>
                  <a:srgbClr val="FFFF00"/>
                </a:highlight>
              </a:rPr>
              <a:t>andi</a:t>
            </a:r>
            <a:r>
              <a:rPr lang="en-US" altLang="zh-CN" sz="1200" b="1" dirty="0">
                <a:highlight>
                  <a:srgbClr val="FFFF00"/>
                </a:highlight>
              </a:rPr>
              <a:t> </a:t>
            </a:r>
            <a:r>
              <a:rPr lang="en-US" altLang="zh-CN" sz="1200" b="1" dirty="0" err="1">
                <a:highlight>
                  <a:srgbClr val="FFFF00"/>
                </a:highlight>
              </a:rPr>
              <a:t>rt,rs,imm</a:t>
            </a:r>
            <a:r>
              <a:rPr lang="zh-CN" altLang="en-US" sz="1200" b="1" dirty="0"/>
              <a:t>）两条</a:t>
            </a:r>
            <a:r>
              <a:rPr lang="en-US" altLang="zh-CN" sz="1200" b="1" dirty="0"/>
              <a:t>I</a:t>
            </a:r>
            <a:r>
              <a:rPr lang="zh-CN" altLang="en-US" sz="1200" b="1" dirty="0"/>
              <a:t>型运算类指令的译码信号生成，即：</a:t>
            </a:r>
            <a:r>
              <a:rPr lang="en-US" altLang="zh-CN" sz="1200" b="1" dirty="0" err="1">
                <a:solidFill>
                  <a:srgbClr val="FF0000"/>
                </a:solidFill>
              </a:rPr>
              <a:t>AluSrc</a:t>
            </a:r>
            <a:r>
              <a:rPr lang="en-US" altLang="zh-CN" sz="1200" b="1" dirty="0">
                <a:solidFill>
                  <a:srgbClr val="FF0000"/>
                </a:solidFill>
              </a:rPr>
              <a:t> = </a:t>
            </a:r>
            <a:r>
              <a:rPr lang="en-US" altLang="zh-CN" sz="1200" b="1" dirty="0" err="1">
                <a:solidFill>
                  <a:srgbClr val="FF0000"/>
                </a:solidFill>
              </a:rPr>
              <a:t>addi</a:t>
            </a:r>
            <a:r>
              <a:rPr lang="en-US" altLang="zh-CN" sz="1200" b="1" dirty="0">
                <a:solidFill>
                  <a:srgbClr val="FF0000"/>
                </a:solidFill>
              </a:rPr>
              <a:t> + </a:t>
            </a:r>
            <a:r>
              <a:rPr lang="en-US" altLang="zh-CN" sz="1200" b="1" dirty="0" err="1">
                <a:solidFill>
                  <a:srgbClr val="FF0000"/>
                </a:solidFill>
              </a:rPr>
              <a:t>andi</a:t>
            </a:r>
            <a:endParaRPr lang="en-US" altLang="zh-CN" sz="1200" b="1" dirty="0">
              <a:solidFill>
                <a:srgbClr val="FF0000"/>
              </a:solidFill>
            </a:endParaRPr>
          </a:p>
          <a:p>
            <a:pPr lvl="1" eaLnBrk="1" hangingPunct="1">
              <a:lnSpc>
                <a:spcPts val="2000"/>
              </a:lnSpc>
              <a:buFont typeface="+mj-ea"/>
              <a:buAutoNum type="circleNumDbPlain"/>
            </a:pPr>
            <a:r>
              <a:rPr lang="en-US" altLang="zh-CN" sz="1200" b="1" dirty="0" err="1"/>
              <a:t>MemToReg</a:t>
            </a:r>
            <a:r>
              <a:rPr lang="zh-CN" altLang="en-US" sz="1200" b="1" dirty="0"/>
              <a:t>控制信号由</a:t>
            </a:r>
            <a:r>
              <a:rPr lang="en-US" altLang="zh-CN" sz="1200" b="1" dirty="0" err="1"/>
              <a:t>lw</a:t>
            </a:r>
            <a:r>
              <a:rPr lang="zh-CN" altLang="en-US" sz="1200" b="1" dirty="0"/>
              <a:t>取数指令的译码信号生成，即：</a:t>
            </a:r>
            <a:r>
              <a:rPr lang="en-US" altLang="zh-CN" sz="1200" b="1" dirty="0" err="1">
                <a:solidFill>
                  <a:srgbClr val="FF0000"/>
                </a:solidFill>
              </a:rPr>
              <a:t>MemToReg</a:t>
            </a:r>
            <a:r>
              <a:rPr lang="en-US" altLang="zh-CN" sz="1200" b="1" dirty="0">
                <a:solidFill>
                  <a:srgbClr val="FF0000"/>
                </a:solidFill>
              </a:rPr>
              <a:t> = </a:t>
            </a:r>
            <a:r>
              <a:rPr lang="en-US" altLang="zh-CN" sz="1200" b="1" dirty="0" err="1">
                <a:solidFill>
                  <a:srgbClr val="FF0000"/>
                </a:solidFill>
              </a:rPr>
              <a:t>lw</a:t>
            </a:r>
            <a:endParaRPr lang="en-US" altLang="zh-CN" sz="1200" b="1" dirty="0">
              <a:solidFill>
                <a:srgbClr val="FF0000"/>
              </a:solidFill>
            </a:endParaRPr>
          </a:p>
          <a:p>
            <a:pPr lvl="1" eaLnBrk="1" hangingPunct="1">
              <a:lnSpc>
                <a:spcPts val="2000"/>
              </a:lnSpc>
              <a:buFont typeface="+mj-ea"/>
              <a:buAutoNum type="circleNumDbPlain"/>
            </a:pPr>
            <a:r>
              <a:rPr lang="en-US" altLang="zh-CN" sz="1200" b="1" dirty="0" err="1"/>
              <a:t>RegWrite</a:t>
            </a:r>
            <a:r>
              <a:rPr lang="zh-CN" altLang="en-US" sz="1200" b="1" dirty="0"/>
              <a:t>控制信号由</a:t>
            </a:r>
            <a:r>
              <a:rPr lang="en-US" altLang="zh-CN" sz="1200" b="1" dirty="0"/>
              <a:t>add</a:t>
            </a:r>
            <a:r>
              <a:rPr lang="zh-CN" altLang="en-US" sz="1200" b="1" dirty="0"/>
              <a:t>、</a:t>
            </a:r>
            <a:r>
              <a:rPr lang="en-US" altLang="zh-CN" sz="1200" b="1" dirty="0"/>
              <a:t>sub</a:t>
            </a:r>
            <a:r>
              <a:rPr lang="zh-CN" altLang="en-US" sz="1200" b="1" dirty="0"/>
              <a:t>、</a:t>
            </a:r>
            <a:r>
              <a:rPr lang="en-US" altLang="zh-CN" sz="1200" b="1" dirty="0"/>
              <a:t>and</a:t>
            </a:r>
            <a:r>
              <a:rPr lang="zh-CN" altLang="en-US" sz="1200" b="1" dirty="0"/>
              <a:t>、</a:t>
            </a:r>
            <a:r>
              <a:rPr lang="en-US" altLang="zh-CN" sz="1200" b="1" dirty="0" err="1"/>
              <a:t>addi</a:t>
            </a:r>
            <a:r>
              <a:rPr lang="zh-CN" altLang="en-US" sz="1200" b="1" dirty="0"/>
              <a:t>、</a:t>
            </a:r>
            <a:r>
              <a:rPr lang="en-US" altLang="zh-CN" sz="1200" b="1" dirty="0" err="1"/>
              <a:t>andi</a:t>
            </a:r>
            <a:r>
              <a:rPr lang="zh-CN" altLang="en-US" sz="1200" b="1" dirty="0"/>
              <a:t>、</a:t>
            </a:r>
            <a:r>
              <a:rPr lang="en-US" altLang="zh-CN" sz="1200" b="1" dirty="0" err="1"/>
              <a:t>lw</a:t>
            </a:r>
            <a:r>
              <a:rPr lang="zh-CN" altLang="en-US" sz="1200" b="1" dirty="0"/>
              <a:t>六条需用写回寄存器的指令的译码信号生成，即：</a:t>
            </a:r>
            <a:r>
              <a:rPr lang="en-US" altLang="zh-CN" sz="1200" b="1" dirty="0" err="1">
                <a:solidFill>
                  <a:srgbClr val="FF0000"/>
                </a:solidFill>
              </a:rPr>
              <a:t>RegWrite</a:t>
            </a:r>
            <a:r>
              <a:rPr lang="en-US" altLang="zh-CN" sz="1200" b="1" dirty="0">
                <a:solidFill>
                  <a:srgbClr val="FF0000"/>
                </a:solidFill>
              </a:rPr>
              <a:t> = add + sub + and + </a:t>
            </a:r>
            <a:r>
              <a:rPr lang="en-US" altLang="zh-CN" sz="1200" b="1" dirty="0" err="1">
                <a:solidFill>
                  <a:srgbClr val="FF0000"/>
                </a:solidFill>
              </a:rPr>
              <a:t>addi</a:t>
            </a:r>
            <a:r>
              <a:rPr lang="en-US" altLang="zh-CN" sz="1200" b="1" dirty="0">
                <a:solidFill>
                  <a:srgbClr val="FF0000"/>
                </a:solidFill>
              </a:rPr>
              <a:t> + </a:t>
            </a:r>
            <a:r>
              <a:rPr lang="en-US" altLang="zh-CN" sz="1200" b="1" dirty="0" err="1">
                <a:solidFill>
                  <a:srgbClr val="FF0000"/>
                </a:solidFill>
              </a:rPr>
              <a:t>andi</a:t>
            </a:r>
            <a:r>
              <a:rPr lang="en-US" altLang="zh-CN" sz="1200" b="1" dirty="0">
                <a:solidFill>
                  <a:srgbClr val="FF0000"/>
                </a:solidFill>
              </a:rPr>
              <a:t> +</a:t>
            </a:r>
            <a:r>
              <a:rPr lang="zh-CN" altLang="en-US" sz="1200" b="1" dirty="0">
                <a:solidFill>
                  <a:srgbClr val="FF0000"/>
                </a:solidFill>
              </a:rPr>
              <a:t> </a:t>
            </a:r>
            <a:r>
              <a:rPr lang="en-US" altLang="zh-CN" sz="1200" b="1" dirty="0" err="1">
                <a:solidFill>
                  <a:srgbClr val="FF0000"/>
                </a:solidFill>
              </a:rPr>
              <a:t>lw</a:t>
            </a:r>
            <a:endParaRPr lang="en-US" altLang="zh-CN" sz="1200" b="1" dirty="0">
              <a:solidFill>
                <a:srgbClr val="FF0000"/>
              </a:solidFill>
            </a:endParaRPr>
          </a:p>
          <a:p>
            <a:pPr lvl="1" eaLnBrk="1" hangingPunct="1">
              <a:lnSpc>
                <a:spcPts val="2000"/>
              </a:lnSpc>
              <a:buFont typeface="+mj-ea"/>
              <a:buAutoNum type="circleNumDbPlain"/>
            </a:pPr>
            <a:r>
              <a:rPr lang="en-US" altLang="zh-CN" sz="1200" b="1" dirty="0" err="1"/>
              <a:t>AluOp</a:t>
            </a:r>
            <a:r>
              <a:rPr lang="zh-CN" altLang="en-US" sz="1200" b="1" dirty="0"/>
              <a:t>控制信号由</a:t>
            </a:r>
            <a:r>
              <a:rPr lang="en-US" altLang="zh-CN" sz="1200" b="1" dirty="0"/>
              <a:t>add</a:t>
            </a:r>
            <a:r>
              <a:rPr lang="zh-CN" altLang="en-US" sz="1200" b="1" dirty="0"/>
              <a:t>、</a:t>
            </a:r>
            <a:r>
              <a:rPr lang="en-US" altLang="zh-CN" sz="1200" b="1" dirty="0"/>
              <a:t>sub</a:t>
            </a:r>
            <a:r>
              <a:rPr lang="zh-CN" altLang="en-US" sz="1200" b="1" dirty="0"/>
              <a:t>、</a:t>
            </a:r>
            <a:r>
              <a:rPr lang="en-US" altLang="zh-CN" sz="1200" b="1" dirty="0"/>
              <a:t>and</a:t>
            </a:r>
            <a:r>
              <a:rPr lang="zh-CN" altLang="en-US" sz="1200" b="1" dirty="0"/>
              <a:t>、</a:t>
            </a:r>
            <a:r>
              <a:rPr lang="en-US" altLang="zh-CN" sz="1200" b="1" dirty="0" err="1"/>
              <a:t>addi</a:t>
            </a:r>
            <a:r>
              <a:rPr lang="zh-CN" altLang="en-US" sz="1200" b="1" dirty="0"/>
              <a:t>、</a:t>
            </a:r>
            <a:r>
              <a:rPr lang="en-US" altLang="zh-CN" sz="1200" b="1" dirty="0" err="1"/>
              <a:t>andi</a:t>
            </a:r>
            <a:r>
              <a:rPr lang="zh-CN" altLang="en-US" sz="1200" b="1" dirty="0"/>
              <a:t>五条运算类指令的译码信号生成，通常</a:t>
            </a:r>
            <a:r>
              <a:rPr lang="en-US" altLang="zh-CN" sz="1200" b="1" dirty="0" err="1">
                <a:solidFill>
                  <a:srgbClr val="FF0000"/>
                </a:solidFill>
              </a:rPr>
              <a:t>AluOp</a:t>
            </a:r>
            <a:r>
              <a:rPr lang="zh-CN" altLang="en-US" sz="1200" b="1" dirty="0">
                <a:solidFill>
                  <a:srgbClr val="FF0000"/>
                </a:solidFill>
              </a:rPr>
              <a:t>为</a:t>
            </a:r>
            <a:r>
              <a:rPr lang="en-US" altLang="zh-CN" sz="1200" b="1" dirty="0">
                <a:solidFill>
                  <a:srgbClr val="FF0000"/>
                </a:solidFill>
              </a:rPr>
              <a:t>4</a:t>
            </a:r>
            <a:r>
              <a:rPr lang="zh-CN" altLang="en-US" sz="1200" b="1" dirty="0">
                <a:solidFill>
                  <a:srgbClr val="FF0000"/>
                </a:solidFill>
              </a:rPr>
              <a:t>位</a:t>
            </a:r>
            <a:r>
              <a:rPr lang="zh-CN" altLang="en-US" sz="1200" b="1" dirty="0"/>
              <a:t>，可以对应</a:t>
            </a:r>
            <a:r>
              <a:rPr lang="en-US" altLang="zh-CN" sz="1200" b="1" dirty="0">
                <a:solidFill>
                  <a:srgbClr val="FF0000"/>
                </a:solidFill>
              </a:rPr>
              <a:t>16</a:t>
            </a:r>
            <a:r>
              <a:rPr lang="zh-CN" altLang="en-US" sz="1200" b="1" dirty="0">
                <a:solidFill>
                  <a:srgbClr val="FF0000"/>
                </a:solidFill>
              </a:rPr>
              <a:t>种运算功能</a:t>
            </a:r>
            <a:r>
              <a:rPr lang="zh-CN" altLang="en-US" sz="1200" b="1" dirty="0"/>
              <a:t>，即：</a:t>
            </a:r>
            <a:r>
              <a:rPr lang="en-US" altLang="zh-CN" sz="1200" b="1" dirty="0" err="1">
                <a:solidFill>
                  <a:srgbClr val="FF0000"/>
                </a:solidFill>
              </a:rPr>
              <a:t>AluOp</a:t>
            </a:r>
            <a:r>
              <a:rPr lang="en-US" altLang="zh-CN" sz="1200" b="1" dirty="0">
                <a:solidFill>
                  <a:srgbClr val="FF0000"/>
                </a:solidFill>
              </a:rPr>
              <a:t> = f(add</a:t>
            </a:r>
            <a:r>
              <a:rPr lang="zh-CN" altLang="en-US" sz="1200" b="1" dirty="0">
                <a:solidFill>
                  <a:srgbClr val="FF0000"/>
                </a:solidFill>
              </a:rPr>
              <a:t>、</a:t>
            </a:r>
            <a:r>
              <a:rPr lang="en-US" altLang="zh-CN" sz="1200" b="1" dirty="0">
                <a:solidFill>
                  <a:srgbClr val="FF0000"/>
                </a:solidFill>
              </a:rPr>
              <a:t>sub</a:t>
            </a:r>
            <a:r>
              <a:rPr lang="zh-CN" altLang="en-US" sz="1200" b="1" dirty="0">
                <a:solidFill>
                  <a:srgbClr val="FF0000"/>
                </a:solidFill>
              </a:rPr>
              <a:t>、</a:t>
            </a:r>
            <a:r>
              <a:rPr lang="en-US" altLang="zh-CN" sz="1200" b="1" dirty="0">
                <a:solidFill>
                  <a:srgbClr val="FF0000"/>
                </a:solidFill>
              </a:rPr>
              <a:t>and</a:t>
            </a:r>
            <a:r>
              <a:rPr lang="zh-CN" altLang="en-US" sz="1200" b="1" dirty="0">
                <a:solidFill>
                  <a:srgbClr val="FF0000"/>
                </a:solidFill>
              </a:rPr>
              <a:t>、</a:t>
            </a:r>
            <a:r>
              <a:rPr lang="en-US" altLang="zh-CN" sz="1200" b="1" dirty="0" err="1">
                <a:solidFill>
                  <a:srgbClr val="FF0000"/>
                </a:solidFill>
              </a:rPr>
              <a:t>addi</a:t>
            </a:r>
            <a:r>
              <a:rPr lang="zh-CN" altLang="en-US" sz="1200" b="1" dirty="0">
                <a:solidFill>
                  <a:srgbClr val="FF0000"/>
                </a:solidFill>
              </a:rPr>
              <a:t>、</a:t>
            </a:r>
            <a:r>
              <a:rPr lang="en-US" altLang="zh-CN" sz="1200" b="1" dirty="0" err="1">
                <a:solidFill>
                  <a:srgbClr val="FF0000"/>
                </a:solidFill>
              </a:rPr>
              <a:t>andi</a:t>
            </a:r>
            <a:r>
              <a:rPr lang="en-US" altLang="zh-CN" sz="1200" b="1" dirty="0">
                <a:solidFill>
                  <a:srgbClr val="FF0000"/>
                </a:solidFill>
              </a:rPr>
              <a:t>)</a:t>
            </a:r>
          </a:p>
          <a:p>
            <a:pPr lvl="1" eaLnBrk="1" hangingPunct="1">
              <a:lnSpc>
                <a:spcPts val="2000"/>
              </a:lnSpc>
              <a:buFont typeface="+mj-ea"/>
              <a:buAutoNum type="circleNumDbPlain"/>
            </a:pPr>
            <a:r>
              <a:rPr lang="en-US" altLang="zh-CN" sz="1200" b="1" dirty="0" err="1"/>
              <a:t>MemWrite</a:t>
            </a:r>
            <a:r>
              <a:rPr lang="zh-CN" altLang="en-US" sz="1200" b="1" dirty="0"/>
              <a:t>控制信号由</a:t>
            </a:r>
            <a:r>
              <a:rPr lang="en-US" altLang="zh-CN" sz="1200" b="1" dirty="0" err="1"/>
              <a:t>sw</a:t>
            </a:r>
            <a:r>
              <a:rPr lang="zh-CN" altLang="en-US" sz="1200" b="1" dirty="0"/>
              <a:t>存数指令的译码信号生成，即：</a:t>
            </a:r>
            <a:r>
              <a:rPr lang="en-US" altLang="zh-CN" sz="1200" b="1" dirty="0" err="1">
                <a:solidFill>
                  <a:srgbClr val="FF0000"/>
                </a:solidFill>
              </a:rPr>
              <a:t>MemWrite</a:t>
            </a:r>
            <a:r>
              <a:rPr lang="en-US" altLang="zh-CN" sz="1200" b="1" dirty="0">
                <a:solidFill>
                  <a:srgbClr val="FF0000"/>
                </a:solidFill>
              </a:rPr>
              <a:t> = </a:t>
            </a:r>
            <a:r>
              <a:rPr lang="en-US" altLang="zh-CN" sz="1200" b="1" dirty="0" err="1">
                <a:solidFill>
                  <a:srgbClr val="FF0000"/>
                </a:solidFill>
              </a:rPr>
              <a:t>sw</a:t>
            </a:r>
            <a:endParaRPr lang="en-US" altLang="zh-CN" sz="1400" b="1" dirty="0">
              <a:solidFill>
                <a:srgbClr val="FF0000"/>
              </a:solidFill>
            </a:endParaRPr>
          </a:p>
          <a:p>
            <a:pPr eaLnBrk="1" hangingPunct="1"/>
            <a:endParaRPr lang="en-US" altLang="zh-CN" sz="1400" b="1" dirty="0"/>
          </a:p>
          <a:p>
            <a:pPr eaLnBrk="1" hangingPunct="1"/>
            <a:endParaRPr lang="en-US" altLang="zh-CN" sz="1400" b="1" dirty="0"/>
          </a:p>
          <a:p>
            <a:pPr eaLnBrk="1" hangingPunct="1"/>
            <a:endParaRPr lang="en-US" altLang="zh-CN" sz="1400" b="1" dirty="0"/>
          </a:p>
          <a:p>
            <a:pPr eaLnBrk="1" hangingPunct="1"/>
            <a:endParaRPr lang="en-US" altLang="zh-CN" sz="1400" b="1" dirty="0"/>
          </a:p>
          <a:p>
            <a:pPr eaLnBrk="1" hangingPunct="1"/>
            <a:endParaRPr lang="en-US" altLang="zh-CN" sz="1400" b="1" dirty="0"/>
          </a:p>
          <a:p>
            <a:pPr eaLnBrk="1" hangingPunct="1"/>
            <a:endParaRPr lang="en-US" altLang="zh-CN" sz="1400" b="1" dirty="0"/>
          </a:p>
        </p:txBody>
      </p:sp>
      <p:graphicFrame>
        <p:nvGraphicFramePr>
          <p:cNvPr id="5" name="表格 7">
            <a:extLst>
              <a:ext uri="{FF2B5EF4-FFF2-40B4-BE49-F238E27FC236}">
                <a16:creationId xmlns:a16="http://schemas.microsoft.com/office/drawing/2014/main" id="{A09FA5C7-BCEB-4D0D-0362-B6C653F6729B}"/>
              </a:ext>
            </a:extLst>
          </p:cNvPr>
          <p:cNvGraphicFramePr>
            <a:graphicFrameLocks noGrp="1"/>
          </p:cNvGraphicFramePr>
          <p:nvPr>
            <p:extLst>
              <p:ext uri="{D42A27DB-BD31-4B8C-83A1-F6EECF244321}">
                <p14:modId xmlns:p14="http://schemas.microsoft.com/office/powerpoint/2010/main" val="1569452129"/>
              </p:ext>
            </p:extLst>
          </p:nvPr>
        </p:nvGraphicFramePr>
        <p:xfrm>
          <a:off x="611560" y="4251513"/>
          <a:ext cx="8326998" cy="2496183"/>
        </p:xfrm>
        <a:graphic>
          <a:graphicData uri="http://schemas.openxmlformats.org/drawingml/2006/table">
            <a:tbl>
              <a:tblPr firstRow="1" bandRow="1">
                <a:tableStyleId>{5C22544A-7EE6-4342-B048-85BDC9FD1C3A}</a:tableStyleId>
              </a:tblPr>
              <a:tblGrid>
                <a:gridCol w="635868">
                  <a:extLst>
                    <a:ext uri="{9D8B030D-6E8A-4147-A177-3AD203B41FA5}">
                      <a16:colId xmlns:a16="http://schemas.microsoft.com/office/drawing/2014/main" val="1081094758"/>
                    </a:ext>
                  </a:extLst>
                </a:gridCol>
                <a:gridCol w="2578562">
                  <a:extLst>
                    <a:ext uri="{9D8B030D-6E8A-4147-A177-3AD203B41FA5}">
                      <a16:colId xmlns:a16="http://schemas.microsoft.com/office/drawing/2014/main" val="2261153169"/>
                    </a:ext>
                  </a:extLst>
                </a:gridCol>
                <a:gridCol w="5112568">
                  <a:extLst>
                    <a:ext uri="{9D8B030D-6E8A-4147-A177-3AD203B41FA5}">
                      <a16:colId xmlns:a16="http://schemas.microsoft.com/office/drawing/2014/main" val="1495870680"/>
                    </a:ext>
                  </a:extLst>
                </a:gridCol>
              </a:tblGrid>
              <a:tr h="0">
                <a:tc>
                  <a:txBody>
                    <a:bodyPr/>
                    <a:lstStyle/>
                    <a:p>
                      <a:pPr algn="ctr"/>
                      <a:r>
                        <a:rPr lang="zh-CN" altLang="en-US" sz="1000" b="1" dirty="0"/>
                        <a:t>序号</a:t>
                      </a:r>
                    </a:p>
                  </a:txBody>
                  <a:tcPr anchor="ctr"/>
                </a:tc>
                <a:tc>
                  <a:txBody>
                    <a:bodyPr/>
                    <a:lstStyle/>
                    <a:p>
                      <a:pPr algn="ctr"/>
                      <a:r>
                        <a:rPr lang="zh-CN" altLang="en-US" sz="1000" b="1" dirty="0"/>
                        <a:t>控制信号逻辑表达式</a:t>
                      </a:r>
                    </a:p>
                  </a:txBody>
                  <a:tcPr anchor="ctr"/>
                </a:tc>
                <a:tc>
                  <a:txBody>
                    <a:bodyPr/>
                    <a:lstStyle/>
                    <a:p>
                      <a:pPr algn="ctr"/>
                      <a:r>
                        <a:rPr lang="zh-CN" altLang="en-US" sz="1000" b="1" dirty="0"/>
                        <a:t>功能说明</a:t>
                      </a:r>
                    </a:p>
                  </a:txBody>
                  <a:tcPr anchor="ctr"/>
                </a:tc>
                <a:extLst>
                  <a:ext uri="{0D108BD9-81ED-4DB2-BD59-A6C34878D82A}">
                    <a16:rowId xmlns:a16="http://schemas.microsoft.com/office/drawing/2014/main" val="3983950602"/>
                  </a:ext>
                </a:extLst>
              </a:tr>
              <a:tr h="191191">
                <a:tc>
                  <a:txBody>
                    <a:bodyPr/>
                    <a:lstStyle/>
                    <a:p>
                      <a:pPr algn="ctr"/>
                      <a:r>
                        <a:rPr lang="en-US" altLang="zh-CN" sz="1000" b="1" dirty="0"/>
                        <a:t>1</a:t>
                      </a:r>
                      <a:endParaRPr lang="zh-CN" altLang="en-US" sz="1000" b="1" dirty="0"/>
                    </a:p>
                  </a:txBody>
                  <a:tcPr anchor="ctr"/>
                </a:tc>
                <a:tc>
                  <a:txBody>
                    <a:bodyPr/>
                    <a:lstStyle/>
                    <a:p>
                      <a:pPr algn="l"/>
                      <a:r>
                        <a:rPr lang="en-US" altLang="zh-CN" sz="1000" b="1" dirty="0">
                          <a:solidFill>
                            <a:schemeClr val="tx1"/>
                          </a:solidFill>
                        </a:rPr>
                        <a:t>Jump = </a:t>
                      </a:r>
                      <a:r>
                        <a:rPr lang="en-US" altLang="zh-CN" sz="1000" b="1" dirty="0" err="1">
                          <a:solidFill>
                            <a:schemeClr val="tx1"/>
                          </a:solidFill>
                        </a:rPr>
                        <a:t>j+jal</a:t>
                      </a:r>
                      <a:endParaRPr lang="zh-CN" altLang="en-US" sz="1000" b="1" dirty="0">
                        <a:solidFill>
                          <a:schemeClr val="tx1"/>
                        </a:solidFill>
                      </a:endParaRPr>
                    </a:p>
                  </a:txBody>
                  <a:tcPr anchor="ctr"/>
                </a:tc>
                <a:tc>
                  <a:txBody>
                    <a:bodyPr/>
                    <a:lstStyle/>
                    <a:p>
                      <a:r>
                        <a:rPr lang="en-US" altLang="zh-CN" sz="1000" b="1" dirty="0"/>
                        <a:t>j</a:t>
                      </a:r>
                      <a:r>
                        <a:rPr lang="zh-CN" altLang="en-US" sz="1000" b="1" dirty="0"/>
                        <a:t>、</a:t>
                      </a:r>
                      <a:r>
                        <a:rPr lang="en-US" altLang="zh-CN" sz="1000" b="1" dirty="0" err="1"/>
                        <a:t>jal</a:t>
                      </a:r>
                      <a:r>
                        <a:rPr lang="zh-CN" altLang="en-US" sz="1000" b="1" dirty="0"/>
                        <a:t>等无条件分支指令时生成</a:t>
                      </a:r>
                    </a:p>
                  </a:txBody>
                  <a:tcPr anchor="ctr"/>
                </a:tc>
                <a:extLst>
                  <a:ext uri="{0D108BD9-81ED-4DB2-BD59-A6C34878D82A}">
                    <a16:rowId xmlns:a16="http://schemas.microsoft.com/office/drawing/2014/main" val="2368786241"/>
                  </a:ext>
                </a:extLst>
              </a:tr>
              <a:tr h="286929">
                <a:tc>
                  <a:txBody>
                    <a:bodyPr/>
                    <a:lstStyle/>
                    <a:p>
                      <a:pPr algn="ctr"/>
                      <a:r>
                        <a:rPr lang="en-US" altLang="zh-CN" sz="1000" b="1" dirty="0"/>
                        <a:t>2</a:t>
                      </a:r>
                      <a:endParaRPr lang="zh-CN" altLang="en-US" sz="1000" b="1" dirty="0"/>
                    </a:p>
                  </a:txBody>
                  <a:tcPr anchor="ctr"/>
                </a:tc>
                <a:tc>
                  <a:txBody>
                    <a:bodyPr/>
                    <a:lstStyle/>
                    <a:p>
                      <a:pPr algn="l"/>
                      <a:r>
                        <a:rPr lang="en-US" altLang="zh-CN" sz="1000" b="1" dirty="0">
                          <a:solidFill>
                            <a:schemeClr val="tx1"/>
                          </a:solidFill>
                        </a:rPr>
                        <a:t>Branch = </a:t>
                      </a:r>
                      <a:r>
                        <a:rPr lang="en-US" altLang="zh-CN" sz="1000" b="1" dirty="0" err="1">
                          <a:solidFill>
                            <a:schemeClr val="tx1"/>
                          </a:solidFill>
                        </a:rPr>
                        <a:t>beq+bne</a:t>
                      </a:r>
                      <a:endParaRPr lang="zh-CN" altLang="en-US" sz="1000" b="1" dirty="0">
                        <a:solidFill>
                          <a:schemeClr val="tx1"/>
                        </a:solidFill>
                      </a:endParaRPr>
                    </a:p>
                  </a:txBody>
                  <a:tcPr anchor="ctr"/>
                </a:tc>
                <a:tc>
                  <a:txBody>
                    <a:bodyPr/>
                    <a:lstStyle/>
                    <a:p>
                      <a:r>
                        <a:rPr lang="zh-CN" altLang="en-US" sz="1000" b="1" dirty="0"/>
                        <a:t>分支指令译码信号，</a:t>
                      </a:r>
                      <a:r>
                        <a:rPr lang="en-US" altLang="zh-CN" sz="1000" b="1" dirty="0" err="1"/>
                        <a:t>beq</a:t>
                      </a:r>
                      <a:r>
                        <a:rPr lang="zh-CN" altLang="en-US" sz="1000" b="1" dirty="0"/>
                        <a:t>、</a:t>
                      </a:r>
                      <a:r>
                        <a:rPr lang="en-US" altLang="zh-CN" sz="1000" b="1" dirty="0" err="1"/>
                        <a:t>bne</a:t>
                      </a:r>
                      <a:r>
                        <a:rPr lang="zh-CN" altLang="en-US" sz="1000" b="1" dirty="0"/>
                        <a:t>指令需要产生类似的译码信号</a:t>
                      </a:r>
                    </a:p>
                  </a:txBody>
                  <a:tcPr anchor="ctr"/>
                </a:tc>
                <a:extLst>
                  <a:ext uri="{0D108BD9-81ED-4DB2-BD59-A6C34878D82A}">
                    <a16:rowId xmlns:a16="http://schemas.microsoft.com/office/drawing/2014/main" val="3434382162"/>
                  </a:ext>
                </a:extLst>
              </a:tr>
              <a:tr h="286929">
                <a:tc>
                  <a:txBody>
                    <a:bodyPr/>
                    <a:lstStyle/>
                    <a:p>
                      <a:pPr algn="ctr"/>
                      <a:r>
                        <a:rPr lang="en-US" altLang="zh-CN" sz="1000" b="1" dirty="0"/>
                        <a:t>3</a:t>
                      </a:r>
                      <a:endParaRPr lang="zh-CN" altLang="en-US" sz="1000" b="1" dirty="0"/>
                    </a:p>
                  </a:txBody>
                  <a:tcPr anchor="ctr"/>
                </a:tc>
                <a:tc>
                  <a:txBody>
                    <a:bodyPr/>
                    <a:lstStyle/>
                    <a:p>
                      <a:pPr algn="l"/>
                      <a:r>
                        <a:rPr lang="en-US" altLang="zh-CN" sz="1000" b="1" dirty="0" err="1">
                          <a:solidFill>
                            <a:schemeClr val="tx1"/>
                          </a:solidFill>
                        </a:rPr>
                        <a:t>RegDst</a:t>
                      </a:r>
                      <a:r>
                        <a:rPr lang="en-US" altLang="zh-CN" sz="1000" b="1" dirty="0">
                          <a:solidFill>
                            <a:schemeClr val="tx1"/>
                          </a:solidFill>
                        </a:rPr>
                        <a:t> = add + sub + and</a:t>
                      </a:r>
                      <a:endParaRPr lang="zh-CN" altLang="en-US" sz="1000" b="1" dirty="0">
                        <a:solidFill>
                          <a:schemeClr val="tx1"/>
                        </a:solidFill>
                      </a:endParaRPr>
                    </a:p>
                  </a:txBody>
                  <a:tcPr anchor="ctr"/>
                </a:tc>
                <a:tc>
                  <a:txBody>
                    <a:bodyPr/>
                    <a:lstStyle/>
                    <a:p>
                      <a:r>
                        <a:rPr lang="zh-CN" altLang="en-US" sz="1000" b="1" dirty="0"/>
                        <a:t>写入目的寄存器的选择，为</a:t>
                      </a:r>
                      <a:r>
                        <a:rPr lang="en-US" altLang="zh-CN" sz="1000" b="1" dirty="0"/>
                        <a:t>1</a:t>
                      </a:r>
                      <a:r>
                        <a:rPr lang="zh-CN" altLang="en-US" sz="1000" b="1" dirty="0"/>
                        <a:t>时写入</a:t>
                      </a:r>
                      <a:r>
                        <a:rPr lang="en-US" altLang="zh-CN" sz="1000" b="1" dirty="0" err="1"/>
                        <a:t>rd</a:t>
                      </a:r>
                      <a:r>
                        <a:rPr lang="zh-CN" altLang="en-US" sz="1000" b="1" dirty="0"/>
                        <a:t>寄存器，为</a:t>
                      </a:r>
                      <a:r>
                        <a:rPr lang="en-US" altLang="zh-CN" sz="1000" b="1" dirty="0"/>
                        <a:t>0</a:t>
                      </a:r>
                      <a:r>
                        <a:rPr lang="zh-CN" altLang="en-US" sz="1000" b="1" dirty="0"/>
                        <a:t>时写入</a:t>
                      </a:r>
                      <a:r>
                        <a:rPr lang="en-US" altLang="zh-CN" sz="1000" b="1" dirty="0"/>
                        <a:t>rt</a:t>
                      </a:r>
                      <a:r>
                        <a:rPr lang="zh-CN" altLang="en-US" sz="1000" b="1" dirty="0"/>
                        <a:t>寄存器</a:t>
                      </a:r>
                    </a:p>
                  </a:txBody>
                  <a:tcPr anchor="ctr"/>
                </a:tc>
                <a:extLst>
                  <a:ext uri="{0D108BD9-81ED-4DB2-BD59-A6C34878D82A}">
                    <a16:rowId xmlns:a16="http://schemas.microsoft.com/office/drawing/2014/main" val="4226066674"/>
                  </a:ext>
                </a:extLst>
              </a:tr>
              <a:tr h="286929">
                <a:tc>
                  <a:txBody>
                    <a:bodyPr/>
                    <a:lstStyle/>
                    <a:p>
                      <a:pPr algn="ctr"/>
                      <a:r>
                        <a:rPr lang="en-US" altLang="zh-CN" sz="1000" b="1" dirty="0"/>
                        <a:t>4</a:t>
                      </a:r>
                      <a:endParaRPr lang="zh-CN" altLang="en-US" sz="1000" b="1" dirty="0"/>
                    </a:p>
                  </a:txBody>
                  <a:tcPr anchor="ctr"/>
                </a:tc>
                <a:tc>
                  <a:txBody>
                    <a:bodyPr/>
                    <a:lstStyle/>
                    <a:p>
                      <a:pPr algn="l"/>
                      <a:r>
                        <a:rPr lang="en-US" altLang="zh-CN" sz="1000" b="1" dirty="0" err="1">
                          <a:solidFill>
                            <a:schemeClr val="tx1"/>
                          </a:solidFill>
                        </a:rPr>
                        <a:t>AluSrc</a:t>
                      </a:r>
                      <a:r>
                        <a:rPr lang="en-US" altLang="zh-CN" sz="1000" b="1" dirty="0">
                          <a:solidFill>
                            <a:schemeClr val="tx1"/>
                          </a:solidFill>
                        </a:rPr>
                        <a:t> = </a:t>
                      </a:r>
                      <a:r>
                        <a:rPr lang="en-US" altLang="zh-CN" sz="1000" b="1" dirty="0" err="1">
                          <a:solidFill>
                            <a:schemeClr val="tx1"/>
                          </a:solidFill>
                        </a:rPr>
                        <a:t>addi</a:t>
                      </a:r>
                      <a:r>
                        <a:rPr lang="en-US" altLang="zh-CN" sz="1000" b="1" dirty="0">
                          <a:solidFill>
                            <a:schemeClr val="tx1"/>
                          </a:solidFill>
                        </a:rPr>
                        <a:t> + </a:t>
                      </a:r>
                      <a:r>
                        <a:rPr lang="en-US" altLang="zh-CN" sz="1000" b="1" dirty="0" err="1">
                          <a:solidFill>
                            <a:schemeClr val="tx1"/>
                          </a:solidFill>
                        </a:rPr>
                        <a:t>andi</a:t>
                      </a:r>
                      <a:endParaRPr lang="zh-CN" altLang="en-US" sz="1000" b="1" dirty="0">
                        <a:solidFill>
                          <a:schemeClr val="tx1"/>
                        </a:solidFill>
                      </a:endParaRPr>
                    </a:p>
                  </a:txBody>
                  <a:tcPr anchor="ctr"/>
                </a:tc>
                <a:tc>
                  <a:txBody>
                    <a:bodyPr/>
                    <a:lstStyle/>
                    <a:p>
                      <a:r>
                        <a:rPr lang="zh-CN" altLang="en-US" sz="1000" b="1" dirty="0">
                          <a:highlight>
                            <a:srgbClr val="FFFF00"/>
                          </a:highlight>
                        </a:rPr>
                        <a:t>控制</a:t>
                      </a:r>
                      <a:r>
                        <a:rPr lang="en-US" altLang="zh-CN" sz="1000" b="1" dirty="0">
                          <a:highlight>
                            <a:srgbClr val="FFFF00"/>
                          </a:highlight>
                        </a:rPr>
                        <a:t>ALU</a:t>
                      </a:r>
                      <a:r>
                        <a:rPr lang="zh-CN" altLang="en-US" sz="1000" b="1" dirty="0">
                          <a:highlight>
                            <a:srgbClr val="FFFF00"/>
                          </a:highlight>
                        </a:rPr>
                        <a:t>的第二输入，为</a:t>
                      </a:r>
                      <a:r>
                        <a:rPr lang="en-US" altLang="zh-CN" sz="1000" b="1" dirty="0">
                          <a:highlight>
                            <a:srgbClr val="FFFF00"/>
                          </a:highlight>
                        </a:rPr>
                        <a:t>0</a:t>
                      </a:r>
                      <a:r>
                        <a:rPr lang="zh-CN" altLang="en-US" sz="1000" b="1" dirty="0">
                          <a:highlight>
                            <a:srgbClr val="FFFF00"/>
                          </a:highlight>
                        </a:rPr>
                        <a:t>时输入</a:t>
                      </a:r>
                      <a:r>
                        <a:rPr lang="en-US" altLang="zh-CN" sz="1000" b="1" dirty="0">
                          <a:highlight>
                            <a:srgbClr val="FFFF00"/>
                          </a:highlight>
                        </a:rPr>
                        <a:t>R2</a:t>
                      </a:r>
                      <a:r>
                        <a:rPr lang="zh-CN" altLang="en-US" sz="1000" b="1" dirty="0">
                          <a:highlight>
                            <a:srgbClr val="FFFF00"/>
                          </a:highlight>
                        </a:rPr>
                        <a:t>（</a:t>
                      </a:r>
                      <a:r>
                        <a:rPr lang="en-US" altLang="zh-CN" sz="1000" b="1" dirty="0">
                          <a:highlight>
                            <a:srgbClr val="FFFF00"/>
                          </a:highlight>
                        </a:rPr>
                        <a:t>rt</a:t>
                      </a:r>
                      <a:r>
                        <a:rPr lang="zh-CN" altLang="en-US" sz="1000" b="1" dirty="0">
                          <a:highlight>
                            <a:srgbClr val="FFFF00"/>
                          </a:highlight>
                        </a:rPr>
                        <a:t>寄存器），为</a:t>
                      </a:r>
                      <a:r>
                        <a:rPr lang="en-US" altLang="zh-CN" sz="1000" b="1" dirty="0">
                          <a:highlight>
                            <a:srgbClr val="FFFF00"/>
                          </a:highlight>
                        </a:rPr>
                        <a:t>1</a:t>
                      </a:r>
                      <a:r>
                        <a:rPr lang="zh-CN" altLang="en-US" sz="1000" b="1" dirty="0">
                          <a:highlight>
                            <a:srgbClr val="FFFF00"/>
                          </a:highlight>
                        </a:rPr>
                        <a:t>时输入扩展后的立即数</a:t>
                      </a:r>
                    </a:p>
                  </a:txBody>
                  <a:tcPr anchor="ctr"/>
                </a:tc>
                <a:extLst>
                  <a:ext uri="{0D108BD9-81ED-4DB2-BD59-A6C34878D82A}">
                    <a16:rowId xmlns:a16="http://schemas.microsoft.com/office/drawing/2014/main" val="3210925675"/>
                  </a:ext>
                </a:extLst>
              </a:tr>
              <a:tr h="286929">
                <a:tc>
                  <a:txBody>
                    <a:bodyPr/>
                    <a:lstStyle/>
                    <a:p>
                      <a:pPr algn="ctr"/>
                      <a:r>
                        <a:rPr lang="en-US" altLang="zh-CN" sz="1000" b="1" dirty="0"/>
                        <a:t>5</a:t>
                      </a:r>
                      <a:endParaRPr lang="zh-CN" altLang="en-US" sz="1000" b="1" dirty="0"/>
                    </a:p>
                  </a:txBody>
                  <a:tcPr anchor="ctr"/>
                </a:tc>
                <a:tc>
                  <a:txBody>
                    <a:bodyPr/>
                    <a:lstStyle/>
                    <a:p>
                      <a:pPr algn="l"/>
                      <a:r>
                        <a:rPr lang="en-US" altLang="zh-CN" sz="1000" b="1" dirty="0" err="1">
                          <a:solidFill>
                            <a:schemeClr val="tx1"/>
                          </a:solidFill>
                        </a:rPr>
                        <a:t>MenToReg</a:t>
                      </a:r>
                      <a:r>
                        <a:rPr lang="en-US" altLang="zh-CN" sz="1000" b="1" dirty="0">
                          <a:solidFill>
                            <a:schemeClr val="tx1"/>
                          </a:solidFill>
                        </a:rPr>
                        <a:t> = </a:t>
                      </a:r>
                      <a:r>
                        <a:rPr lang="en-US" altLang="zh-CN" sz="1000" b="1" dirty="0" err="1">
                          <a:solidFill>
                            <a:schemeClr val="tx1"/>
                          </a:solidFill>
                        </a:rPr>
                        <a:t>lw</a:t>
                      </a:r>
                      <a:endParaRPr lang="zh-CN" altLang="en-US" sz="1000" b="1" dirty="0">
                        <a:solidFill>
                          <a:schemeClr val="tx1"/>
                        </a:solidFill>
                      </a:endParaRPr>
                    </a:p>
                  </a:txBody>
                  <a:tcPr anchor="ctr"/>
                </a:tc>
                <a:tc>
                  <a:txBody>
                    <a:bodyPr/>
                    <a:lstStyle/>
                    <a:p>
                      <a:r>
                        <a:rPr lang="zh-CN" altLang="en-US" sz="1000" b="1" dirty="0"/>
                        <a:t>为</a:t>
                      </a:r>
                      <a:r>
                        <a:rPr lang="en-US" altLang="zh-CN" sz="1000" b="1" dirty="0"/>
                        <a:t>1</a:t>
                      </a:r>
                      <a:r>
                        <a:rPr lang="zh-CN" altLang="en-US" sz="1000" b="1" dirty="0"/>
                        <a:t>时将从数据存储器读出的数据写回寄存器堆，为</a:t>
                      </a:r>
                      <a:r>
                        <a:rPr lang="en-US" altLang="zh-CN" sz="1000" b="1" dirty="0"/>
                        <a:t>0</a:t>
                      </a:r>
                      <a:r>
                        <a:rPr lang="zh-CN" altLang="en-US" sz="1000" b="1" dirty="0"/>
                        <a:t>时将</a:t>
                      </a:r>
                      <a:r>
                        <a:rPr lang="en-US" altLang="zh-CN" sz="1000" b="1" dirty="0"/>
                        <a:t>ALU</a:t>
                      </a:r>
                      <a:r>
                        <a:rPr lang="zh-CN" altLang="en-US" sz="1000" b="1" dirty="0"/>
                        <a:t>的运算结果写回寄存器堆</a:t>
                      </a:r>
                    </a:p>
                  </a:txBody>
                  <a:tcPr anchor="ctr"/>
                </a:tc>
                <a:extLst>
                  <a:ext uri="{0D108BD9-81ED-4DB2-BD59-A6C34878D82A}">
                    <a16:rowId xmlns:a16="http://schemas.microsoft.com/office/drawing/2014/main" val="59475995"/>
                  </a:ext>
                </a:extLst>
              </a:tr>
              <a:tr h="286929">
                <a:tc>
                  <a:txBody>
                    <a:bodyPr/>
                    <a:lstStyle/>
                    <a:p>
                      <a:pPr algn="ctr"/>
                      <a:r>
                        <a:rPr lang="en-US" altLang="zh-CN" sz="1000" b="1" dirty="0"/>
                        <a:t>6</a:t>
                      </a:r>
                      <a:endParaRPr lang="zh-CN" altLang="en-US" sz="1000" b="1" dirty="0"/>
                    </a:p>
                  </a:txBody>
                  <a:tcPr anchor="ctr"/>
                </a:tc>
                <a:tc>
                  <a:txBody>
                    <a:bodyPr/>
                    <a:lstStyle/>
                    <a:p>
                      <a:pPr algn="l"/>
                      <a:r>
                        <a:rPr lang="en-US" altLang="zh-CN" sz="1000" b="1" dirty="0" err="1">
                          <a:solidFill>
                            <a:schemeClr val="tx1"/>
                          </a:solidFill>
                        </a:rPr>
                        <a:t>RegWrite</a:t>
                      </a:r>
                      <a:r>
                        <a:rPr lang="en-US" altLang="zh-CN" sz="1000" b="1" dirty="0">
                          <a:solidFill>
                            <a:schemeClr val="tx1"/>
                          </a:solidFill>
                        </a:rPr>
                        <a:t> = add + sub + and + </a:t>
                      </a:r>
                      <a:r>
                        <a:rPr lang="en-US" altLang="zh-CN" sz="1000" b="1" dirty="0" err="1">
                          <a:solidFill>
                            <a:schemeClr val="tx1"/>
                          </a:solidFill>
                        </a:rPr>
                        <a:t>addi</a:t>
                      </a:r>
                      <a:r>
                        <a:rPr lang="en-US" altLang="zh-CN" sz="1000" b="1" dirty="0">
                          <a:solidFill>
                            <a:schemeClr val="tx1"/>
                          </a:solidFill>
                        </a:rPr>
                        <a:t> + </a:t>
                      </a:r>
                      <a:r>
                        <a:rPr lang="en-US" altLang="zh-CN" sz="1000" b="1" dirty="0" err="1">
                          <a:solidFill>
                            <a:schemeClr val="tx1"/>
                          </a:solidFill>
                        </a:rPr>
                        <a:t>andi</a:t>
                      </a:r>
                      <a:r>
                        <a:rPr lang="en-US" altLang="zh-CN" sz="1000" b="1" dirty="0">
                          <a:solidFill>
                            <a:schemeClr val="tx1"/>
                          </a:solidFill>
                        </a:rPr>
                        <a:t> +</a:t>
                      </a:r>
                      <a:r>
                        <a:rPr lang="zh-CN" altLang="en-US" sz="1000" b="1" dirty="0">
                          <a:solidFill>
                            <a:schemeClr val="tx1"/>
                          </a:solidFill>
                        </a:rPr>
                        <a:t> </a:t>
                      </a:r>
                      <a:r>
                        <a:rPr lang="en-US" altLang="zh-CN" sz="1000" b="1" dirty="0" err="1">
                          <a:solidFill>
                            <a:schemeClr val="tx1"/>
                          </a:solidFill>
                        </a:rPr>
                        <a:t>lw</a:t>
                      </a:r>
                      <a:endParaRPr lang="zh-CN" altLang="en-US" sz="1000" b="1" dirty="0">
                        <a:solidFill>
                          <a:schemeClr val="tx1"/>
                        </a:solidFill>
                      </a:endParaRPr>
                    </a:p>
                  </a:txBody>
                  <a:tcPr anchor="ctr"/>
                </a:tc>
                <a:tc>
                  <a:txBody>
                    <a:bodyPr/>
                    <a:lstStyle/>
                    <a:p>
                      <a:r>
                        <a:rPr lang="zh-CN" altLang="en-US" sz="1000" b="1" dirty="0"/>
                        <a:t>控制寄存器堆写操作，为</a:t>
                      </a:r>
                      <a:r>
                        <a:rPr lang="en-US" altLang="zh-CN" sz="1000" b="1" dirty="0"/>
                        <a:t>1</a:t>
                      </a:r>
                      <a:r>
                        <a:rPr lang="zh-CN" altLang="en-US" sz="1000" b="1" dirty="0"/>
                        <a:t>时数据需要写入指定的寄存器，受时钟驱动</a:t>
                      </a:r>
                    </a:p>
                  </a:txBody>
                  <a:tcPr anchor="ctr"/>
                </a:tc>
                <a:extLst>
                  <a:ext uri="{0D108BD9-81ED-4DB2-BD59-A6C34878D82A}">
                    <a16:rowId xmlns:a16="http://schemas.microsoft.com/office/drawing/2014/main" val="80582901"/>
                  </a:ext>
                </a:extLst>
              </a:tr>
              <a:tr h="286929">
                <a:tc>
                  <a:txBody>
                    <a:bodyPr/>
                    <a:lstStyle/>
                    <a:p>
                      <a:pPr algn="ctr"/>
                      <a:r>
                        <a:rPr lang="en-US" altLang="zh-CN" sz="1000" b="1" dirty="0"/>
                        <a:t>7</a:t>
                      </a:r>
                      <a:endParaRPr lang="zh-CN" altLang="en-US" sz="1000" b="1" dirty="0"/>
                    </a:p>
                  </a:txBody>
                  <a:tcPr anchor="ctr"/>
                </a:tc>
                <a:tc>
                  <a:txBody>
                    <a:bodyPr/>
                    <a:lstStyle/>
                    <a:p>
                      <a:pPr algn="l"/>
                      <a:r>
                        <a:rPr lang="en-US" altLang="zh-CN" sz="1000" b="1" dirty="0" err="1">
                          <a:solidFill>
                            <a:schemeClr val="tx1"/>
                          </a:solidFill>
                        </a:rPr>
                        <a:t>AluOp</a:t>
                      </a:r>
                      <a:r>
                        <a:rPr lang="en-US" altLang="zh-CN" sz="1000" b="1" dirty="0">
                          <a:solidFill>
                            <a:schemeClr val="tx1"/>
                          </a:solidFill>
                        </a:rPr>
                        <a:t> = f(</a:t>
                      </a:r>
                      <a:r>
                        <a:rPr lang="en-US" altLang="zh-CN" sz="1000" b="1" dirty="0"/>
                        <a:t>add</a:t>
                      </a:r>
                      <a:r>
                        <a:rPr lang="zh-CN" altLang="en-US" sz="1000" b="1" dirty="0"/>
                        <a:t>、</a:t>
                      </a:r>
                      <a:r>
                        <a:rPr lang="en-US" altLang="zh-CN" sz="1000" b="1" dirty="0"/>
                        <a:t>sub</a:t>
                      </a:r>
                      <a:r>
                        <a:rPr lang="zh-CN" altLang="en-US" sz="1000" b="1" dirty="0"/>
                        <a:t>、</a:t>
                      </a:r>
                      <a:r>
                        <a:rPr lang="en-US" altLang="zh-CN" sz="1000" b="1" dirty="0"/>
                        <a:t>and</a:t>
                      </a:r>
                      <a:r>
                        <a:rPr lang="zh-CN" altLang="en-US" sz="1000" b="1" dirty="0"/>
                        <a:t>、</a:t>
                      </a:r>
                      <a:r>
                        <a:rPr lang="en-US" altLang="zh-CN" sz="1000" b="1" dirty="0" err="1"/>
                        <a:t>addi</a:t>
                      </a:r>
                      <a:r>
                        <a:rPr lang="zh-CN" altLang="en-US" sz="1000" b="1" dirty="0"/>
                        <a:t>、</a:t>
                      </a:r>
                      <a:r>
                        <a:rPr lang="en-US" altLang="zh-CN" sz="1000" b="1" dirty="0" err="1"/>
                        <a:t>andi</a:t>
                      </a:r>
                      <a:r>
                        <a:rPr lang="en-US" altLang="zh-CN" sz="1000" b="1" dirty="0">
                          <a:solidFill>
                            <a:schemeClr val="tx1"/>
                          </a:solidFill>
                        </a:rPr>
                        <a:t>)</a:t>
                      </a:r>
                      <a:endParaRPr lang="zh-CN" altLang="en-US" sz="1000" b="1" dirty="0">
                        <a:solidFill>
                          <a:schemeClr val="tx1"/>
                        </a:solidFill>
                      </a:endParaRPr>
                    </a:p>
                  </a:txBody>
                  <a:tcPr anchor="ctr"/>
                </a:tc>
                <a:tc>
                  <a:txBody>
                    <a:bodyPr/>
                    <a:lstStyle/>
                    <a:p>
                      <a:r>
                        <a:rPr lang="zh-CN" altLang="en-US" sz="1000" b="1" dirty="0"/>
                        <a:t>控制</a:t>
                      </a:r>
                      <a:r>
                        <a:rPr lang="en-US" altLang="zh-CN" sz="1000" b="1" dirty="0"/>
                        <a:t>ALU</a:t>
                      </a:r>
                      <a:r>
                        <a:rPr lang="zh-CN" altLang="en-US" sz="1000" b="1" dirty="0"/>
                        <a:t>进行不同的运算，具体取指和位宽（如</a:t>
                      </a:r>
                      <a:r>
                        <a:rPr lang="en-US" altLang="zh-CN" sz="1000" b="1" dirty="0" err="1"/>
                        <a:t>AluOP</a:t>
                      </a:r>
                      <a:r>
                        <a:rPr lang="zh-CN" altLang="en-US" sz="1000" b="1" dirty="0"/>
                        <a:t>为</a:t>
                      </a:r>
                      <a:r>
                        <a:rPr lang="en-US" altLang="zh-CN" sz="1000" b="1" dirty="0"/>
                        <a:t>4</a:t>
                      </a:r>
                      <a:r>
                        <a:rPr lang="zh-CN" altLang="en-US" sz="1000" b="1" dirty="0"/>
                        <a:t>位）与</a:t>
                      </a:r>
                      <a:r>
                        <a:rPr lang="en-US" altLang="zh-CN" sz="1000" b="1" dirty="0"/>
                        <a:t>ALU</a:t>
                      </a:r>
                      <a:r>
                        <a:rPr lang="zh-CN" altLang="en-US" sz="1000" b="1" dirty="0"/>
                        <a:t>的设计有关</a:t>
                      </a:r>
                    </a:p>
                  </a:txBody>
                  <a:tcPr anchor="ctr"/>
                </a:tc>
                <a:extLst>
                  <a:ext uri="{0D108BD9-81ED-4DB2-BD59-A6C34878D82A}">
                    <a16:rowId xmlns:a16="http://schemas.microsoft.com/office/drawing/2014/main" val="3733883586"/>
                  </a:ext>
                </a:extLst>
              </a:tr>
              <a:tr h="286929">
                <a:tc>
                  <a:txBody>
                    <a:bodyPr/>
                    <a:lstStyle/>
                    <a:p>
                      <a:pPr algn="ctr"/>
                      <a:r>
                        <a:rPr lang="en-US" altLang="zh-CN" sz="1000" b="1" dirty="0"/>
                        <a:t>8</a:t>
                      </a:r>
                      <a:endParaRPr lang="zh-CN" altLang="en-US" sz="1000" b="1" dirty="0"/>
                    </a:p>
                  </a:txBody>
                  <a:tcPr anchor="ctr"/>
                </a:tc>
                <a:tc>
                  <a:txBody>
                    <a:bodyPr/>
                    <a:lstStyle/>
                    <a:p>
                      <a:pPr algn="l"/>
                      <a:r>
                        <a:rPr lang="en-US" altLang="zh-CN" sz="1000" b="1" dirty="0" err="1">
                          <a:solidFill>
                            <a:schemeClr val="tx1"/>
                          </a:solidFill>
                        </a:rPr>
                        <a:t>MemWrite</a:t>
                      </a:r>
                      <a:r>
                        <a:rPr lang="en-US" altLang="zh-CN" sz="1000" b="1" dirty="0">
                          <a:solidFill>
                            <a:schemeClr val="tx1"/>
                          </a:solidFill>
                        </a:rPr>
                        <a:t> = </a:t>
                      </a:r>
                      <a:r>
                        <a:rPr lang="en-US" altLang="zh-CN" sz="1000" b="1" dirty="0" err="1">
                          <a:solidFill>
                            <a:schemeClr val="tx1"/>
                          </a:solidFill>
                        </a:rPr>
                        <a:t>sw</a:t>
                      </a:r>
                      <a:endParaRPr lang="zh-CN" altLang="en-US" sz="1000" b="1" dirty="0">
                        <a:solidFill>
                          <a:schemeClr val="tx1"/>
                        </a:solidFill>
                      </a:endParaRPr>
                    </a:p>
                  </a:txBody>
                  <a:tcPr anchor="ctr"/>
                </a:tc>
                <a:tc>
                  <a:txBody>
                    <a:bodyPr/>
                    <a:lstStyle/>
                    <a:p>
                      <a:r>
                        <a:rPr lang="zh-CN" altLang="en-US" sz="1000" b="1" dirty="0"/>
                        <a:t>控制数据存储器的写操作，为</a:t>
                      </a:r>
                      <a:r>
                        <a:rPr lang="en-US" altLang="zh-CN" sz="1000" b="1" dirty="0"/>
                        <a:t>1</a:t>
                      </a:r>
                      <a:r>
                        <a:rPr lang="zh-CN" altLang="en-US" sz="1000" b="1" dirty="0"/>
                        <a:t>时进行写操作，为</a:t>
                      </a:r>
                      <a:r>
                        <a:rPr lang="en-US" altLang="zh-CN" sz="1000" b="1" dirty="0"/>
                        <a:t>0</a:t>
                      </a:r>
                      <a:r>
                        <a:rPr lang="zh-CN" altLang="en-US" sz="1000" b="1" dirty="0"/>
                        <a:t>时间读操作，受时钟驱动</a:t>
                      </a:r>
                    </a:p>
                  </a:txBody>
                  <a:tcPr anchor="ctr"/>
                </a:tc>
                <a:extLst>
                  <a:ext uri="{0D108BD9-81ED-4DB2-BD59-A6C34878D82A}">
                    <a16:rowId xmlns:a16="http://schemas.microsoft.com/office/drawing/2014/main" val="3600053907"/>
                  </a:ext>
                </a:extLst>
              </a:tr>
            </a:tbl>
          </a:graphicData>
        </a:graphic>
      </p:graphicFrame>
      <p:sp>
        <p:nvSpPr>
          <p:cNvPr id="6" name="文本框 5">
            <a:extLst>
              <a:ext uri="{FF2B5EF4-FFF2-40B4-BE49-F238E27FC236}">
                <a16:creationId xmlns:a16="http://schemas.microsoft.com/office/drawing/2014/main" id="{1AACF532-9684-D35D-DB6B-9BC9DAB05E0A}"/>
              </a:ext>
            </a:extLst>
          </p:cNvPr>
          <p:cNvSpPr txBox="1"/>
          <p:nvPr/>
        </p:nvSpPr>
        <p:spPr>
          <a:xfrm>
            <a:off x="3275856" y="3950417"/>
            <a:ext cx="2779928" cy="276999"/>
          </a:xfrm>
          <a:prstGeom prst="rect">
            <a:avLst/>
          </a:prstGeom>
          <a:noFill/>
        </p:spPr>
        <p:txBody>
          <a:bodyPr wrap="none" rtlCol="0">
            <a:spAutoFit/>
          </a:bodyPr>
          <a:lstStyle/>
          <a:p>
            <a:r>
              <a:rPr lang="zh-CN" altLang="en-US" sz="1200" b="1" dirty="0"/>
              <a:t>表</a:t>
            </a:r>
            <a:r>
              <a:rPr lang="en-US" altLang="zh-CN" sz="1200" b="1" dirty="0"/>
              <a:t>6.13    </a:t>
            </a:r>
            <a:r>
              <a:rPr lang="zh-CN" altLang="en-US" sz="1200" b="1" dirty="0"/>
              <a:t>单周期</a:t>
            </a:r>
            <a:r>
              <a:rPr lang="en-US" altLang="zh-CN" sz="1200" b="1" dirty="0"/>
              <a:t>MIPS</a:t>
            </a:r>
            <a:r>
              <a:rPr lang="zh-CN" altLang="en-US" sz="1200" b="1" dirty="0"/>
              <a:t>控制器逻辑表达式</a:t>
            </a:r>
          </a:p>
        </p:txBody>
      </p:sp>
    </p:spTree>
    <p:extLst>
      <p:ext uri="{BB962C8B-B14F-4D97-AF65-F5344CB8AC3E}">
        <p14:creationId xmlns:p14="http://schemas.microsoft.com/office/powerpoint/2010/main" val="25281021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A9FCFF9-E567-1C04-8A3C-48DC51DFF724}"/>
              </a:ext>
            </a:extLst>
          </p:cNvPr>
          <p:cNvSpPr>
            <a:spLocks noGrp="1"/>
          </p:cNvSpPr>
          <p:nvPr>
            <p:ph idx="1"/>
          </p:nvPr>
        </p:nvSpPr>
        <p:spPr>
          <a:xfrm>
            <a:off x="457200" y="260648"/>
            <a:ext cx="8229600" cy="3960143"/>
          </a:xfrm>
        </p:spPr>
        <p:txBody>
          <a:bodyPr rtlCol="0">
            <a:normAutofit/>
          </a:bodyPr>
          <a:lstStyle/>
          <a:p>
            <a:pPr eaLnBrk="1" fontAlgn="auto" hangingPunct="1">
              <a:spcAft>
                <a:spcPts val="0"/>
              </a:spcAft>
              <a:defRPr/>
            </a:pPr>
            <a:r>
              <a:rPr lang="en-US" altLang="zh-CN" b="1" dirty="0">
                <a:ea typeface="黑体" pitchFamily="49" charset="-122"/>
              </a:rPr>
              <a:t>6.5.3  </a:t>
            </a:r>
            <a:r>
              <a:rPr lang="zh-CN" altLang="en-US" b="1" dirty="0">
                <a:ea typeface="黑体" pitchFamily="49" charset="-122"/>
              </a:rPr>
              <a:t>现代时序硬布线控制器</a:t>
            </a:r>
            <a:endParaRPr lang="en-US" altLang="zh-CN" sz="1800" b="1" dirty="0"/>
          </a:p>
          <a:p>
            <a:pPr lvl="1" eaLnBrk="1" hangingPunct="1"/>
            <a:endParaRPr lang="en-US" altLang="zh-CN" sz="1200" b="1" dirty="0"/>
          </a:p>
          <a:p>
            <a:pPr lvl="1" eaLnBrk="1" hangingPunct="1"/>
            <a:r>
              <a:rPr lang="zh-CN" altLang="en-US" sz="1600" b="1" dirty="0"/>
              <a:t>现代计算机已经不再使用多级时序系统，指令执行过程中的定时信号就是基本时钟，</a:t>
            </a:r>
            <a:r>
              <a:rPr lang="zh-CN" altLang="en-US" sz="1600" b="1" dirty="0">
                <a:solidFill>
                  <a:srgbClr val="FF0000"/>
                </a:solidFill>
              </a:rPr>
              <a:t>一个时钟周期就是一个节拍</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图</a:t>
            </a:r>
            <a:r>
              <a:rPr lang="en-US" altLang="zh-CN" sz="1600" b="1" dirty="0"/>
              <a:t>6.44</a:t>
            </a:r>
            <a:r>
              <a:rPr lang="zh-CN" altLang="en-US" sz="1600" b="1" dirty="0"/>
              <a:t>：现代时序硬布线控制器模型；图中</a:t>
            </a:r>
            <a:r>
              <a:rPr lang="en-US" altLang="zh-CN" sz="1600" b="1" dirty="0"/>
              <a:t>FSM</a:t>
            </a:r>
            <a:r>
              <a:rPr lang="zh-CN" altLang="en-US" sz="1600" b="1" dirty="0"/>
              <a:t>状态机的</a:t>
            </a:r>
            <a:r>
              <a:rPr lang="zh-CN" altLang="en-US" sz="1600" b="1" dirty="0">
                <a:solidFill>
                  <a:srgbClr val="FF0000"/>
                </a:solidFill>
              </a:rPr>
              <a:t>输入</a:t>
            </a:r>
            <a:r>
              <a:rPr lang="zh-CN" altLang="en-US" sz="1600" b="1" dirty="0"/>
              <a:t>为现态（当前的状态）、指令译码信号、反馈信号，</a:t>
            </a:r>
            <a:r>
              <a:rPr lang="zh-CN" altLang="en-US" sz="1600" b="1" dirty="0">
                <a:solidFill>
                  <a:srgbClr val="FF0000"/>
                </a:solidFill>
              </a:rPr>
              <a:t>输出</a:t>
            </a:r>
            <a:r>
              <a:rPr lang="zh-CN" altLang="en-US" sz="1600" b="1" dirty="0"/>
              <a:t>为次态（下一个状态）。</a:t>
            </a:r>
            <a:endParaRPr lang="en-US" altLang="zh-CN" sz="1600" b="1" dirty="0"/>
          </a:p>
          <a:p>
            <a:pPr lvl="1" eaLnBrk="1" hangingPunct="1"/>
            <a:endParaRPr lang="en-US" altLang="zh-CN" sz="1600" b="1" dirty="0"/>
          </a:p>
          <a:p>
            <a:pPr lvl="1" eaLnBrk="1" hangingPunct="1"/>
            <a:r>
              <a:rPr lang="zh-CN" altLang="en-US" sz="1600" b="1" dirty="0"/>
              <a:t>硬布线控制器的</a:t>
            </a:r>
            <a:r>
              <a:rPr lang="zh-CN" altLang="en-US" sz="1600" b="1" dirty="0">
                <a:solidFill>
                  <a:srgbClr val="FF0000"/>
                </a:solidFill>
              </a:rPr>
              <a:t>输入</a:t>
            </a:r>
            <a:r>
              <a:rPr lang="zh-CN" altLang="en-US" sz="1600" b="1" dirty="0"/>
              <a:t>为现态，</a:t>
            </a:r>
            <a:r>
              <a:rPr lang="zh-CN" altLang="en-US" sz="1600" b="1" dirty="0">
                <a:solidFill>
                  <a:srgbClr val="FF0000"/>
                </a:solidFill>
              </a:rPr>
              <a:t>输出</a:t>
            </a:r>
            <a:r>
              <a:rPr lang="zh-CN" altLang="en-US" sz="1600" b="1" dirty="0"/>
              <a:t>为微操作控制信号序列（控制信号）。</a:t>
            </a:r>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050" b="1" dirty="0"/>
          </a:p>
        </p:txBody>
      </p:sp>
      <p:grpSp>
        <p:nvGrpSpPr>
          <p:cNvPr id="9" name="组合 8">
            <a:extLst>
              <a:ext uri="{FF2B5EF4-FFF2-40B4-BE49-F238E27FC236}">
                <a16:creationId xmlns:a16="http://schemas.microsoft.com/office/drawing/2014/main" id="{C4ED5249-FFE4-10AA-0F04-B069258B89BB}"/>
              </a:ext>
            </a:extLst>
          </p:cNvPr>
          <p:cNvGrpSpPr/>
          <p:nvPr/>
        </p:nvGrpSpPr>
        <p:grpSpPr>
          <a:xfrm>
            <a:off x="1547664" y="3573016"/>
            <a:ext cx="7405834" cy="3116618"/>
            <a:chOff x="1547664" y="3624750"/>
            <a:chExt cx="7405834" cy="3116618"/>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9D60A92-F9B5-EAA0-36E3-C7A957B60277}"/>
                    </a:ext>
                  </a:extLst>
                </p:cNvPr>
                <p:cNvSpPr txBox="1"/>
                <p:nvPr/>
              </p:nvSpPr>
              <p:spPr>
                <a:xfrm>
                  <a:off x="5558778" y="4357033"/>
                  <a:ext cx="3394720" cy="307777"/>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𝑪</m:t>
                            </m:r>
                          </m:e>
                          <m:sub>
                            <m:r>
                              <a:rPr lang="en-US" altLang="zh-CN" b="1" i="1">
                                <a:solidFill>
                                  <a:srgbClr val="FF0000"/>
                                </a:solidFill>
                                <a:latin typeface="Cambria Math" panose="02040503050406030204" pitchFamily="18" charset="0"/>
                              </a:rPr>
                              <m:t>𝒏</m:t>
                            </m:r>
                          </m:sub>
                        </m:sSub>
                        <m:r>
                          <a:rPr lang="pt-BR" altLang="zh-CN" b="1">
                            <a:latin typeface="Cambria Math" panose="02040503050406030204" pitchFamily="18" charset="0"/>
                          </a:rPr>
                          <m:t>=</m:t>
                        </m:r>
                        <m:r>
                          <a:rPr lang="en-US" altLang="zh-CN" sz="2000" b="1" i="1">
                            <a:latin typeface="Cambria Math" panose="02040503050406030204" pitchFamily="18" charset="0"/>
                          </a:rPr>
                          <m:t>𝒇</m:t>
                        </m:r>
                        <m:r>
                          <a:rPr lang="en-US" altLang="zh-CN" sz="2000" b="1" i="1">
                            <a:latin typeface="Cambria Math" panose="02040503050406030204" pitchFamily="18" charset="0"/>
                          </a:rPr>
                          <m:t>(</m:t>
                        </m:r>
                        <m:r>
                          <a:rPr lang="zh-CN" altLang="en-US" sz="2000" b="1" i="1">
                            <a:solidFill>
                              <a:srgbClr val="C00000"/>
                            </a:solidFill>
                            <a:latin typeface="Cambria Math" panose="02040503050406030204" pitchFamily="18" charset="0"/>
                          </a:rPr>
                          <m:t>现态</m:t>
                        </m:r>
                        <m:r>
                          <a:rPr lang="en-US" altLang="zh-CN" sz="2000" b="1" i="1">
                            <a:latin typeface="Cambria Math" panose="02040503050406030204" pitchFamily="18" charset="0"/>
                          </a:rPr>
                          <m:t>)</m:t>
                        </m:r>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7" name="文本框 6">
                  <a:extLst>
                    <a:ext uri="{FF2B5EF4-FFF2-40B4-BE49-F238E27FC236}">
                      <a16:creationId xmlns:a16="http://schemas.microsoft.com/office/drawing/2014/main" id="{39D60A92-F9B5-EAA0-36E3-C7A957B60277}"/>
                    </a:ext>
                  </a:extLst>
                </p:cNvPr>
                <p:cNvSpPr txBox="1">
                  <a:spLocks noRot="1" noChangeAspect="1" noMove="1" noResize="1" noEditPoints="1" noAdjustHandles="1" noChangeArrowheads="1" noChangeShapeType="1" noTextEdit="1"/>
                </p:cNvSpPr>
                <p:nvPr/>
              </p:nvSpPr>
              <p:spPr>
                <a:xfrm>
                  <a:off x="5558778" y="4357033"/>
                  <a:ext cx="3394720" cy="307777"/>
                </a:xfrm>
                <a:prstGeom prst="rect">
                  <a:avLst/>
                </a:prstGeom>
                <a:blipFill>
                  <a:blip r:embed="rId2"/>
                  <a:stretch>
                    <a:fillRect t="-6000" b="-40000"/>
                  </a:stretch>
                </a:blipFill>
                <a:effectLst/>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2C38B8F8-6CCE-C6C4-9AFE-2762D0DC6EB2}"/>
                </a:ext>
              </a:extLst>
            </p:cNvPr>
            <p:cNvGrpSpPr/>
            <p:nvPr/>
          </p:nvGrpSpPr>
          <p:grpSpPr>
            <a:xfrm>
              <a:off x="1547664" y="3624750"/>
              <a:ext cx="4310963" cy="3116618"/>
              <a:chOff x="1547664" y="3624750"/>
              <a:chExt cx="4310963" cy="3116618"/>
            </a:xfrm>
          </p:grpSpPr>
          <p:pic>
            <p:nvPicPr>
              <p:cNvPr id="5" name="图片 4">
                <a:extLst>
                  <a:ext uri="{FF2B5EF4-FFF2-40B4-BE49-F238E27FC236}">
                    <a16:creationId xmlns:a16="http://schemas.microsoft.com/office/drawing/2014/main" id="{44CB0112-44A4-53AD-DE70-33C7A1526EFF}"/>
                  </a:ext>
                </a:extLst>
              </p:cNvPr>
              <p:cNvPicPr>
                <a:picLocks noChangeAspect="1"/>
              </p:cNvPicPr>
              <p:nvPr/>
            </p:nvPicPr>
            <p:blipFill>
              <a:blip r:embed="rId3"/>
              <a:stretch>
                <a:fillRect/>
              </a:stretch>
            </p:blipFill>
            <p:spPr>
              <a:xfrm>
                <a:off x="1547664" y="3624750"/>
                <a:ext cx="4310963" cy="2684570"/>
              </a:xfrm>
              <a:prstGeom prst="rect">
                <a:avLst/>
              </a:prstGeom>
            </p:spPr>
          </p:pic>
          <p:sp>
            <p:nvSpPr>
              <p:cNvPr id="8" name="文本框 7">
                <a:extLst>
                  <a:ext uri="{FF2B5EF4-FFF2-40B4-BE49-F238E27FC236}">
                    <a16:creationId xmlns:a16="http://schemas.microsoft.com/office/drawing/2014/main" id="{ACE853CA-05F1-7BAC-EE1F-B7AB71C00801}"/>
                  </a:ext>
                </a:extLst>
              </p:cNvPr>
              <p:cNvSpPr txBox="1"/>
              <p:nvPr/>
            </p:nvSpPr>
            <p:spPr>
              <a:xfrm>
                <a:off x="2760490" y="6464369"/>
                <a:ext cx="2603598" cy="276999"/>
              </a:xfrm>
              <a:prstGeom prst="rect">
                <a:avLst/>
              </a:prstGeom>
              <a:noFill/>
            </p:spPr>
            <p:txBody>
              <a:bodyPr wrap="none" rtlCol="0">
                <a:spAutoFit/>
              </a:bodyPr>
              <a:lstStyle/>
              <a:p>
                <a:r>
                  <a:rPr lang="zh-CN" altLang="en-US" sz="1200" b="1" dirty="0"/>
                  <a:t>图</a:t>
                </a:r>
                <a:r>
                  <a:rPr lang="en-US" altLang="zh-CN" sz="1200" b="1" dirty="0"/>
                  <a:t>6.44    </a:t>
                </a:r>
                <a:r>
                  <a:rPr lang="zh-CN" altLang="en-US" sz="1200" b="1" dirty="0"/>
                  <a:t>现代时序硬布线控制器模型</a:t>
                </a:r>
              </a:p>
            </p:txBody>
          </p:sp>
        </p:grpSp>
      </p:grpSp>
    </p:spTree>
    <p:extLst>
      <p:ext uri="{BB962C8B-B14F-4D97-AF65-F5344CB8AC3E}">
        <p14:creationId xmlns:p14="http://schemas.microsoft.com/office/powerpoint/2010/main" val="30176630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E953B77-7831-2671-94EC-28E3D5C7A7A8}"/>
              </a:ext>
            </a:extLst>
          </p:cNvPr>
          <p:cNvSpPr>
            <a:spLocks noGrp="1"/>
          </p:cNvSpPr>
          <p:nvPr>
            <p:ph idx="1"/>
          </p:nvPr>
        </p:nvSpPr>
        <p:spPr>
          <a:xfrm>
            <a:off x="457200" y="836712"/>
            <a:ext cx="8229600" cy="4752528"/>
          </a:xfrm>
        </p:spPr>
        <p:txBody>
          <a:bodyPr rtlCol="0">
            <a:normAutofit/>
          </a:bodyPr>
          <a:lstStyle/>
          <a:p>
            <a:pPr lvl="1" eaLnBrk="1" hangingPunct="1"/>
            <a:r>
              <a:rPr lang="zh-CN" altLang="en-US" sz="1800" b="1" dirty="0"/>
              <a:t>现代时序硬布线控制器的一般设计流程：</a:t>
            </a:r>
            <a:endParaRPr lang="en-US" altLang="zh-CN" sz="18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分析数据通路，画出指令周期流程图，确定各节拍（时钟周期）的控制信号。</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绘制指令执行状态转换图。</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构建状态转换表。</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实现有限状态机</a:t>
            </a:r>
            <a:r>
              <a:rPr lang="en-US" altLang="zh-CN" sz="1400" b="1" dirty="0"/>
              <a:t>FSM</a:t>
            </a:r>
            <a:r>
              <a:rPr lang="zh-CN" altLang="en-US" sz="1400" b="1" dirty="0"/>
              <a:t>组合逻辑。</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实现硬布线控制器组合逻辑电路。</a:t>
            </a:r>
            <a:endParaRPr lang="en-US" altLang="zh-CN" sz="105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020DDD6-1183-04ED-01F2-B099343ABB7D}"/>
                  </a:ext>
                </a:extLst>
              </p:cNvPr>
              <p:cNvSpPr txBox="1"/>
              <p:nvPr/>
            </p:nvSpPr>
            <p:spPr>
              <a:xfrm>
                <a:off x="4139952" y="4484956"/>
                <a:ext cx="3394720" cy="307777"/>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𝑪</m:t>
                          </m:r>
                        </m:e>
                        <m:sub>
                          <m:r>
                            <a:rPr lang="en-US" altLang="zh-CN" b="1" i="1">
                              <a:solidFill>
                                <a:srgbClr val="FF0000"/>
                              </a:solidFill>
                              <a:latin typeface="Cambria Math" panose="02040503050406030204" pitchFamily="18" charset="0"/>
                            </a:rPr>
                            <m:t>𝒏</m:t>
                          </m:r>
                        </m:sub>
                      </m:sSub>
                      <m:r>
                        <a:rPr lang="pt-BR" altLang="zh-CN" b="1">
                          <a:latin typeface="Cambria Math" panose="02040503050406030204" pitchFamily="18" charset="0"/>
                        </a:rPr>
                        <m:t>=</m:t>
                      </m:r>
                      <m:r>
                        <a:rPr lang="en-US" altLang="zh-CN" sz="2000" b="1" i="1">
                          <a:latin typeface="Cambria Math" panose="02040503050406030204" pitchFamily="18" charset="0"/>
                        </a:rPr>
                        <m:t>𝒇</m:t>
                      </m:r>
                      <m:r>
                        <a:rPr lang="en-US" altLang="zh-CN" sz="2000" b="1" i="1">
                          <a:latin typeface="Cambria Math" panose="02040503050406030204" pitchFamily="18" charset="0"/>
                        </a:rPr>
                        <m:t>(</m:t>
                      </m:r>
                      <m:r>
                        <a:rPr lang="zh-CN" altLang="en-US" sz="2000" b="1" i="1">
                          <a:solidFill>
                            <a:srgbClr val="C00000"/>
                          </a:solidFill>
                          <a:latin typeface="Cambria Math" panose="02040503050406030204" pitchFamily="18" charset="0"/>
                        </a:rPr>
                        <m:t>现态</m:t>
                      </m:r>
                      <m:r>
                        <a:rPr lang="en-US" altLang="zh-CN" sz="2000" b="1" i="1">
                          <a:latin typeface="Cambria Math" panose="02040503050406030204" pitchFamily="18" charset="0"/>
                        </a:rPr>
                        <m:t>)</m:t>
                      </m:r>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6" name="文本框 5">
                <a:extLst>
                  <a:ext uri="{FF2B5EF4-FFF2-40B4-BE49-F238E27FC236}">
                    <a16:creationId xmlns:a16="http://schemas.microsoft.com/office/drawing/2014/main" id="{3020DDD6-1183-04ED-01F2-B099343ABB7D}"/>
                  </a:ext>
                </a:extLst>
              </p:cNvPr>
              <p:cNvSpPr txBox="1">
                <a:spLocks noRot="1" noChangeAspect="1" noMove="1" noResize="1" noEditPoints="1" noAdjustHandles="1" noChangeArrowheads="1" noChangeShapeType="1" noTextEdit="1"/>
              </p:cNvSpPr>
              <p:nvPr/>
            </p:nvSpPr>
            <p:spPr>
              <a:xfrm>
                <a:off x="4139952" y="4484956"/>
                <a:ext cx="3394720" cy="307777"/>
              </a:xfrm>
              <a:prstGeom prst="rect">
                <a:avLst/>
              </a:prstGeom>
              <a:blipFill>
                <a:blip r:embed="rId2"/>
                <a:stretch>
                  <a:fillRect t="-6000" b="-40000"/>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34858670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6A65E64A-2DDD-CCF8-3655-36152AAA0919}"/>
              </a:ext>
            </a:extLst>
          </p:cNvPr>
          <p:cNvSpPr>
            <a:spLocks noGrp="1"/>
          </p:cNvSpPr>
          <p:nvPr>
            <p:ph idx="1"/>
          </p:nvPr>
        </p:nvSpPr>
        <p:spPr>
          <a:xfrm>
            <a:off x="457200" y="332953"/>
            <a:ext cx="8229600" cy="3960143"/>
          </a:xfrm>
        </p:spPr>
        <p:txBody>
          <a:bodyPr rtlCol="0">
            <a:normAutofit/>
          </a:bodyPr>
          <a:lstStyle/>
          <a:p>
            <a:pPr eaLnBrk="1" fontAlgn="auto" hangingPunct="1">
              <a:spcAft>
                <a:spcPts val="0"/>
              </a:spcAft>
              <a:defRPr/>
            </a:pPr>
            <a:r>
              <a:rPr lang="en-US" altLang="zh-CN" b="1" dirty="0">
                <a:ea typeface="黑体" pitchFamily="49" charset="-122"/>
              </a:rPr>
              <a:t>6.5.4  </a:t>
            </a:r>
            <a:r>
              <a:rPr lang="zh-CN" altLang="en-US" b="1" dirty="0">
                <a:ea typeface="黑体" pitchFamily="49" charset="-122"/>
              </a:rPr>
              <a:t>现代时序硬布线控制器设计</a:t>
            </a:r>
            <a:endParaRPr lang="en-US" altLang="zh-CN" sz="1800" b="1" dirty="0"/>
          </a:p>
          <a:p>
            <a:pPr lvl="1" eaLnBrk="1" hangingPunct="1"/>
            <a:endParaRPr lang="en-US" altLang="zh-CN" sz="1600" b="1" dirty="0"/>
          </a:p>
          <a:p>
            <a:pPr lvl="1" eaLnBrk="1" hangingPunct="1"/>
            <a:r>
              <a:rPr lang="en-US" altLang="zh-CN" sz="2000" b="1" dirty="0"/>
              <a:t>1</a:t>
            </a:r>
            <a:r>
              <a:rPr lang="zh-CN" altLang="en-US" sz="2000" b="1" dirty="0"/>
              <a:t>、单总线结构处理器硬布线控制器</a:t>
            </a:r>
            <a:endParaRPr lang="en-US" altLang="zh-CN" sz="2000" b="1" dirty="0"/>
          </a:p>
          <a:p>
            <a:pPr lvl="1" eaLnBrk="1" hangingPunct="1"/>
            <a:endParaRPr lang="en-US" altLang="zh-CN" sz="1600" b="1" dirty="0"/>
          </a:p>
          <a:p>
            <a:pPr lvl="2" eaLnBrk="1" hangingPunct="1"/>
            <a:r>
              <a:rPr lang="zh-CN" altLang="en-US" sz="1400" b="1" dirty="0"/>
              <a:t>根据图</a:t>
            </a:r>
            <a:r>
              <a:rPr lang="en-US" altLang="zh-CN" sz="1400" b="1" dirty="0"/>
              <a:t>6.14</a:t>
            </a:r>
            <a:r>
              <a:rPr lang="zh-CN" altLang="en-US" sz="1400" b="1" dirty="0"/>
              <a:t>的单总线结构计算机指令执行流程，可以得到图</a:t>
            </a:r>
            <a:r>
              <a:rPr lang="en-US" altLang="zh-CN" sz="1400" b="1" dirty="0"/>
              <a:t>6.45</a:t>
            </a:r>
            <a:r>
              <a:rPr lang="zh-CN" altLang="en-US" sz="1400" b="1" dirty="0"/>
              <a:t>的指令执行状态转换图，共有</a:t>
            </a:r>
            <a:r>
              <a:rPr lang="en-US" altLang="zh-CN" sz="1400" b="1" dirty="0">
                <a:solidFill>
                  <a:srgbClr val="FF0000"/>
                </a:solidFill>
              </a:rPr>
              <a:t>25</a:t>
            </a:r>
            <a:r>
              <a:rPr lang="zh-CN" altLang="en-US" sz="1400" b="1" dirty="0">
                <a:solidFill>
                  <a:srgbClr val="FF0000"/>
                </a:solidFill>
              </a:rPr>
              <a:t>个状态</a:t>
            </a:r>
            <a:r>
              <a:rPr lang="zh-CN" altLang="en-US" sz="1400" b="1" dirty="0"/>
              <a:t>（对应图</a:t>
            </a:r>
            <a:r>
              <a:rPr lang="en-US" altLang="zh-CN" sz="1400" b="1" dirty="0"/>
              <a:t>6.14</a:t>
            </a:r>
            <a:r>
              <a:rPr lang="zh-CN" altLang="en-US" sz="1400" b="1" dirty="0"/>
              <a:t>中的</a:t>
            </a:r>
            <a:r>
              <a:rPr lang="en-US" altLang="zh-CN" sz="1400" b="1" dirty="0"/>
              <a:t>25</a:t>
            </a:r>
            <a:r>
              <a:rPr lang="zh-CN" altLang="en-US" sz="1400" b="1" dirty="0"/>
              <a:t>个长方形框）。</a:t>
            </a:r>
            <a:endParaRPr lang="en-US" altLang="zh-CN" sz="12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pic>
        <p:nvPicPr>
          <p:cNvPr id="25" name="图片 24">
            <a:extLst>
              <a:ext uri="{FF2B5EF4-FFF2-40B4-BE49-F238E27FC236}">
                <a16:creationId xmlns:a16="http://schemas.microsoft.com/office/drawing/2014/main" id="{AAF3994E-0436-4271-83B1-FE450F442DAE}"/>
              </a:ext>
            </a:extLst>
          </p:cNvPr>
          <p:cNvPicPr>
            <a:picLocks noChangeAspect="1"/>
          </p:cNvPicPr>
          <p:nvPr/>
        </p:nvPicPr>
        <p:blipFill>
          <a:blip r:embed="rId2"/>
          <a:stretch>
            <a:fillRect/>
          </a:stretch>
        </p:blipFill>
        <p:spPr>
          <a:xfrm>
            <a:off x="179512" y="3501008"/>
            <a:ext cx="4470422" cy="2736304"/>
          </a:xfrm>
          <a:prstGeom prst="rect">
            <a:avLst/>
          </a:prstGeom>
        </p:spPr>
      </p:pic>
      <p:grpSp>
        <p:nvGrpSpPr>
          <p:cNvPr id="2" name="组合 1">
            <a:extLst>
              <a:ext uri="{FF2B5EF4-FFF2-40B4-BE49-F238E27FC236}">
                <a16:creationId xmlns:a16="http://schemas.microsoft.com/office/drawing/2014/main" id="{C3E7232F-FD01-FA4D-61F7-ADF35F95378A}"/>
              </a:ext>
            </a:extLst>
          </p:cNvPr>
          <p:cNvGrpSpPr/>
          <p:nvPr/>
        </p:nvGrpSpPr>
        <p:grpSpPr>
          <a:xfrm>
            <a:off x="5508104" y="3068960"/>
            <a:ext cx="3219151" cy="3357527"/>
            <a:chOff x="5508104" y="3306019"/>
            <a:chExt cx="3219151" cy="3357527"/>
          </a:xfrm>
        </p:grpSpPr>
        <p:pic>
          <p:nvPicPr>
            <p:cNvPr id="3" name="图片 2">
              <a:extLst>
                <a:ext uri="{FF2B5EF4-FFF2-40B4-BE49-F238E27FC236}">
                  <a16:creationId xmlns:a16="http://schemas.microsoft.com/office/drawing/2014/main" id="{4E2B72F7-36DF-748C-07D4-3070F66C37DA}"/>
                </a:ext>
              </a:extLst>
            </p:cNvPr>
            <p:cNvPicPr>
              <a:picLocks noChangeAspect="1"/>
            </p:cNvPicPr>
            <p:nvPr/>
          </p:nvPicPr>
          <p:blipFill>
            <a:blip r:embed="rId3"/>
            <a:stretch>
              <a:fillRect/>
            </a:stretch>
          </p:blipFill>
          <p:spPr>
            <a:xfrm>
              <a:off x="5508104" y="3306019"/>
              <a:ext cx="2951564" cy="2964581"/>
            </a:xfrm>
            <a:prstGeom prst="rect">
              <a:avLst/>
            </a:prstGeom>
          </p:spPr>
        </p:pic>
        <p:sp>
          <p:nvSpPr>
            <p:cNvPr id="5" name="文本框 4">
              <a:extLst>
                <a:ext uri="{FF2B5EF4-FFF2-40B4-BE49-F238E27FC236}">
                  <a16:creationId xmlns:a16="http://schemas.microsoft.com/office/drawing/2014/main" id="{64635DB6-D736-5FD1-6444-6AA259FB0C60}"/>
                </a:ext>
              </a:extLst>
            </p:cNvPr>
            <p:cNvSpPr txBox="1"/>
            <p:nvPr/>
          </p:nvSpPr>
          <p:spPr>
            <a:xfrm>
              <a:off x="5508104" y="6386547"/>
              <a:ext cx="3219151" cy="276999"/>
            </a:xfrm>
            <a:prstGeom prst="rect">
              <a:avLst/>
            </a:prstGeom>
            <a:noFill/>
          </p:spPr>
          <p:txBody>
            <a:bodyPr wrap="none" rtlCol="0">
              <a:spAutoFit/>
            </a:bodyPr>
            <a:lstStyle/>
            <a:p>
              <a:r>
                <a:rPr lang="zh-CN" altLang="en-US" sz="1200" b="1" dirty="0"/>
                <a:t>图</a:t>
              </a:r>
              <a:r>
                <a:rPr lang="en-US" altLang="zh-CN" sz="1200" b="1" dirty="0"/>
                <a:t>6.45    </a:t>
              </a:r>
              <a:r>
                <a:rPr lang="zh-CN" altLang="en-US" sz="1200" b="1" dirty="0"/>
                <a:t>指令执行状态转换图（单总线结构）</a:t>
              </a:r>
            </a:p>
          </p:txBody>
        </p:sp>
      </p:grpSp>
    </p:spTree>
    <p:extLst>
      <p:ext uri="{BB962C8B-B14F-4D97-AF65-F5344CB8AC3E}">
        <p14:creationId xmlns:p14="http://schemas.microsoft.com/office/powerpoint/2010/main" val="1386318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CD491D-5465-5006-3880-D4201CCA6D94}"/>
              </a:ext>
            </a:extLst>
          </p:cNvPr>
          <p:cNvSpPr txBox="1"/>
          <p:nvPr/>
        </p:nvSpPr>
        <p:spPr>
          <a:xfrm>
            <a:off x="2195736" y="991761"/>
            <a:ext cx="4752528" cy="276999"/>
          </a:xfrm>
          <a:prstGeom prst="rect">
            <a:avLst/>
          </a:prstGeom>
          <a:noFill/>
        </p:spPr>
        <p:txBody>
          <a:bodyPr wrap="square" rtlCol="0">
            <a:spAutoFit/>
          </a:bodyPr>
          <a:lstStyle/>
          <a:p>
            <a:pPr algn="ctr"/>
            <a:r>
              <a:rPr lang="zh-CN" altLang="en-US" sz="1200" b="1" dirty="0"/>
              <a:t>表</a:t>
            </a:r>
            <a:r>
              <a:rPr lang="en-US" altLang="zh-CN" sz="1200" b="1" dirty="0"/>
              <a:t>6.14    </a:t>
            </a:r>
            <a:r>
              <a:rPr lang="zh-CN" altLang="en-US" sz="1200" b="1" dirty="0"/>
              <a:t>现代时序指令状态转换表（单总线结构）</a:t>
            </a:r>
          </a:p>
        </p:txBody>
      </p:sp>
      <p:sp>
        <p:nvSpPr>
          <p:cNvPr id="4" name="内容占位符 2">
            <a:extLst>
              <a:ext uri="{FF2B5EF4-FFF2-40B4-BE49-F238E27FC236}">
                <a16:creationId xmlns:a16="http://schemas.microsoft.com/office/drawing/2014/main" id="{2D6F9DBD-D3F8-2238-B3F1-5FB8441ED7ED}"/>
              </a:ext>
            </a:extLst>
          </p:cNvPr>
          <p:cNvSpPr>
            <a:spLocks noGrp="1"/>
          </p:cNvSpPr>
          <p:nvPr>
            <p:ph idx="1"/>
          </p:nvPr>
        </p:nvSpPr>
        <p:spPr>
          <a:xfrm>
            <a:off x="457200" y="260648"/>
            <a:ext cx="8229600" cy="4752528"/>
          </a:xfrm>
        </p:spPr>
        <p:txBody>
          <a:bodyPr rtlCol="0">
            <a:normAutofit/>
          </a:bodyPr>
          <a:lstStyle/>
          <a:p>
            <a:pPr eaLnBrk="1" hangingPunct="1"/>
            <a:r>
              <a:rPr lang="zh-CN" altLang="en-US" sz="1400" b="1" dirty="0"/>
              <a:t>表</a:t>
            </a:r>
            <a:r>
              <a:rPr lang="en-US" altLang="zh-CN" sz="1400" b="1" dirty="0"/>
              <a:t>6.14</a:t>
            </a:r>
            <a:r>
              <a:rPr lang="zh-CN" altLang="en-US" sz="1400" b="1" dirty="0"/>
              <a:t>：图</a:t>
            </a:r>
            <a:r>
              <a:rPr lang="en-US" altLang="zh-CN" sz="1400" b="1" dirty="0"/>
              <a:t>6.45</a:t>
            </a:r>
            <a:r>
              <a:rPr lang="zh-CN" altLang="en-US" sz="1400" b="1" dirty="0"/>
              <a:t>对应的状态转换表；表中增加了</a:t>
            </a:r>
            <a:r>
              <a:rPr lang="en-US" altLang="zh-CN" sz="1400" b="1" dirty="0"/>
              <a:t>1</a:t>
            </a:r>
            <a:r>
              <a:rPr lang="zh-CN" altLang="en-US" sz="1400" b="1" dirty="0"/>
              <a:t>个状态</a:t>
            </a:r>
            <a:r>
              <a:rPr lang="en-US" altLang="zh-CN" sz="1400" b="1" dirty="0">
                <a:solidFill>
                  <a:srgbClr val="FF0000"/>
                </a:solidFill>
              </a:rPr>
              <a:t>S</a:t>
            </a:r>
            <a:r>
              <a:rPr lang="en-US" altLang="zh-CN" sz="1400" b="1" baseline="-25000" dirty="0">
                <a:solidFill>
                  <a:srgbClr val="FF0000"/>
                </a:solidFill>
              </a:rPr>
              <a:t>26</a:t>
            </a:r>
            <a:r>
              <a:rPr lang="zh-CN" altLang="en-US" sz="1400" b="1" dirty="0">
                <a:solidFill>
                  <a:srgbClr val="FF0000"/>
                </a:solidFill>
              </a:rPr>
              <a:t>（中断响应周期状态）</a:t>
            </a:r>
            <a:r>
              <a:rPr lang="zh-CN" altLang="en-US" sz="1400" b="1" dirty="0"/>
              <a:t>；在每条指令的执行周期结束时，如果有中断请求，则进入中断响应周期。</a:t>
            </a:r>
            <a:endParaRPr lang="en-US" altLang="zh-CN" sz="1450" b="1" dirty="0"/>
          </a:p>
        </p:txBody>
      </p:sp>
      <p:pic>
        <p:nvPicPr>
          <p:cNvPr id="6" name="图片 5">
            <a:extLst>
              <a:ext uri="{FF2B5EF4-FFF2-40B4-BE49-F238E27FC236}">
                <a16:creationId xmlns:a16="http://schemas.microsoft.com/office/drawing/2014/main" id="{627801C6-7345-525F-5F48-259935BCC18B}"/>
              </a:ext>
            </a:extLst>
          </p:cNvPr>
          <p:cNvPicPr>
            <a:picLocks noChangeAspect="1"/>
          </p:cNvPicPr>
          <p:nvPr/>
        </p:nvPicPr>
        <p:blipFill>
          <a:blip r:embed="rId2"/>
          <a:stretch>
            <a:fillRect/>
          </a:stretch>
        </p:blipFill>
        <p:spPr>
          <a:xfrm>
            <a:off x="1979712" y="1380468"/>
            <a:ext cx="5293252" cy="5329401"/>
          </a:xfrm>
          <a:prstGeom prst="rect">
            <a:avLst/>
          </a:prstGeom>
        </p:spPr>
      </p:pic>
    </p:spTree>
    <p:extLst>
      <p:ext uri="{BB962C8B-B14F-4D97-AF65-F5344CB8AC3E}">
        <p14:creationId xmlns:p14="http://schemas.microsoft.com/office/powerpoint/2010/main" val="1188714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8E749FDD-98AA-5784-7EAF-CAA511461D3D}"/>
              </a:ext>
            </a:extLst>
          </p:cNvPr>
          <p:cNvSpPr>
            <a:spLocks noGrp="1"/>
          </p:cNvSpPr>
          <p:nvPr>
            <p:ph idx="1"/>
          </p:nvPr>
        </p:nvSpPr>
        <p:spPr>
          <a:xfrm>
            <a:off x="457200" y="188640"/>
            <a:ext cx="8229600" cy="3960143"/>
          </a:xfrm>
        </p:spPr>
        <p:txBody>
          <a:bodyPr rtlCol="0">
            <a:normAutofit/>
          </a:bodyPr>
          <a:lstStyle/>
          <a:p>
            <a:pPr lvl="1" eaLnBrk="1" hangingPunct="1"/>
            <a:r>
              <a:rPr lang="en-US" altLang="zh-CN" sz="2000" b="1" dirty="0"/>
              <a:t>2</a:t>
            </a:r>
            <a:r>
              <a:rPr lang="zh-CN" altLang="en-US" sz="2000" b="1" dirty="0"/>
              <a:t>、多周期</a:t>
            </a:r>
            <a:r>
              <a:rPr lang="en-US" altLang="zh-CN" sz="2000" b="1" dirty="0"/>
              <a:t>MIPS</a:t>
            </a:r>
            <a:r>
              <a:rPr lang="zh-CN" altLang="en-US" sz="2000" b="1" dirty="0"/>
              <a:t>处理器硬布线控制器</a:t>
            </a:r>
            <a:endParaRPr lang="en-US" altLang="zh-CN" sz="2000" b="1" dirty="0"/>
          </a:p>
          <a:p>
            <a:pPr lvl="1" eaLnBrk="1" hangingPunct="1"/>
            <a:endParaRPr lang="en-US" altLang="zh-CN" sz="1200" b="1" dirty="0"/>
          </a:p>
          <a:p>
            <a:pPr lvl="2" eaLnBrk="1" hangingPunct="1"/>
            <a:r>
              <a:rPr lang="zh-CN" altLang="en-US" sz="1600" b="1" dirty="0"/>
              <a:t>例</a:t>
            </a:r>
            <a:r>
              <a:rPr lang="en-US" altLang="zh-CN" sz="1600" b="1" dirty="0"/>
              <a:t>6.5</a:t>
            </a:r>
            <a:r>
              <a:rPr lang="zh-CN" altLang="en-US" sz="1600" b="1" dirty="0"/>
              <a:t>：请采用现代时序设计图</a:t>
            </a:r>
            <a:r>
              <a:rPr lang="en-US" altLang="zh-CN" sz="1600" b="1" dirty="0"/>
              <a:t>6.27</a:t>
            </a:r>
            <a:r>
              <a:rPr lang="zh-CN" altLang="en-US" sz="1600" b="1" dirty="0"/>
              <a:t>所示的多周期</a:t>
            </a:r>
            <a:r>
              <a:rPr lang="en-US" altLang="zh-CN" sz="1600" b="1" dirty="0"/>
              <a:t>MIPS</a:t>
            </a:r>
            <a:r>
              <a:rPr lang="zh-CN" altLang="en-US" sz="1600" b="1" dirty="0"/>
              <a:t>处理器数据通路中的</a:t>
            </a:r>
            <a:r>
              <a:rPr lang="zh-CN" altLang="en-US" sz="1600" b="1" dirty="0">
                <a:solidFill>
                  <a:srgbClr val="FF0000"/>
                </a:solidFill>
              </a:rPr>
              <a:t>硬布线控制器</a:t>
            </a:r>
            <a:r>
              <a:rPr lang="zh-CN" altLang="en-US" sz="1600" b="1" dirty="0"/>
              <a:t>，要求支持表</a:t>
            </a:r>
            <a:r>
              <a:rPr lang="en-US" altLang="zh-CN" sz="1600" b="1" dirty="0"/>
              <a:t>6.2</a:t>
            </a:r>
            <a:r>
              <a:rPr lang="zh-CN" altLang="en-US" sz="1600" b="1" dirty="0"/>
              <a:t>所示的典型</a:t>
            </a:r>
            <a:r>
              <a:rPr lang="en-US" altLang="zh-CN" sz="1600" b="1" dirty="0"/>
              <a:t>MIPS32</a:t>
            </a:r>
            <a:r>
              <a:rPr lang="zh-CN" altLang="en-US" sz="1600" b="1" dirty="0"/>
              <a:t>指令（前</a:t>
            </a:r>
            <a:r>
              <a:rPr lang="en-US" altLang="zh-CN" sz="1600" b="1" dirty="0"/>
              <a:t>5</a:t>
            </a:r>
            <a:r>
              <a:rPr lang="zh-CN" altLang="en-US" sz="1600" b="1" dirty="0"/>
              <a:t>条：</a:t>
            </a:r>
            <a:r>
              <a:rPr lang="en-US" altLang="zh-CN" sz="1600" b="1" dirty="0" err="1"/>
              <a:t>lw</a:t>
            </a:r>
            <a:r>
              <a:rPr lang="zh-CN" altLang="en-US" sz="1600" b="1" dirty="0"/>
              <a:t>、</a:t>
            </a:r>
            <a:r>
              <a:rPr lang="en-US" altLang="zh-CN" sz="1600" b="1" dirty="0" err="1"/>
              <a:t>sw</a:t>
            </a:r>
            <a:r>
              <a:rPr lang="zh-CN" altLang="en-US" sz="1600" b="1" dirty="0"/>
              <a:t>、</a:t>
            </a:r>
            <a:r>
              <a:rPr lang="en-US" altLang="zh-CN" sz="1600" b="1" dirty="0" err="1"/>
              <a:t>beq</a:t>
            </a:r>
            <a:r>
              <a:rPr lang="zh-CN" altLang="en-US" sz="1600" b="1" dirty="0"/>
              <a:t>、</a:t>
            </a:r>
            <a:r>
              <a:rPr lang="en-US" altLang="zh-CN" sz="1600" b="1" dirty="0"/>
              <a:t>add</a:t>
            </a:r>
            <a:r>
              <a:rPr lang="zh-CN" altLang="en-US" sz="1600" b="1" dirty="0"/>
              <a:t>、</a:t>
            </a:r>
            <a:r>
              <a:rPr lang="en-US" altLang="zh-CN" sz="1600" b="1" dirty="0" err="1"/>
              <a:t>addi</a:t>
            </a:r>
            <a:r>
              <a:rPr lang="zh-CN" altLang="en-US" sz="1600" b="1" dirty="0"/>
              <a:t>，图</a:t>
            </a:r>
            <a:r>
              <a:rPr lang="en-US" altLang="zh-CN" sz="1600" b="1" dirty="0"/>
              <a:t>6.35</a:t>
            </a:r>
            <a:r>
              <a:rPr lang="zh-CN" altLang="en-US" sz="1600" b="1" dirty="0"/>
              <a:t>）。</a:t>
            </a:r>
            <a:endParaRPr lang="en-US" altLang="zh-CN" sz="1600" b="1" dirty="0"/>
          </a:p>
          <a:p>
            <a:pPr lvl="2" eaLnBrk="1" hangingPunct="1"/>
            <a:endParaRPr lang="en-US" altLang="zh-CN" sz="16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pic>
        <p:nvPicPr>
          <p:cNvPr id="9" name="图片 8">
            <a:extLst>
              <a:ext uri="{FF2B5EF4-FFF2-40B4-BE49-F238E27FC236}">
                <a16:creationId xmlns:a16="http://schemas.microsoft.com/office/drawing/2014/main" id="{D29779B6-370B-8420-12DA-81EA7D66CA0C}"/>
              </a:ext>
            </a:extLst>
          </p:cNvPr>
          <p:cNvPicPr>
            <a:picLocks noChangeAspect="1"/>
          </p:cNvPicPr>
          <p:nvPr/>
        </p:nvPicPr>
        <p:blipFill>
          <a:blip r:embed="rId2"/>
          <a:stretch>
            <a:fillRect/>
          </a:stretch>
        </p:blipFill>
        <p:spPr>
          <a:xfrm>
            <a:off x="0" y="2276872"/>
            <a:ext cx="3742177" cy="2232248"/>
          </a:xfrm>
          <a:prstGeom prst="rect">
            <a:avLst/>
          </a:prstGeom>
        </p:spPr>
      </p:pic>
      <p:pic>
        <p:nvPicPr>
          <p:cNvPr id="10" name="图片 9">
            <a:extLst>
              <a:ext uri="{FF2B5EF4-FFF2-40B4-BE49-F238E27FC236}">
                <a16:creationId xmlns:a16="http://schemas.microsoft.com/office/drawing/2014/main" id="{424B4533-7DD5-F1EF-0D1F-98538E653D07}"/>
              </a:ext>
            </a:extLst>
          </p:cNvPr>
          <p:cNvPicPr>
            <a:picLocks noChangeAspect="1"/>
          </p:cNvPicPr>
          <p:nvPr/>
        </p:nvPicPr>
        <p:blipFill>
          <a:blip r:embed="rId3"/>
          <a:stretch>
            <a:fillRect/>
          </a:stretch>
        </p:blipFill>
        <p:spPr>
          <a:xfrm>
            <a:off x="4067944" y="2276872"/>
            <a:ext cx="4926979" cy="2008055"/>
          </a:xfrm>
          <a:prstGeom prst="rect">
            <a:avLst/>
          </a:prstGeom>
        </p:spPr>
      </p:pic>
      <p:grpSp>
        <p:nvGrpSpPr>
          <p:cNvPr id="11" name="组合 10">
            <a:extLst>
              <a:ext uri="{FF2B5EF4-FFF2-40B4-BE49-F238E27FC236}">
                <a16:creationId xmlns:a16="http://schemas.microsoft.com/office/drawing/2014/main" id="{29425438-6E24-367F-02E4-73C448281163}"/>
              </a:ext>
            </a:extLst>
          </p:cNvPr>
          <p:cNvGrpSpPr/>
          <p:nvPr/>
        </p:nvGrpSpPr>
        <p:grpSpPr>
          <a:xfrm>
            <a:off x="2771800" y="4509120"/>
            <a:ext cx="3941676" cy="2232248"/>
            <a:chOff x="7524328" y="5289123"/>
            <a:chExt cx="4157700" cy="2375137"/>
          </a:xfrm>
        </p:grpSpPr>
        <p:pic>
          <p:nvPicPr>
            <p:cNvPr id="12" name="图片 11">
              <a:extLst>
                <a:ext uri="{FF2B5EF4-FFF2-40B4-BE49-F238E27FC236}">
                  <a16:creationId xmlns:a16="http://schemas.microsoft.com/office/drawing/2014/main" id="{5D81B862-5F7F-B87F-93D4-BA6F1C6A5C89}"/>
                </a:ext>
              </a:extLst>
            </p:cNvPr>
            <p:cNvPicPr>
              <a:picLocks noChangeAspect="1"/>
            </p:cNvPicPr>
            <p:nvPr/>
          </p:nvPicPr>
          <p:blipFill>
            <a:blip r:embed="rId4"/>
            <a:stretch>
              <a:fillRect/>
            </a:stretch>
          </p:blipFill>
          <p:spPr>
            <a:xfrm>
              <a:off x="7524328" y="5289123"/>
              <a:ext cx="4157700" cy="1938585"/>
            </a:xfrm>
            <a:prstGeom prst="rect">
              <a:avLst/>
            </a:prstGeom>
          </p:spPr>
        </p:pic>
        <p:sp>
          <p:nvSpPr>
            <p:cNvPr id="13" name="文本框 12">
              <a:extLst>
                <a:ext uri="{FF2B5EF4-FFF2-40B4-BE49-F238E27FC236}">
                  <a16:creationId xmlns:a16="http://schemas.microsoft.com/office/drawing/2014/main" id="{9502447B-8C4A-50FF-553A-6012305B8E23}"/>
                </a:ext>
              </a:extLst>
            </p:cNvPr>
            <p:cNvSpPr txBox="1"/>
            <p:nvPr/>
          </p:nvSpPr>
          <p:spPr>
            <a:xfrm>
              <a:off x="8028384" y="7418039"/>
              <a:ext cx="3323141" cy="246221"/>
            </a:xfrm>
            <a:prstGeom prst="rect">
              <a:avLst/>
            </a:prstGeom>
            <a:noFill/>
          </p:spPr>
          <p:txBody>
            <a:bodyPr wrap="square" rtlCol="0">
              <a:spAutoFit/>
            </a:bodyPr>
            <a:lstStyle/>
            <a:p>
              <a:r>
                <a:rPr lang="zh-CN" altLang="en-US" sz="1000" b="1" dirty="0"/>
                <a:t>图</a:t>
              </a:r>
              <a:r>
                <a:rPr lang="en-US" altLang="zh-CN" sz="1000" b="1" dirty="0"/>
                <a:t>6.35    </a:t>
              </a:r>
              <a:r>
                <a:rPr lang="zh-CN" altLang="en-US" sz="1000" b="1" dirty="0"/>
                <a:t>多周期</a:t>
              </a:r>
              <a:r>
                <a:rPr lang="en-US" altLang="zh-CN" sz="1000" b="1" dirty="0"/>
                <a:t>MIPS</a:t>
              </a:r>
              <a:r>
                <a:rPr lang="zh-CN" altLang="en-US" sz="1000" b="1" dirty="0"/>
                <a:t>处理器数据通路的指令图</a:t>
              </a:r>
            </a:p>
          </p:txBody>
        </p:sp>
      </p:grpSp>
    </p:spTree>
    <p:extLst>
      <p:ext uri="{BB962C8B-B14F-4D97-AF65-F5344CB8AC3E}">
        <p14:creationId xmlns:p14="http://schemas.microsoft.com/office/powerpoint/2010/main" val="11835829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7DEA3E6-69BE-10EE-4270-A4E1686082EE}"/>
              </a:ext>
            </a:extLst>
          </p:cNvPr>
          <p:cNvSpPr>
            <a:spLocks noGrp="1"/>
          </p:cNvSpPr>
          <p:nvPr>
            <p:ph idx="1"/>
          </p:nvPr>
        </p:nvSpPr>
        <p:spPr>
          <a:xfrm>
            <a:off x="457200" y="188640"/>
            <a:ext cx="8229600" cy="3960143"/>
          </a:xfrm>
        </p:spPr>
        <p:txBody>
          <a:bodyPr rtlCol="0">
            <a:normAutofit/>
          </a:bodyPr>
          <a:lstStyle/>
          <a:p>
            <a:pPr eaLnBrk="1" hangingPunct="1"/>
            <a:r>
              <a:rPr lang="zh-CN" altLang="en-US" sz="1600" b="1" dirty="0"/>
              <a:t>解：</a:t>
            </a:r>
            <a:endParaRPr lang="en-US" altLang="zh-CN" sz="1800" b="1" dirty="0"/>
          </a:p>
          <a:p>
            <a:pPr lvl="1" eaLnBrk="1" hangingPunct="1"/>
            <a:r>
              <a:rPr lang="zh-CN" altLang="en-US" sz="1400" b="1" dirty="0"/>
              <a:t>根据图</a:t>
            </a:r>
            <a:r>
              <a:rPr lang="en-US" altLang="zh-CN" sz="1400" b="1" dirty="0"/>
              <a:t>6.35</a:t>
            </a:r>
            <a:r>
              <a:rPr lang="zh-CN" altLang="en-US" sz="1400" b="1" dirty="0"/>
              <a:t>的多周期</a:t>
            </a:r>
            <a:r>
              <a:rPr lang="en-US" altLang="zh-CN" sz="1400" b="1" dirty="0"/>
              <a:t>MIPS</a:t>
            </a:r>
            <a:r>
              <a:rPr lang="zh-CN" altLang="en-US" sz="1400" b="1" dirty="0"/>
              <a:t>处理器指令执行流程，可以得到图</a:t>
            </a:r>
            <a:r>
              <a:rPr lang="en-US" altLang="zh-CN" sz="1400" b="1" dirty="0"/>
              <a:t>6.46</a:t>
            </a:r>
            <a:r>
              <a:rPr lang="zh-CN" altLang="en-US" sz="1400" b="1" dirty="0"/>
              <a:t>的</a:t>
            </a:r>
            <a:r>
              <a:rPr lang="zh-CN" altLang="en-US" sz="1400" b="1" dirty="0">
                <a:solidFill>
                  <a:srgbClr val="FF0000"/>
                </a:solidFill>
              </a:rPr>
              <a:t>指令执行状态转换图</a:t>
            </a:r>
            <a:r>
              <a:rPr lang="zh-CN" altLang="en-US" sz="1400" b="1" dirty="0"/>
              <a:t>；共有</a:t>
            </a:r>
            <a:r>
              <a:rPr lang="en-US" altLang="zh-CN" sz="1400" b="1" dirty="0">
                <a:solidFill>
                  <a:srgbClr val="FF0000"/>
                </a:solidFill>
              </a:rPr>
              <a:t>12</a:t>
            </a:r>
            <a:r>
              <a:rPr lang="zh-CN" altLang="en-US" sz="1400" b="1" dirty="0">
                <a:solidFill>
                  <a:srgbClr val="FF0000"/>
                </a:solidFill>
              </a:rPr>
              <a:t>个状态</a:t>
            </a:r>
            <a:r>
              <a:rPr lang="zh-CN" altLang="en-US" sz="1400" b="1" dirty="0"/>
              <a:t>（</a:t>
            </a:r>
            <a:r>
              <a:rPr lang="en-US" altLang="zh-CN" sz="1400" b="1" dirty="0"/>
              <a:t>S</a:t>
            </a:r>
            <a:r>
              <a:rPr lang="en-US" altLang="zh-CN" sz="1400" b="1" baseline="-25000" dirty="0"/>
              <a:t>0</a:t>
            </a:r>
            <a:r>
              <a:rPr lang="zh-CN" altLang="en-US" sz="1400" b="1" dirty="0">
                <a:latin typeface="等线" panose="02010600030101010101" pitchFamily="2" charset="-122"/>
                <a:ea typeface="等线" panose="02010600030101010101" pitchFamily="2" charset="-122"/>
              </a:rPr>
              <a:t>～</a:t>
            </a:r>
            <a:r>
              <a:rPr lang="en-US" altLang="zh-CN" sz="1400" b="1" dirty="0"/>
              <a:t>S</a:t>
            </a:r>
            <a:r>
              <a:rPr lang="en-US" altLang="zh-CN" sz="1400" b="1" baseline="-25000" dirty="0"/>
              <a:t>11</a:t>
            </a:r>
            <a:r>
              <a:rPr lang="zh-CN" altLang="en-US" sz="1400" b="1" dirty="0"/>
              <a:t>） ，对应图</a:t>
            </a:r>
            <a:r>
              <a:rPr lang="en-US" altLang="zh-CN" sz="1400" b="1" dirty="0"/>
              <a:t>6.35</a:t>
            </a:r>
            <a:r>
              <a:rPr lang="zh-CN" altLang="en-US" sz="1400" b="1" dirty="0"/>
              <a:t>中的</a:t>
            </a:r>
            <a:r>
              <a:rPr lang="en-US" altLang="zh-CN" sz="1400" b="1" dirty="0"/>
              <a:t>12</a:t>
            </a:r>
            <a:r>
              <a:rPr lang="zh-CN" altLang="en-US" sz="1400" b="1" dirty="0"/>
              <a:t>个长方形框。</a:t>
            </a:r>
            <a:endParaRPr lang="en-US" altLang="zh-CN" sz="18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grpSp>
        <p:nvGrpSpPr>
          <p:cNvPr id="72" name="组合 71">
            <a:extLst>
              <a:ext uri="{FF2B5EF4-FFF2-40B4-BE49-F238E27FC236}">
                <a16:creationId xmlns:a16="http://schemas.microsoft.com/office/drawing/2014/main" id="{BDB21D73-6B9B-F9BF-257E-AC1F14146B0E}"/>
              </a:ext>
            </a:extLst>
          </p:cNvPr>
          <p:cNvGrpSpPr/>
          <p:nvPr/>
        </p:nvGrpSpPr>
        <p:grpSpPr>
          <a:xfrm>
            <a:off x="818450" y="1492031"/>
            <a:ext cx="8097178" cy="5177329"/>
            <a:chOff x="818450" y="1492031"/>
            <a:chExt cx="8097178" cy="5177329"/>
          </a:xfrm>
        </p:grpSpPr>
        <p:sp>
          <p:nvSpPr>
            <p:cNvPr id="59" name="文本框 58">
              <a:extLst>
                <a:ext uri="{FF2B5EF4-FFF2-40B4-BE49-F238E27FC236}">
                  <a16:creationId xmlns:a16="http://schemas.microsoft.com/office/drawing/2014/main" id="{AC63433F-7FDB-6F30-6E0C-788EE64FFE33}"/>
                </a:ext>
              </a:extLst>
            </p:cNvPr>
            <p:cNvSpPr txBox="1"/>
            <p:nvPr/>
          </p:nvSpPr>
          <p:spPr>
            <a:xfrm>
              <a:off x="2195736" y="6392361"/>
              <a:ext cx="4752528" cy="276999"/>
            </a:xfrm>
            <a:prstGeom prst="rect">
              <a:avLst/>
            </a:prstGeom>
            <a:noFill/>
          </p:spPr>
          <p:txBody>
            <a:bodyPr wrap="square" rtlCol="0">
              <a:spAutoFit/>
            </a:bodyPr>
            <a:lstStyle/>
            <a:p>
              <a:pPr algn="ctr"/>
              <a:r>
                <a:rPr lang="zh-CN" altLang="en-US" sz="1200" b="1" dirty="0"/>
                <a:t>图</a:t>
              </a:r>
              <a:r>
                <a:rPr lang="en-US" altLang="zh-CN" sz="1200" b="1" dirty="0"/>
                <a:t>6.46    </a:t>
              </a:r>
              <a:r>
                <a:rPr lang="zh-CN" altLang="en-US" sz="1200" b="1" dirty="0"/>
                <a:t>多周期</a:t>
              </a:r>
              <a:r>
                <a:rPr lang="en-US" altLang="zh-CN" sz="1200" b="1" dirty="0"/>
                <a:t>MIPS</a:t>
              </a:r>
              <a:r>
                <a:rPr lang="zh-CN" altLang="en-US" sz="1200" b="1" dirty="0"/>
                <a:t>指令执行状态转换图</a:t>
              </a:r>
            </a:p>
          </p:txBody>
        </p:sp>
        <p:grpSp>
          <p:nvGrpSpPr>
            <p:cNvPr id="70" name="组合 69">
              <a:extLst>
                <a:ext uri="{FF2B5EF4-FFF2-40B4-BE49-F238E27FC236}">
                  <a16:creationId xmlns:a16="http://schemas.microsoft.com/office/drawing/2014/main" id="{7BE9971E-3BF4-E6A8-727C-C97C19E8EB00}"/>
                </a:ext>
              </a:extLst>
            </p:cNvPr>
            <p:cNvGrpSpPr/>
            <p:nvPr/>
          </p:nvGrpSpPr>
          <p:grpSpPr>
            <a:xfrm>
              <a:off x="818450" y="1492031"/>
              <a:ext cx="8097178" cy="4817289"/>
              <a:chOff x="818450" y="1268305"/>
              <a:chExt cx="8097178" cy="4817289"/>
            </a:xfrm>
          </p:grpSpPr>
          <p:grpSp>
            <p:nvGrpSpPr>
              <p:cNvPr id="67" name="组合 66">
                <a:extLst>
                  <a:ext uri="{FF2B5EF4-FFF2-40B4-BE49-F238E27FC236}">
                    <a16:creationId xmlns:a16="http://schemas.microsoft.com/office/drawing/2014/main" id="{1E0686D9-E754-2B8D-1C49-71001205BC84}"/>
                  </a:ext>
                </a:extLst>
              </p:cNvPr>
              <p:cNvGrpSpPr/>
              <p:nvPr/>
            </p:nvGrpSpPr>
            <p:grpSpPr>
              <a:xfrm>
                <a:off x="818450" y="1268305"/>
                <a:ext cx="8097178" cy="4817289"/>
                <a:chOff x="818450" y="1268305"/>
                <a:chExt cx="8097178" cy="4817289"/>
              </a:xfrm>
            </p:grpSpPr>
            <p:grpSp>
              <p:nvGrpSpPr>
                <p:cNvPr id="66" name="组合 65">
                  <a:extLst>
                    <a:ext uri="{FF2B5EF4-FFF2-40B4-BE49-F238E27FC236}">
                      <a16:creationId xmlns:a16="http://schemas.microsoft.com/office/drawing/2014/main" id="{784032AE-5D57-F6B3-7C78-9ED1A083A63C}"/>
                    </a:ext>
                  </a:extLst>
                </p:cNvPr>
                <p:cNvGrpSpPr/>
                <p:nvPr/>
              </p:nvGrpSpPr>
              <p:grpSpPr>
                <a:xfrm>
                  <a:off x="818450" y="1268305"/>
                  <a:ext cx="8097178" cy="4817289"/>
                  <a:chOff x="842880" y="1268305"/>
                  <a:chExt cx="8097178" cy="4817289"/>
                </a:xfrm>
              </p:grpSpPr>
              <p:cxnSp>
                <p:nvCxnSpPr>
                  <p:cNvPr id="17" name="直接箭头连接符 16">
                    <a:extLst>
                      <a:ext uri="{FF2B5EF4-FFF2-40B4-BE49-F238E27FC236}">
                        <a16:creationId xmlns:a16="http://schemas.microsoft.com/office/drawing/2014/main" id="{04313697-B6B1-B56E-5AAB-4EFECACEF407}"/>
                      </a:ext>
                    </a:extLst>
                  </p:cNvPr>
                  <p:cNvCxnSpPr>
                    <a:cxnSpLocks/>
                  </p:cNvCxnSpPr>
                  <p:nvPr/>
                </p:nvCxnSpPr>
                <p:spPr>
                  <a:xfrm>
                    <a:off x="1852401" y="3659718"/>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6CB27A00-22DC-B5D4-5143-E0CDD4B2C4B7}"/>
                      </a:ext>
                    </a:extLst>
                  </p:cNvPr>
                  <p:cNvCxnSpPr>
                    <a:cxnSpLocks/>
                  </p:cNvCxnSpPr>
                  <p:nvPr/>
                </p:nvCxnSpPr>
                <p:spPr>
                  <a:xfrm flipV="1">
                    <a:off x="842880" y="1592210"/>
                    <a:ext cx="1214477" cy="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a:extLst>
                      <a:ext uri="{FF2B5EF4-FFF2-40B4-BE49-F238E27FC236}">
                        <a16:creationId xmlns:a16="http://schemas.microsoft.com/office/drawing/2014/main" id="{C4F2FEAA-8990-ECC9-6456-7DADB8BEBC3C}"/>
                      </a:ext>
                    </a:extLst>
                  </p:cNvPr>
                  <p:cNvGrpSpPr/>
                  <p:nvPr/>
                </p:nvGrpSpPr>
                <p:grpSpPr>
                  <a:xfrm>
                    <a:off x="842880" y="1268305"/>
                    <a:ext cx="8097178" cy="4817289"/>
                    <a:chOff x="58468" y="6032824"/>
                    <a:chExt cx="8097178" cy="4817289"/>
                  </a:xfrm>
                </p:grpSpPr>
                <p:grpSp>
                  <p:nvGrpSpPr>
                    <p:cNvPr id="110" name="组合 109">
                      <a:extLst>
                        <a:ext uri="{FF2B5EF4-FFF2-40B4-BE49-F238E27FC236}">
                          <a16:creationId xmlns:a16="http://schemas.microsoft.com/office/drawing/2014/main" id="{A8C3F440-B7A5-5DD6-C865-25748D8143A1}"/>
                        </a:ext>
                      </a:extLst>
                    </p:cNvPr>
                    <p:cNvGrpSpPr/>
                    <p:nvPr/>
                  </p:nvGrpSpPr>
                  <p:grpSpPr>
                    <a:xfrm>
                      <a:off x="58468" y="6032824"/>
                      <a:ext cx="8097178" cy="4817289"/>
                      <a:chOff x="579278" y="-2237063"/>
                      <a:chExt cx="8097178" cy="4817289"/>
                    </a:xfrm>
                  </p:grpSpPr>
                  <p:cxnSp>
                    <p:nvCxnSpPr>
                      <p:cNvPr id="113" name="直接箭头连接符 112">
                        <a:extLst>
                          <a:ext uri="{FF2B5EF4-FFF2-40B4-BE49-F238E27FC236}">
                            <a16:creationId xmlns:a16="http://schemas.microsoft.com/office/drawing/2014/main" id="{FCD63D12-A52C-FE65-FB88-CED25BDF39BB}"/>
                          </a:ext>
                        </a:extLst>
                      </p:cNvPr>
                      <p:cNvCxnSpPr>
                        <a:cxnSpLocks/>
                      </p:cNvCxnSpPr>
                      <p:nvPr/>
                    </p:nvCxnSpPr>
                    <p:spPr>
                      <a:xfrm>
                        <a:off x="1616115" y="1124744"/>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4" name="组合 113">
                        <a:extLst>
                          <a:ext uri="{FF2B5EF4-FFF2-40B4-BE49-F238E27FC236}">
                            <a16:creationId xmlns:a16="http://schemas.microsoft.com/office/drawing/2014/main" id="{7F68FFC6-AFD5-0904-BD38-B862875964D1}"/>
                          </a:ext>
                        </a:extLst>
                      </p:cNvPr>
                      <p:cNvGrpSpPr/>
                      <p:nvPr/>
                    </p:nvGrpSpPr>
                    <p:grpSpPr>
                      <a:xfrm>
                        <a:off x="579278" y="-2237063"/>
                        <a:ext cx="8097178" cy="4817289"/>
                        <a:chOff x="579278" y="4516367"/>
                        <a:chExt cx="8097178" cy="4817289"/>
                      </a:xfrm>
                    </p:grpSpPr>
                    <p:cxnSp>
                      <p:nvCxnSpPr>
                        <p:cNvPr id="115" name="直接箭头连接符 114">
                          <a:extLst>
                            <a:ext uri="{FF2B5EF4-FFF2-40B4-BE49-F238E27FC236}">
                              <a16:creationId xmlns:a16="http://schemas.microsoft.com/office/drawing/2014/main" id="{BE5B33DC-F47B-7C6D-F903-2A49AF661E74}"/>
                            </a:ext>
                          </a:extLst>
                        </p:cNvPr>
                        <p:cNvCxnSpPr>
                          <a:cxnSpLocks/>
                        </p:cNvCxnSpPr>
                        <p:nvPr/>
                      </p:nvCxnSpPr>
                      <p:spPr>
                        <a:xfrm>
                          <a:off x="3196393" y="6954480"/>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F64493C0-964F-D6A5-ADF4-FEA60BA33F11}"/>
                            </a:ext>
                          </a:extLst>
                        </p:cNvPr>
                        <p:cNvCxnSpPr>
                          <a:cxnSpLocks/>
                        </p:cNvCxnSpPr>
                        <p:nvPr/>
                      </p:nvCxnSpPr>
                      <p:spPr>
                        <a:xfrm>
                          <a:off x="6383393" y="6934214"/>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EFFF215B-925D-DEA4-81D5-D900F6FC569C}"/>
                            </a:ext>
                          </a:extLst>
                        </p:cNvPr>
                        <p:cNvCxnSpPr>
                          <a:cxnSpLocks/>
                        </p:cNvCxnSpPr>
                        <p:nvPr/>
                      </p:nvCxnSpPr>
                      <p:spPr>
                        <a:xfrm>
                          <a:off x="8027446" y="6883087"/>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2D7E10C0-4524-A172-0F44-D4F0AE8265D9}"/>
                            </a:ext>
                          </a:extLst>
                        </p:cNvPr>
                        <p:cNvSpPr txBox="1"/>
                        <p:nvPr/>
                      </p:nvSpPr>
                      <p:spPr>
                        <a:xfrm>
                          <a:off x="5611465" y="7067828"/>
                          <a:ext cx="801823" cy="246221"/>
                        </a:xfrm>
                        <a:prstGeom prst="rect">
                          <a:avLst/>
                        </a:prstGeom>
                        <a:noFill/>
                      </p:spPr>
                      <p:txBody>
                        <a:bodyPr wrap="none" rtlCol="0">
                          <a:spAutoFit/>
                        </a:bodyPr>
                        <a:lstStyle/>
                        <a:p>
                          <a:r>
                            <a:rPr lang="en-US" altLang="zh-CN" sz="1000" b="1" dirty="0"/>
                            <a:t>S</a:t>
                          </a:r>
                          <a:r>
                            <a:rPr lang="en-US" altLang="zh-CN" sz="1000" b="1" baseline="-25000" dirty="0"/>
                            <a:t>9</a:t>
                          </a:r>
                          <a:r>
                            <a:rPr lang="zh-CN" altLang="en-US" sz="1000" b="1" dirty="0"/>
                            <a:t>结果写回</a:t>
                          </a:r>
                        </a:p>
                      </p:txBody>
                    </p:sp>
                    <p:grpSp>
                      <p:nvGrpSpPr>
                        <p:cNvPr id="119" name="组合 118">
                          <a:extLst>
                            <a:ext uri="{FF2B5EF4-FFF2-40B4-BE49-F238E27FC236}">
                              <a16:creationId xmlns:a16="http://schemas.microsoft.com/office/drawing/2014/main" id="{5A952BB8-5035-FC38-337D-A99EACA4AE12}"/>
                            </a:ext>
                          </a:extLst>
                        </p:cNvPr>
                        <p:cNvGrpSpPr/>
                        <p:nvPr/>
                      </p:nvGrpSpPr>
                      <p:grpSpPr>
                        <a:xfrm>
                          <a:off x="579278" y="4516367"/>
                          <a:ext cx="8097178" cy="4817289"/>
                          <a:chOff x="579278" y="2428135"/>
                          <a:chExt cx="8097178" cy="4817289"/>
                        </a:xfrm>
                      </p:grpSpPr>
                      <p:sp>
                        <p:nvSpPr>
                          <p:cNvPr id="120" name="椭圆 119">
                            <a:extLst>
                              <a:ext uri="{FF2B5EF4-FFF2-40B4-BE49-F238E27FC236}">
                                <a16:creationId xmlns:a16="http://schemas.microsoft.com/office/drawing/2014/main" id="{564B7888-DB15-8BD7-DDDE-AE37AB0DFB6C}"/>
                              </a:ext>
                            </a:extLst>
                          </p:cNvPr>
                          <p:cNvSpPr/>
                          <p:nvPr/>
                        </p:nvSpPr>
                        <p:spPr>
                          <a:xfrm>
                            <a:off x="1821558" y="2428714"/>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grpSp>
                        <p:nvGrpSpPr>
                          <p:cNvPr id="121" name="组合 120">
                            <a:extLst>
                              <a:ext uri="{FF2B5EF4-FFF2-40B4-BE49-F238E27FC236}">
                                <a16:creationId xmlns:a16="http://schemas.microsoft.com/office/drawing/2014/main" id="{5F4E0060-2614-195A-CE87-BD692AF1CFE8}"/>
                              </a:ext>
                            </a:extLst>
                          </p:cNvPr>
                          <p:cNvGrpSpPr/>
                          <p:nvPr/>
                        </p:nvGrpSpPr>
                        <p:grpSpPr>
                          <a:xfrm>
                            <a:off x="579278" y="2428135"/>
                            <a:ext cx="8097178" cy="4817289"/>
                            <a:chOff x="579278" y="1365261"/>
                            <a:chExt cx="8097178" cy="4817289"/>
                          </a:xfrm>
                        </p:grpSpPr>
                        <p:grpSp>
                          <p:nvGrpSpPr>
                            <p:cNvPr id="122" name="组合 121">
                              <a:extLst>
                                <a:ext uri="{FF2B5EF4-FFF2-40B4-BE49-F238E27FC236}">
                                  <a16:creationId xmlns:a16="http://schemas.microsoft.com/office/drawing/2014/main" id="{2837DEFE-8F4C-C077-5CF9-F4327F8550E0}"/>
                                </a:ext>
                              </a:extLst>
                            </p:cNvPr>
                            <p:cNvGrpSpPr/>
                            <p:nvPr/>
                          </p:nvGrpSpPr>
                          <p:grpSpPr>
                            <a:xfrm>
                              <a:off x="579278" y="1365261"/>
                              <a:ext cx="8097178" cy="4817289"/>
                              <a:chOff x="579278" y="1365261"/>
                              <a:chExt cx="8097178" cy="4817289"/>
                            </a:xfrm>
                          </p:grpSpPr>
                          <p:grpSp>
                            <p:nvGrpSpPr>
                              <p:cNvPr id="125" name="组合 124">
                                <a:extLst>
                                  <a:ext uri="{FF2B5EF4-FFF2-40B4-BE49-F238E27FC236}">
                                    <a16:creationId xmlns:a16="http://schemas.microsoft.com/office/drawing/2014/main" id="{AEDE1C41-CAF8-8584-266C-2D6826288730}"/>
                                  </a:ext>
                                </a:extLst>
                              </p:cNvPr>
                              <p:cNvGrpSpPr/>
                              <p:nvPr/>
                            </p:nvGrpSpPr>
                            <p:grpSpPr>
                              <a:xfrm>
                                <a:off x="579278" y="1365261"/>
                                <a:ext cx="8097178" cy="4817289"/>
                                <a:chOff x="579278" y="1365261"/>
                                <a:chExt cx="8097178" cy="4817289"/>
                              </a:xfrm>
                            </p:grpSpPr>
                            <p:sp>
                              <p:nvSpPr>
                                <p:cNvPr id="127" name="椭圆 126">
                                  <a:extLst>
                                    <a:ext uri="{FF2B5EF4-FFF2-40B4-BE49-F238E27FC236}">
                                      <a16:creationId xmlns:a16="http://schemas.microsoft.com/office/drawing/2014/main" id="{E6B74470-60DD-1AE3-19C7-1C8B76FAFCA5}"/>
                                    </a:ext>
                                  </a:extLst>
                                </p:cNvPr>
                                <p:cNvSpPr/>
                                <p:nvPr/>
                              </p:nvSpPr>
                              <p:spPr>
                                <a:xfrm>
                                  <a:off x="4067944" y="1365261"/>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grpSp>
                              <p:nvGrpSpPr>
                                <p:cNvPr id="128" name="组合 127">
                                  <a:extLst>
                                    <a:ext uri="{FF2B5EF4-FFF2-40B4-BE49-F238E27FC236}">
                                      <a16:creationId xmlns:a16="http://schemas.microsoft.com/office/drawing/2014/main" id="{A62493F7-88C2-C339-6DD7-C5B3AA2C04C7}"/>
                                    </a:ext>
                                  </a:extLst>
                                </p:cNvPr>
                                <p:cNvGrpSpPr/>
                                <p:nvPr/>
                              </p:nvGrpSpPr>
                              <p:grpSpPr>
                                <a:xfrm>
                                  <a:off x="579278" y="1389945"/>
                                  <a:ext cx="8097178" cy="4792605"/>
                                  <a:chOff x="4611726" y="1389945"/>
                                  <a:chExt cx="8097178" cy="4792605"/>
                                </a:xfrm>
                              </p:grpSpPr>
                              <p:grpSp>
                                <p:nvGrpSpPr>
                                  <p:cNvPr id="129" name="组合 128">
                                    <a:extLst>
                                      <a:ext uri="{FF2B5EF4-FFF2-40B4-BE49-F238E27FC236}">
                                        <a16:creationId xmlns:a16="http://schemas.microsoft.com/office/drawing/2014/main" id="{230B73A1-C9EF-A518-D914-1E3A68982D11}"/>
                                      </a:ext>
                                    </a:extLst>
                                  </p:cNvPr>
                                  <p:cNvGrpSpPr/>
                                  <p:nvPr/>
                                </p:nvGrpSpPr>
                                <p:grpSpPr>
                                  <a:xfrm>
                                    <a:off x="4871983" y="3104964"/>
                                    <a:ext cx="7836921" cy="2628292"/>
                                    <a:chOff x="4871983" y="3104964"/>
                                    <a:chExt cx="7836921" cy="2628292"/>
                                  </a:xfrm>
                                </p:grpSpPr>
                                <p:sp>
                                  <p:nvSpPr>
                                    <p:cNvPr id="168" name="椭圆 167">
                                      <a:extLst>
                                        <a:ext uri="{FF2B5EF4-FFF2-40B4-BE49-F238E27FC236}">
                                          <a16:creationId xmlns:a16="http://schemas.microsoft.com/office/drawing/2014/main" id="{F44E91C9-EDFB-3A5F-7A67-85A8E4C45A7D}"/>
                                        </a:ext>
                                      </a:extLst>
                                    </p:cNvPr>
                                    <p:cNvSpPr/>
                                    <p:nvPr/>
                                  </p:nvSpPr>
                                  <p:spPr>
                                    <a:xfrm>
                                      <a:off x="6580822" y="3104964"/>
                                      <a:ext cx="1296144" cy="648072"/>
                                    </a:xfrm>
                                    <a:prstGeom prst="ellipse">
                                      <a:avLst/>
                                    </a:prstGeom>
                                    <a:solidFill>
                                      <a:schemeClr val="accent1">
                                        <a:lumMod val="40000"/>
                                        <a:lumOff val="6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69" name="椭圆 168">
                                      <a:extLst>
                                        <a:ext uri="{FF2B5EF4-FFF2-40B4-BE49-F238E27FC236}">
                                          <a16:creationId xmlns:a16="http://schemas.microsoft.com/office/drawing/2014/main" id="{BB3EA2D0-AEBF-9723-10E9-F857A8D29891}"/>
                                        </a:ext>
                                      </a:extLst>
                                    </p:cNvPr>
                                    <p:cNvSpPr/>
                                    <p:nvPr/>
                                  </p:nvSpPr>
                                  <p:spPr>
                                    <a:xfrm>
                                      <a:off x="9828584" y="4149080"/>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70" name="椭圆 169">
                                      <a:extLst>
                                        <a:ext uri="{FF2B5EF4-FFF2-40B4-BE49-F238E27FC236}">
                                          <a16:creationId xmlns:a16="http://schemas.microsoft.com/office/drawing/2014/main" id="{9A30F84B-C4E7-0B3D-C94E-410112E52E2E}"/>
                                        </a:ext>
                                      </a:extLst>
                                    </p:cNvPr>
                                    <p:cNvSpPr/>
                                    <p:nvPr/>
                                  </p:nvSpPr>
                                  <p:spPr>
                                    <a:xfrm>
                                      <a:off x="11412760" y="4128907"/>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71" name="椭圆 170">
                                      <a:extLst>
                                        <a:ext uri="{FF2B5EF4-FFF2-40B4-BE49-F238E27FC236}">
                                          <a16:creationId xmlns:a16="http://schemas.microsoft.com/office/drawing/2014/main" id="{A02ED1F1-A768-BF6F-6C01-46E610FCB163}"/>
                                        </a:ext>
                                      </a:extLst>
                                    </p:cNvPr>
                                    <p:cNvSpPr/>
                                    <p:nvPr/>
                                  </p:nvSpPr>
                                  <p:spPr>
                                    <a:xfrm>
                                      <a:off x="6613880" y="4149080"/>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72" name="椭圆 171">
                                      <a:extLst>
                                        <a:ext uri="{FF2B5EF4-FFF2-40B4-BE49-F238E27FC236}">
                                          <a16:creationId xmlns:a16="http://schemas.microsoft.com/office/drawing/2014/main" id="{6E4019C3-E257-3706-33DE-05BD895CB89D}"/>
                                        </a:ext>
                                      </a:extLst>
                                    </p:cNvPr>
                                    <p:cNvSpPr/>
                                    <p:nvPr/>
                                  </p:nvSpPr>
                                  <p:spPr>
                                    <a:xfrm>
                                      <a:off x="5004048" y="5085184"/>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74" name="文本框 173">
                                      <a:extLst>
                                        <a:ext uri="{FF2B5EF4-FFF2-40B4-BE49-F238E27FC236}">
                                          <a16:creationId xmlns:a16="http://schemas.microsoft.com/office/drawing/2014/main" id="{3EC99918-EE74-4C54-4810-F62C6E89F4ED}"/>
                                        </a:ext>
                                      </a:extLst>
                                    </p:cNvPr>
                                    <p:cNvSpPr txBox="1"/>
                                    <p:nvPr/>
                                  </p:nvSpPr>
                                  <p:spPr>
                                    <a:xfrm>
                                      <a:off x="4871983" y="3864151"/>
                                      <a:ext cx="801823" cy="246221"/>
                                    </a:xfrm>
                                    <a:prstGeom prst="rect">
                                      <a:avLst/>
                                    </a:prstGeom>
                                    <a:noFill/>
                                  </p:spPr>
                                  <p:txBody>
                                    <a:bodyPr wrap="none" rtlCol="0">
                                      <a:spAutoFit/>
                                    </a:bodyPr>
                                    <a:lstStyle/>
                                    <a:p>
                                      <a:r>
                                        <a:rPr lang="en-US" altLang="zh-CN" sz="1000" b="1" dirty="0"/>
                                        <a:t>S</a:t>
                                      </a:r>
                                      <a:r>
                                        <a:rPr lang="en-US" altLang="zh-CN" sz="1000" b="1" baseline="-25000" dirty="0"/>
                                        <a:t>3</a:t>
                                      </a:r>
                                      <a:r>
                                        <a:rPr lang="zh-CN" altLang="en-US" sz="1000" b="1" dirty="0"/>
                                        <a:t>主存访问</a:t>
                                      </a:r>
                                    </a:p>
                                  </p:txBody>
                                </p:sp>
                                <p:sp>
                                  <p:nvSpPr>
                                    <p:cNvPr id="175" name="文本框 174">
                                      <a:extLst>
                                        <a:ext uri="{FF2B5EF4-FFF2-40B4-BE49-F238E27FC236}">
                                          <a16:creationId xmlns:a16="http://schemas.microsoft.com/office/drawing/2014/main" id="{2966E9F6-FD6F-DE1B-D59D-D8C302D1B131}"/>
                                        </a:ext>
                                      </a:extLst>
                                    </p:cNvPr>
                                    <p:cNvSpPr txBox="1"/>
                                    <p:nvPr/>
                                  </p:nvSpPr>
                                  <p:spPr>
                                    <a:xfrm>
                                      <a:off x="6445360" y="3908830"/>
                                      <a:ext cx="801823" cy="246221"/>
                                    </a:xfrm>
                                    <a:prstGeom prst="rect">
                                      <a:avLst/>
                                    </a:prstGeom>
                                    <a:noFill/>
                                  </p:spPr>
                                  <p:txBody>
                                    <a:bodyPr wrap="none" rtlCol="0">
                                      <a:spAutoFit/>
                                    </a:bodyPr>
                                    <a:lstStyle/>
                                    <a:p>
                                      <a:r>
                                        <a:rPr lang="en-US" altLang="zh-CN" sz="1000" b="1" dirty="0"/>
                                        <a:t>S</a:t>
                                      </a:r>
                                      <a:r>
                                        <a:rPr lang="en-US" altLang="zh-CN" sz="1000" b="1" baseline="-25000" dirty="0"/>
                                        <a:t>6</a:t>
                                      </a:r>
                                      <a:r>
                                        <a:rPr lang="zh-CN" altLang="en-US" sz="1000" b="1" dirty="0"/>
                                        <a:t>主存写入</a:t>
                                      </a:r>
                                    </a:p>
                                  </p:txBody>
                                </p:sp>
                              </p:grpSp>
                              <p:grpSp>
                                <p:nvGrpSpPr>
                                  <p:cNvPr id="130" name="组合 129">
                                    <a:extLst>
                                      <a:ext uri="{FF2B5EF4-FFF2-40B4-BE49-F238E27FC236}">
                                        <a16:creationId xmlns:a16="http://schemas.microsoft.com/office/drawing/2014/main" id="{3F01F6F4-C36F-66F1-11FF-B208976D2279}"/>
                                      </a:ext>
                                    </a:extLst>
                                  </p:cNvPr>
                                  <p:cNvGrpSpPr/>
                                  <p:nvPr/>
                                </p:nvGrpSpPr>
                                <p:grpSpPr>
                                  <a:xfrm>
                                    <a:off x="4611726" y="1389945"/>
                                    <a:ext cx="8025170" cy="4792605"/>
                                    <a:chOff x="542447" y="1381338"/>
                                    <a:chExt cx="8025170" cy="4792605"/>
                                  </a:xfrm>
                                </p:grpSpPr>
                                <p:sp>
                                  <p:nvSpPr>
                                    <p:cNvPr id="131" name="椭圆 130">
                                      <a:extLst>
                                        <a:ext uri="{FF2B5EF4-FFF2-40B4-BE49-F238E27FC236}">
                                          <a16:creationId xmlns:a16="http://schemas.microsoft.com/office/drawing/2014/main" id="{C98A067C-2CBD-0429-22D4-1FB7CD85351D}"/>
                                        </a:ext>
                                      </a:extLst>
                                    </p:cNvPr>
                                    <p:cNvSpPr/>
                                    <p:nvPr/>
                                  </p:nvSpPr>
                                  <p:spPr>
                                    <a:xfrm>
                                      <a:off x="899592" y="4077072"/>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grpSp>
                                  <p:nvGrpSpPr>
                                    <p:cNvPr id="132" name="组合 131">
                                      <a:extLst>
                                        <a:ext uri="{FF2B5EF4-FFF2-40B4-BE49-F238E27FC236}">
                                          <a16:creationId xmlns:a16="http://schemas.microsoft.com/office/drawing/2014/main" id="{02217AAC-56BC-C8D4-D1DF-39B6430CBB41}"/>
                                        </a:ext>
                                      </a:extLst>
                                    </p:cNvPr>
                                    <p:cNvGrpSpPr/>
                                    <p:nvPr/>
                                  </p:nvGrpSpPr>
                                  <p:grpSpPr>
                                    <a:xfrm>
                                      <a:off x="547838" y="1680127"/>
                                      <a:ext cx="8019779" cy="4493816"/>
                                      <a:chOff x="547838" y="1680127"/>
                                      <a:chExt cx="8019779" cy="4493816"/>
                                    </a:xfrm>
                                  </p:grpSpPr>
                                  <p:grpSp>
                                    <p:nvGrpSpPr>
                                      <p:cNvPr id="149" name="组合 148">
                                        <a:extLst>
                                          <a:ext uri="{FF2B5EF4-FFF2-40B4-BE49-F238E27FC236}">
                                            <a16:creationId xmlns:a16="http://schemas.microsoft.com/office/drawing/2014/main" id="{E85FB053-C4A0-FF51-2002-1585382AA12D}"/>
                                          </a:ext>
                                        </a:extLst>
                                      </p:cNvPr>
                                      <p:cNvGrpSpPr/>
                                      <p:nvPr/>
                                    </p:nvGrpSpPr>
                                    <p:grpSpPr>
                                      <a:xfrm>
                                        <a:off x="547838" y="1680127"/>
                                        <a:ext cx="7390190" cy="4493816"/>
                                        <a:chOff x="547838" y="1680127"/>
                                        <a:chExt cx="7390190" cy="4493816"/>
                                      </a:xfrm>
                                    </p:grpSpPr>
                                    <p:cxnSp>
                                      <p:nvCxnSpPr>
                                        <p:cNvPr id="156" name="直接箭头连接符 155">
                                          <a:extLst>
                                            <a:ext uri="{FF2B5EF4-FFF2-40B4-BE49-F238E27FC236}">
                                              <a16:creationId xmlns:a16="http://schemas.microsoft.com/office/drawing/2014/main" id="{FB853EAE-F577-01A8-3BDF-3606791933C2}"/>
                                            </a:ext>
                                          </a:extLst>
                                        </p:cNvPr>
                                        <p:cNvCxnSpPr>
                                          <a:cxnSpLocks/>
                                          <a:endCxn id="127" idx="2"/>
                                        </p:cNvCxnSpPr>
                                        <p:nvPr/>
                                      </p:nvCxnSpPr>
                                      <p:spPr>
                                        <a:xfrm>
                                          <a:off x="3098915" y="1680127"/>
                                          <a:ext cx="932198" cy="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9BBC0AB3-D444-B89B-4EB1-E1842E429927}"/>
                                            </a:ext>
                                          </a:extLst>
                                        </p:cNvPr>
                                        <p:cNvCxnSpPr>
                                          <a:cxnSpLocks/>
                                        </p:cNvCxnSpPr>
                                        <p:nvPr/>
                                      </p:nvCxnSpPr>
                                      <p:spPr>
                                        <a:xfrm>
                                          <a:off x="4730766" y="3765262"/>
                                          <a:ext cx="46371" cy="236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C36D1843-FC0F-4FE9-5B5F-5E6D5706D78E}"/>
                                            </a:ext>
                                          </a:extLst>
                                        </p:cNvPr>
                                        <p:cNvCxnSpPr>
                                          <a:cxnSpLocks/>
                                        </p:cNvCxnSpPr>
                                        <p:nvPr/>
                                      </p:nvCxnSpPr>
                                      <p:spPr>
                                        <a:xfrm>
                                          <a:off x="1588358" y="5733256"/>
                                          <a:ext cx="3557" cy="35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57602236-6C79-97AD-AE24-FC3621B06361}"/>
                                            </a:ext>
                                          </a:extLst>
                                        </p:cNvPr>
                                        <p:cNvCxnSpPr>
                                          <a:cxnSpLocks/>
                                        </p:cNvCxnSpPr>
                                        <p:nvPr/>
                                      </p:nvCxnSpPr>
                                      <p:spPr>
                                        <a:xfrm>
                                          <a:off x="3196915" y="4815004"/>
                                          <a:ext cx="10796" cy="127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AA75B06E-0985-3BE4-7854-88C480354289}"/>
                                            </a:ext>
                                          </a:extLst>
                                        </p:cNvPr>
                                        <p:cNvCxnSpPr>
                                          <a:cxnSpLocks/>
                                        </p:cNvCxnSpPr>
                                        <p:nvPr/>
                                      </p:nvCxnSpPr>
                                      <p:spPr>
                                        <a:xfrm>
                                          <a:off x="547838" y="6095880"/>
                                          <a:ext cx="7390190" cy="7763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4FCB2164-1951-B845-FF76-5A21B3A064B6}"/>
                                            </a:ext>
                                          </a:extLst>
                                        </p:cNvPr>
                                        <p:cNvCxnSpPr>
                                          <a:cxnSpLocks/>
                                        </p:cNvCxnSpPr>
                                        <p:nvPr/>
                                      </p:nvCxnSpPr>
                                      <p:spPr>
                                        <a:xfrm>
                                          <a:off x="6323880" y="4875329"/>
                                          <a:ext cx="10796" cy="127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52C756B0-C925-5A48-DAEA-DA726125D6B7}"/>
                                            </a:ext>
                                          </a:extLst>
                                        </p:cNvPr>
                                        <p:cNvCxnSpPr>
                                          <a:cxnSpLocks/>
                                        </p:cNvCxnSpPr>
                                        <p:nvPr/>
                                      </p:nvCxnSpPr>
                                      <p:spPr>
                                        <a:xfrm>
                                          <a:off x="7927232" y="4901993"/>
                                          <a:ext cx="10796" cy="127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D98018B0-9AF8-227D-A848-F30F9E5B93A4}"/>
                                            </a:ext>
                                          </a:extLst>
                                        </p:cNvPr>
                                        <p:cNvCxnSpPr>
                                          <a:cxnSpLocks/>
                                          <a:stCxn id="127" idx="4"/>
                                          <a:endCxn id="151" idx="0"/>
                                        </p:cNvCxnSpPr>
                                        <p:nvPr/>
                                      </p:nvCxnSpPr>
                                      <p:spPr>
                                        <a:xfrm flipH="1">
                                          <a:off x="1547664" y="2013333"/>
                                          <a:ext cx="3168352" cy="106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C7879234-F2EE-20FC-0783-99133BC7D57E}"/>
                                            </a:ext>
                                          </a:extLst>
                                        </p:cNvPr>
                                        <p:cNvCxnSpPr>
                                          <a:cxnSpLocks/>
                                          <a:stCxn id="127" idx="4"/>
                                          <a:endCxn id="168" idx="0"/>
                                        </p:cNvCxnSpPr>
                                        <p:nvPr/>
                                      </p:nvCxnSpPr>
                                      <p:spPr>
                                        <a:xfrm flipH="1">
                                          <a:off x="3159615" y="2013333"/>
                                          <a:ext cx="1519570" cy="1091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4BCD1C24-4A3E-B619-BAD8-D24C2661D2C2}"/>
                                            </a:ext>
                                          </a:extLst>
                                        </p:cNvPr>
                                        <p:cNvCxnSpPr>
                                          <a:cxnSpLocks/>
                                          <a:stCxn id="127" idx="4"/>
                                          <a:endCxn id="154" idx="0"/>
                                        </p:cNvCxnSpPr>
                                        <p:nvPr/>
                                      </p:nvCxnSpPr>
                                      <p:spPr>
                                        <a:xfrm>
                                          <a:off x="4716016" y="2013333"/>
                                          <a:ext cx="3203529" cy="1091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C7FE09E7-60F1-E23E-9F25-995F97463582}"/>
                                            </a:ext>
                                          </a:extLst>
                                        </p:cNvPr>
                                        <p:cNvCxnSpPr>
                                          <a:cxnSpLocks/>
                                          <a:stCxn id="127" idx="4"/>
                                          <a:endCxn id="152" idx="0"/>
                                        </p:cNvCxnSpPr>
                                        <p:nvPr/>
                                      </p:nvCxnSpPr>
                                      <p:spPr>
                                        <a:xfrm>
                                          <a:off x="4716016" y="2013333"/>
                                          <a:ext cx="1586295" cy="112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17E43D77-580A-1058-037D-BCC0127E0206}"/>
                                            </a:ext>
                                          </a:extLst>
                                        </p:cNvPr>
                                        <p:cNvCxnSpPr>
                                          <a:cxnSpLocks/>
                                          <a:stCxn id="127" idx="4"/>
                                          <a:endCxn id="153" idx="0"/>
                                        </p:cNvCxnSpPr>
                                        <p:nvPr/>
                                      </p:nvCxnSpPr>
                                      <p:spPr>
                                        <a:xfrm>
                                          <a:off x="4716016" y="2013333"/>
                                          <a:ext cx="0" cy="1091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0" name="组合 149">
                                        <a:extLst>
                                          <a:ext uri="{FF2B5EF4-FFF2-40B4-BE49-F238E27FC236}">
                                            <a16:creationId xmlns:a16="http://schemas.microsoft.com/office/drawing/2014/main" id="{FD6AAEEA-C89C-5903-675B-84BA7B975013}"/>
                                          </a:ext>
                                        </a:extLst>
                                      </p:cNvPr>
                                      <p:cNvGrpSpPr/>
                                      <p:nvPr/>
                                    </p:nvGrpSpPr>
                                    <p:grpSpPr>
                                      <a:xfrm>
                                        <a:off x="899592" y="3075302"/>
                                        <a:ext cx="7668025" cy="713738"/>
                                        <a:chOff x="899592" y="3075302"/>
                                        <a:chExt cx="7668025" cy="713738"/>
                                      </a:xfrm>
                                    </p:grpSpPr>
                                    <p:sp>
                                      <p:nvSpPr>
                                        <p:cNvPr id="151" name="椭圆 150">
                                          <a:extLst>
                                            <a:ext uri="{FF2B5EF4-FFF2-40B4-BE49-F238E27FC236}">
                                              <a16:creationId xmlns:a16="http://schemas.microsoft.com/office/drawing/2014/main" id="{30C35384-ABFC-E5ED-F882-1243DAEF43EC}"/>
                                            </a:ext>
                                          </a:extLst>
                                        </p:cNvPr>
                                        <p:cNvSpPr/>
                                        <p:nvPr/>
                                      </p:nvSpPr>
                                      <p:spPr>
                                        <a:xfrm>
                                          <a:off x="899592" y="3075302"/>
                                          <a:ext cx="1296144" cy="648072"/>
                                        </a:xfrm>
                                        <a:prstGeom prst="ellipse">
                                          <a:avLst/>
                                        </a:prstGeom>
                                        <a:solidFill>
                                          <a:schemeClr val="accent1">
                                            <a:lumMod val="40000"/>
                                            <a:lumOff val="6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52" name="椭圆 151">
                                          <a:extLst>
                                            <a:ext uri="{FF2B5EF4-FFF2-40B4-BE49-F238E27FC236}">
                                              <a16:creationId xmlns:a16="http://schemas.microsoft.com/office/drawing/2014/main" id="{857FE8DF-2062-FE74-4782-1F8812B84692}"/>
                                            </a:ext>
                                          </a:extLst>
                                        </p:cNvPr>
                                        <p:cNvSpPr/>
                                        <p:nvPr/>
                                      </p:nvSpPr>
                                      <p:spPr>
                                        <a:xfrm>
                                          <a:off x="5654239" y="3140968"/>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53" name="椭圆 152">
                                          <a:extLst>
                                            <a:ext uri="{FF2B5EF4-FFF2-40B4-BE49-F238E27FC236}">
                                              <a16:creationId xmlns:a16="http://schemas.microsoft.com/office/drawing/2014/main" id="{7FC267F2-92EE-ADFE-1690-8B0072CA695F}"/>
                                            </a:ext>
                                          </a:extLst>
                                        </p:cNvPr>
                                        <p:cNvSpPr/>
                                        <p:nvPr/>
                                      </p:nvSpPr>
                                      <p:spPr>
                                        <a:xfrm>
                                          <a:off x="4067944" y="3104964"/>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54" name="椭圆 153">
                                          <a:extLst>
                                            <a:ext uri="{FF2B5EF4-FFF2-40B4-BE49-F238E27FC236}">
                                              <a16:creationId xmlns:a16="http://schemas.microsoft.com/office/drawing/2014/main" id="{8F465213-7446-AF05-7170-D236DAB5659B}"/>
                                            </a:ext>
                                          </a:extLst>
                                        </p:cNvPr>
                                        <p:cNvSpPr/>
                                        <p:nvPr/>
                                      </p:nvSpPr>
                                      <p:spPr>
                                        <a:xfrm>
                                          <a:off x="7271473" y="3104964"/>
                                          <a:ext cx="1296144" cy="648072"/>
                                        </a:xfrm>
                                        <a:prstGeom prst="ellipse">
                                          <a:avLst/>
                                        </a:prstGeom>
                                        <a:solidFill>
                                          <a:schemeClr val="bg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20000"/>
                                                <a:lumOff val="80000"/>
                                              </a:schemeClr>
                                            </a:solidFill>
                                          </a:endParaRPr>
                                        </a:p>
                                      </p:txBody>
                                    </p:sp>
                                    <p:sp>
                                      <p:nvSpPr>
                                        <p:cNvPr id="155" name="文本框 154">
                                          <a:extLst>
                                            <a:ext uri="{FF2B5EF4-FFF2-40B4-BE49-F238E27FC236}">
                                              <a16:creationId xmlns:a16="http://schemas.microsoft.com/office/drawing/2014/main" id="{F0C811F3-3689-F5E8-EC38-5A0957CA0543}"/>
                                            </a:ext>
                                          </a:extLst>
                                        </p:cNvPr>
                                        <p:cNvSpPr txBox="1"/>
                                        <p:nvPr/>
                                      </p:nvSpPr>
                                      <p:spPr>
                                        <a:xfrm>
                                          <a:off x="2653532" y="3173334"/>
                                          <a:ext cx="926856" cy="553998"/>
                                        </a:xfrm>
                                        <a:prstGeom prst="rect">
                                          <a:avLst/>
                                        </a:prstGeom>
                                        <a:noFill/>
                                      </p:spPr>
                                      <p:txBody>
                                        <a:bodyPr wrap="none" rtlCol="0">
                                          <a:spAutoFit/>
                                        </a:bodyPr>
                                        <a:lstStyle/>
                                        <a:p>
                                          <a:pPr algn="ctr"/>
                                          <a:r>
                                            <a:rPr lang="en-US" altLang="zh-CN" sz="1000" b="1" dirty="0">
                                              <a:solidFill>
                                                <a:srgbClr val="FF0000"/>
                                              </a:solidFill>
                                            </a:rPr>
                                            <a:t>A+Imm16 -&gt; C</a:t>
                                          </a:r>
                                        </a:p>
                                        <a:p>
                                          <a:pPr algn="ctr"/>
                                          <a:r>
                                            <a:rPr lang="en-US" altLang="zh-CN" sz="1000" b="1" dirty="0" err="1"/>
                                            <a:t>AluSrcA</a:t>
                                          </a:r>
                                          <a:r>
                                            <a:rPr lang="en-US" altLang="zh-CN" sz="1000" b="1" dirty="0"/>
                                            <a:t>=1</a:t>
                                          </a:r>
                                        </a:p>
                                        <a:p>
                                          <a:pPr algn="ctr"/>
                                          <a:r>
                                            <a:rPr lang="en-US" altLang="zh-CN" sz="1000" b="1" dirty="0" err="1"/>
                                            <a:t>AluSrcB</a:t>
                                          </a:r>
                                          <a:r>
                                            <a:rPr lang="en-US" altLang="zh-CN" sz="1000" b="1" dirty="0"/>
                                            <a:t>=2</a:t>
                                          </a:r>
                                          <a:endParaRPr lang="zh-CN" altLang="en-US" sz="1000" b="1" dirty="0"/>
                                        </a:p>
                                      </p:txBody>
                                    </p:sp>
                                  </p:grpSp>
                                </p:grpSp>
                                <p:grpSp>
                                  <p:nvGrpSpPr>
                                    <p:cNvPr id="133" name="组合 132">
                                      <a:extLst>
                                        <a:ext uri="{FF2B5EF4-FFF2-40B4-BE49-F238E27FC236}">
                                          <a16:creationId xmlns:a16="http://schemas.microsoft.com/office/drawing/2014/main" id="{A079750A-883E-9A81-EA69-F715A6F83865}"/>
                                        </a:ext>
                                      </a:extLst>
                                    </p:cNvPr>
                                    <p:cNvGrpSpPr/>
                                    <p:nvPr/>
                                  </p:nvGrpSpPr>
                                  <p:grpSpPr>
                                    <a:xfrm>
                                      <a:off x="542447" y="1680127"/>
                                      <a:ext cx="7822507" cy="4406827"/>
                                      <a:chOff x="542447" y="1680127"/>
                                      <a:chExt cx="7822507" cy="4406827"/>
                                    </a:xfrm>
                                  </p:grpSpPr>
                                  <p:cxnSp>
                                    <p:nvCxnSpPr>
                                      <p:cNvPr id="143" name="直接箭头连接符 142">
                                        <a:extLst>
                                          <a:ext uri="{FF2B5EF4-FFF2-40B4-BE49-F238E27FC236}">
                                            <a16:creationId xmlns:a16="http://schemas.microsoft.com/office/drawing/2014/main" id="{CA49C001-5B4F-61AD-8589-0D3D9F3D8F0B}"/>
                                          </a:ext>
                                        </a:extLst>
                                      </p:cNvPr>
                                      <p:cNvCxnSpPr>
                                        <a:cxnSpLocks/>
                                      </p:cNvCxnSpPr>
                                      <p:nvPr/>
                                    </p:nvCxnSpPr>
                                    <p:spPr>
                                      <a:xfrm flipH="1" flipV="1">
                                        <a:off x="542447" y="1680127"/>
                                        <a:ext cx="13677" cy="440682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62197644-7055-68B5-505E-DB367546BC0D}"/>
                                          </a:ext>
                                        </a:extLst>
                                      </p:cNvPr>
                                      <p:cNvSpPr txBox="1"/>
                                      <p:nvPr/>
                                    </p:nvSpPr>
                                    <p:spPr>
                                      <a:xfrm>
                                        <a:off x="1138230" y="4173079"/>
                                        <a:ext cx="760144" cy="400110"/>
                                      </a:xfrm>
                                      <a:prstGeom prst="rect">
                                        <a:avLst/>
                                      </a:prstGeom>
                                      <a:noFill/>
                                    </p:spPr>
                                    <p:txBody>
                                      <a:bodyPr wrap="none" rtlCol="0">
                                        <a:spAutoFit/>
                                      </a:bodyPr>
                                      <a:lstStyle/>
                                      <a:p>
                                        <a:pPr algn="ctr"/>
                                        <a:r>
                                          <a:rPr lang="en-US" altLang="zh-CN" sz="1000" b="1" dirty="0">
                                            <a:solidFill>
                                              <a:srgbClr val="FF0000"/>
                                            </a:solidFill>
                                          </a:rPr>
                                          <a:t>M[C] -&gt; DR</a:t>
                                        </a:r>
                                      </a:p>
                                      <a:p>
                                        <a:pPr algn="ctr"/>
                                        <a:r>
                                          <a:rPr lang="en-US" altLang="zh-CN" sz="1000" b="1" dirty="0" err="1"/>
                                          <a:t>IorD</a:t>
                                        </a:r>
                                        <a:r>
                                          <a:rPr lang="en-US" altLang="zh-CN" sz="1000" b="1" dirty="0"/>
                                          <a:t>=1</a:t>
                                        </a:r>
                                        <a:endParaRPr lang="zh-CN" altLang="en-US" sz="1000" b="1" dirty="0"/>
                                      </a:p>
                                    </p:txBody>
                                  </p:sp>
                                  <p:sp>
                                    <p:nvSpPr>
                                      <p:cNvPr id="145" name="文本框 144">
                                        <a:extLst>
                                          <a:ext uri="{FF2B5EF4-FFF2-40B4-BE49-F238E27FC236}">
                                            <a16:creationId xmlns:a16="http://schemas.microsoft.com/office/drawing/2014/main" id="{D108ACE8-AD09-35DB-9EE8-7B6E674CC9D0}"/>
                                          </a:ext>
                                        </a:extLst>
                                      </p:cNvPr>
                                      <p:cNvSpPr txBox="1"/>
                                      <p:nvPr/>
                                    </p:nvSpPr>
                                    <p:spPr>
                                      <a:xfrm>
                                        <a:off x="2692073" y="4214326"/>
                                        <a:ext cx="898003" cy="553998"/>
                                      </a:xfrm>
                                      <a:prstGeom prst="rect">
                                        <a:avLst/>
                                      </a:prstGeom>
                                      <a:noFill/>
                                    </p:spPr>
                                    <p:txBody>
                                      <a:bodyPr wrap="none" rtlCol="0">
                                        <a:spAutoFit/>
                                      </a:bodyPr>
                                      <a:lstStyle/>
                                      <a:p>
                                        <a:pPr algn="ctr"/>
                                        <a:r>
                                          <a:rPr lang="en-US" altLang="zh-CN" sz="1000" b="1" dirty="0">
                                            <a:solidFill>
                                              <a:srgbClr val="FF0000"/>
                                            </a:solidFill>
                                          </a:rPr>
                                          <a:t>DR -&gt; R[rt]</a:t>
                                        </a:r>
                                      </a:p>
                                      <a:p>
                                        <a:pPr algn="ctr"/>
                                        <a:r>
                                          <a:rPr lang="en-US" altLang="zh-CN" sz="1000" b="1" dirty="0" err="1"/>
                                          <a:t>MemWrite</a:t>
                                        </a:r>
                                        <a:r>
                                          <a:rPr lang="en-US" altLang="zh-CN" sz="1000" b="1" dirty="0"/>
                                          <a:t>=1</a:t>
                                        </a:r>
                                      </a:p>
                                      <a:p>
                                        <a:pPr algn="ctr"/>
                                        <a:r>
                                          <a:rPr lang="en-US" altLang="zh-CN" sz="1000" b="1" dirty="0" err="1"/>
                                          <a:t>IorD</a:t>
                                        </a:r>
                                        <a:r>
                                          <a:rPr lang="en-US" altLang="zh-CN" sz="1000" b="1" dirty="0"/>
                                          <a:t>=1</a:t>
                                        </a:r>
                                        <a:endParaRPr lang="zh-CN" altLang="en-US" sz="1000" b="1" dirty="0"/>
                                      </a:p>
                                    </p:txBody>
                                  </p:sp>
                                  <p:sp>
                                    <p:nvSpPr>
                                      <p:cNvPr id="146" name="文本框 145">
                                        <a:extLst>
                                          <a:ext uri="{FF2B5EF4-FFF2-40B4-BE49-F238E27FC236}">
                                            <a16:creationId xmlns:a16="http://schemas.microsoft.com/office/drawing/2014/main" id="{F2317A37-E6F5-E774-0C22-625292FC6345}"/>
                                          </a:ext>
                                        </a:extLst>
                                      </p:cNvPr>
                                      <p:cNvSpPr txBox="1"/>
                                      <p:nvPr/>
                                    </p:nvSpPr>
                                    <p:spPr>
                                      <a:xfrm>
                                        <a:off x="5889313" y="4197728"/>
                                        <a:ext cx="814646" cy="553998"/>
                                      </a:xfrm>
                                      <a:prstGeom prst="rect">
                                        <a:avLst/>
                                      </a:prstGeom>
                                      <a:noFill/>
                                    </p:spPr>
                                    <p:txBody>
                                      <a:bodyPr wrap="none" rtlCol="0">
                                        <a:spAutoFit/>
                                      </a:bodyPr>
                                      <a:lstStyle/>
                                      <a:p>
                                        <a:pPr algn="ctr"/>
                                        <a:r>
                                          <a:rPr lang="en-US" altLang="zh-CN" sz="1000" b="1" dirty="0">
                                            <a:solidFill>
                                              <a:srgbClr val="FF0000"/>
                                            </a:solidFill>
                                          </a:rPr>
                                          <a:t>C -&gt; R[rt]</a:t>
                                        </a:r>
                                      </a:p>
                                      <a:p>
                                        <a:pPr algn="ctr"/>
                                        <a:r>
                                          <a:rPr lang="en-US" altLang="zh-CN" sz="1000" b="1" dirty="0" err="1"/>
                                          <a:t>RegDst</a:t>
                                        </a:r>
                                        <a:r>
                                          <a:rPr lang="en-US" altLang="zh-CN" sz="1000" b="1" dirty="0"/>
                                          <a:t>=1</a:t>
                                        </a:r>
                                      </a:p>
                                      <a:p>
                                        <a:pPr algn="ctr"/>
                                        <a:r>
                                          <a:rPr lang="en-US" altLang="zh-CN" sz="1000" b="1" dirty="0" err="1"/>
                                          <a:t>RegWrite</a:t>
                                        </a:r>
                                        <a:r>
                                          <a:rPr lang="en-US" altLang="zh-CN" sz="1000" b="1" dirty="0"/>
                                          <a:t>=1</a:t>
                                        </a:r>
                                        <a:endParaRPr lang="zh-CN" altLang="en-US" sz="1000" b="1" dirty="0"/>
                                      </a:p>
                                    </p:txBody>
                                  </p:sp>
                                  <p:sp>
                                    <p:nvSpPr>
                                      <p:cNvPr id="147" name="文本框 146">
                                        <a:extLst>
                                          <a:ext uri="{FF2B5EF4-FFF2-40B4-BE49-F238E27FC236}">
                                            <a16:creationId xmlns:a16="http://schemas.microsoft.com/office/drawing/2014/main" id="{704E1F25-78D2-3D2C-93E3-071A0CBB8EB3}"/>
                                          </a:ext>
                                        </a:extLst>
                                      </p:cNvPr>
                                      <p:cNvSpPr txBox="1"/>
                                      <p:nvPr/>
                                    </p:nvSpPr>
                                    <p:spPr>
                                      <a:xfrm>
                                        <a:off x="7550308" y="4215564"/>
                                        <a:ext cx="814646" cy="400110"/>
                                      </a:xfrm>
                                      <a:prstGeom prst="rect">
                                        <a:avLst/>
                                      </a:prstGeom>
                                      <a:noFill/>
                                    </p:spPr>
                                    <p:txBody>
                                      <a:bodyPr wrap="none" rtlCol="0">
                                        <a:spAutoFit/>
                                      </a:bodyPr>
                                      <a:lstStyle/>
                                      <a:p>
                                        <a:pPr algn="ctr"/>
                                        <a:r>
                                          <a:rPr lang="en-US" altLang="zh-CN" sz="1000" b="1" dirty="0">
                                            <a:solidFill>
                                              <a:srgbClr val="FF0000"/>
                                            </a:solidFill>
                                          </a:rPr>
                                          <a:t>C -&gt; R[rt]</a:t>
                                        </a:r>
                                      </a:p>
                                      <a:p>
                                        <a:pPr algn="ctr"/>
                                        <a:r>
                                          <a:rPr lang="en-US" altLang="zh-CN" sz="1000" b="1" dirty="0" err="1"/>
                                          <a:t>RegWrite</a:t>
                                        </a:r>
                                        <a:r>
                                          <a:rPr lang="en-US" altLang="zh-CN" sz="1000" b="1" dirty="0"/>
                                          <a:t>=1</a:t>
                                        </a:r>
                                        <a:endParaRPr lang="zh-CN" altLang="en-US" sz="1000" b="1" dirty="0"/>
                                      </a:p>
                                    </p:txBody>
                                  </p:sp>
                                  <p:sp>
                                    <p:nvSpPr>
                                      <p:cNvPr id="148" name="文本框 147">
                                        <a:extLst>
                                          <a:ext uri="{FF2B5EF4-FFF2-40B4-BE49-F238E27FC236}">
                                            <a16:creationId xmlns:a16="http://schemas.microsoft.com/office/drawing/2014/main" id="{2079D388-3056-F9BB-5C07-34DB77B23FA3}"/>
                                          </a:ext>
                                        </a:extLst>
                                      </p:cNvPr>
                                      <p:cNvSpPr txBox="1"/>
                                      <p:nvPr/>
                                    </p:nvSpPr>
                                    <p:spPr>
                                      <a:xfrm>
                                        <a:off x="1067144" y="5159950"/>
                                        <a:ext cx="925253" cy="553998"/>
                                      </a:xfrm>
                                      <a:prstGeom prst="rect">
                                        <a:avLst/>
                                      </a:prstGeom>
                                      <a:noFill/>
                                    </p:spPr>
                                    <p:txBody>
                                      <a:bodyPr wrap="none" rtlCol="0">
                                        <a:spAutoFit/>
                                      </a:bodyPr>
                                      <a:lstStyle/>
                                      <a:p>
                                        <a:pPr algn="ctr"/>
                                        <a:r>
                                          <a:rPr lang="en-US" altLang="zh-CN" sz="1000" b="1" dirty="0">
                                            <a:solidFill>
                                              <a:srgbClr val="FF0000"/>
                                            </a:solidFill>
                                          </a:rPr>
                                          <a:t>DR -&gt; R[rt]</a:t>
                                        </a:r>
                                      </a:p>
                                      <a:p>
                                        <a:pPr algn="ctr"/>
                                        <a:r>
                                          <a:rPr lang="en-US" altLang="zh-CN" sz="1000" b="1" dirty="0" err="1"/>
                                          <a:t>MemToReg</a:t>
                                        </a:r>
                                        <a:r>
                                          <a:rPr lang="en-US" altLang="zh-CN" sz="1000" b="1" dirty="0"/>
                                          <a:t>=1</a:t>
                                        </a:r>
                                      </a:p>
                                      <a:p>
                                        <a:pPr algn="ctr"/>
                                        <a:r>
                                          <a:rPr lang="en-US" altLang="zh-CN" sz="1000" b="1" dirty="0" err="1"/>
                                          <a:t>RegWrite</a:t>
                                        </a:r>
                                        <a:r>
                                          <a:rPr lang="en-US" altLang="zh-CN" sz="1000" b="1" dirty="0"/>
                                          <a:t>=1</a:t>
                                        </a:r>
                                        <a:endParaRPr lang="zh-CN" altLang="en-US" sz="1000" b="1" dirty="0"/>
                                      </a:p>
                                    </p:txBody>
                                  </p:sp>
                                </p:grpSp>
                                <p:sp>
                                  <p:nvSpPr>
                                    <p:cNvPr id="134" name="文本框 133">
                                      <a:extLst>
                                        <a:ext uri="{FF2B5EF4-FFF2-40B4-BE49-F238E27FC236}">
                                          <a16:creationId xmlns:a16="http://schemas.microsoft.com/office/drawing/2014/main" id="{20DD9F11-738D-503E-9349-568AD2D0F9C5}"/>
                                        </a:ext>
                                      </a:extLst>
                                    </p:cNvPr>
                                    <p:cNvSpPr txBox="1"/>
                                    <p:nvPr/>
                                  </p:nvSpPr>
                                  <p:spPr>
                                    <a:xfrm>
                                      <a:off x="1210358" y="1381338"/>
                                      <a:ext cx="673582" cy="246221"/>
                                    </a:xfrm>
                                    <a:prstGeom prst="rect">
                                      <a:avLst/>
                                    </a:prstGeom>
                                    <a:noFill/>
                                  </p:spPr>
                                  <p:txBody>
                                    <a:bodyPr wrap="none" rtlCol="0">
                                      <a:spAutoFit/>
                                    </a:bodyPr>
                                    <a:lstStyle/>
                                    <a:p>
                                      <a:r>
                                        <a:rPr lang="en-US" altLang="zh-CN" sz="1000" b="1" dirty="0"/>
                                        <a:t>S</a:t>
                                      </a:r>
                                      <a:r>
                                        <a:rPr lang="en-US" altLang="zh-CN" sz="1000" b="1" baseline="-25000" dirty="0"/>
                                        <a:t>0</a:t>
                                      </a:r>
                                      <a:r>
                                        <a:rPr lang="zh-CN" altLang="en-US" sz="1000" b="1" dirty="0"/>
                                        <a:t>取指令</a:t>
                                      </a:r>
                                    </a:p>
                                  </p:txBody>
                                </p:sp>
                                <p:sp>
                                  <p:nvSpPr>
                                    <p:cNvPr id="135" name="文本框 134">
                                      <a:extLst>
                                        <a:ext uri="{FF2B5EF4-FFF2-40B4-BE49-F238E27FC236}">
                                          <a16:creationId xmlns:a16="http://schemas.microsoft.com/office/drawing/2014/main" id="{AEE95E46-A6AD-3C71-6722-19F1DCEA2F42}"/>
                                        </a:ext>
                                      </a:extLst>
                                    </p:cNvPr>
                                    <p:cNvSpPr txBox="1"/>
                                    <p:nvPr/>
                                  </p:nvSpPr>
                                  <p:spPr>
                                    <a:xfrm>
                                      <a:off x="3529614" y="1398465"/>
                                      <a:ext cx="545342" cy="246221"/>
                                    </a:xfrm>
                                    <a:prstGeom prst="rect">
                                      <a:avLst/>
                                    </a:prstGeom>
                                    <a:noFill/>
                                  </p:spPr>
                                  <p:txBody>
                                    <a:bodyPr wrap="none" rtlCol="0">
                                      <a:spAutoFit/>
                                    </a:bodyPr>
                                    <a:lstStyle/>
                                    <a:p>
                                      <a:r>
                                        <a:rPr lang="en-US" altLang="zh-CN" sz="1000" b="1" dirty="0"/>
                                        <a:t>S</a:t>
                                      </a:r>
                                      <a:r>
                                        <a:rPr lang="en-US" altLang="zh-CN" sz="1000" b="1" baseline="-25000" dirty="0"/>
                                        <a:t>1</a:t>
                                      </a:r>
                                      <a:r>
                                        <a:rPr lang="zh-CN" altLang="en-US" sz="1000" b="1" dirty="0"/>
                                        <a:t>译码</a:t>
                                      </a:r>
                                    </a:p>
                                  </p:txBody>
                                </p:sp>
                                <p:sp>
                                  <p:nvSpPr>
                                    <p:cNvPr id="136" name="文本框 135">
                                      <a:extLst>
                                        <a:ext uri="{FF2B5EF4-FFF2-40B4-BE49-F238E27FC236}">
                                          <a16:creationId xmlns:a16="http://schemas.microsoft.com/office/drawing/2014/main" id="{5E6E65A3-B0FF-5DF3-218E-CFF672FC4D7F}"/>
                                        </a:ext>
                                      </a:extLst>
                                    </p:cNvPr>
                                    <p:cNvSpPr txBox="1"/>
                                    <p:nvPr/>
                                  </p:nvSpPr>
                                  <p:spPr>
                                    <a:xfrm>
                                      <a:off x="814490" y="2846180"/>
                                      <a:ext cx="801823" cy="246221"/>
                                    </a:xfrm>
                                    <a:prstGeom prst="rect">
                                      <a:avLst/>
                                    </a:prstGeom>
                                    <a:noFill/>
                                  </p:spPr>
                                  <p:txBody>
                                    <a:bodyPr wrap="none" rtlCol="0">
                                      <a:spAutoFit/>
                                    </a:bodyPr>
                                    <a:lstStyle/>
                                    <a:p>
                                      <a:r>
                                        <a:rPr lang="en-US" altLang="zh-CN" sz="1000" b="1" dirty="0"/>
                                        <a:t>S</a:t>
                                      </a:r>
                                      <a:r>
                                        <a:rPr lang="en-US" altLang="zh-CN" sz="1000" b="1" baseline="-25000" dirty="0"/>
                                        <a:t>2</a:t>
                                      </a:r>
                                      <a:r>
                                        <a:rPr lang="zh-CN" altLang="en-US" sz="1000" b="1" dirty="0"/>
                                        <a:t>地址运算</a:t>
                                      </a:r>
                                    </a:p>
                                  </p:txBody>
                                </p:sp>
                                <p:sp>
                                  <p:nvSpPr>
                                    <p:cNvPr id="137" name="文本框 136">
                                      <a:extLst>
                                        <a:ext uri="{FF2B5EF4-FFF2-40B4-BE49-F238E27FC236}">
                                          <a16:creationId xmlns:a16="http://schemas.microsoft.com/office/drawing/2014/main" id="{37C58FF4-12FE-B527-AE34-4C00DBB3C90A}"/>
                                        </a:ext>
                                      </a:extLst>
                                    </p:cNvPr>
                                    <p:cNvSpPr txBox="1"/>
                                    <p:nvPr/>
                                  </p:nvSpPr>
                                  <p:spPr>
                                    <a:xfrm>
                                      <a:off x="787111" y="4847889"/>
                                      <a:ext cx="801823" cy="246221"/>
                                    </a:xfrm>
                                    <a:prstGeom prst="rect">
                                      <a:avLst/>
                                    </a:prstGeom>
                                    <a:noFill/>
                                  </p:spPr>
                                  <p:txBody>
                                    <a:bodyPr wrap="none" rtlCol="0">
                                      <a:spAutoFit/>
                                    </a:bodyPr>
                                    <a:lstStyle/>
                                    <a:p>
                                      <a:r>
                                        <a:rPr lang="en-US" altLang="zh-CN" sz="1000" b="1" dirty="0"/>
                                        <a:t>S</a:t>
                                      </a:r>
                                      <a:r>
                                        <a:rPr lang="en-US" altLang="zh-CN" sz="1000" b="1" baseline="-25000" dirty="0"/>
                                        <a:t>4</a:t>
                                      </a:r>
                                      <a:r>
                                        <a:rPr lang="zh-CN" altLang="en-US" sz="1000" b="1" dirty="0"/>
                                        <a:t>结果写回</a:t>
                                      </a:r>
                                    </a:p>
                                  </p:txBody>
                                </p:sp>
                                <p:sp>
                                  <p:nvSpPr>
                                    <p:cNvPr id="138" name="文本框 137">
                                      <a:extLst>
                                        <a:ext uri="{FF2B5EF4-FFF2-40B4-BE49-F238E27FC236}">
                                          <a16:creationId xmlns:a16="http://schemas.microsoft.com/office/drawing/2014/main" id="{2729633E-301A-0A35-14DA-98EFF9F2BF29}"/>
                                        </a:ext>
                                      </a:extLst>
                                    </p:cNvPr>
                                    <p:cNvSpPr txBox="1"/>
                                    <p:nvPr/>
                                  </p:nvSpPr>
                                  <p:spPr>
                                    <a:xfrm>
                                      <a:off x="2420945" y="2874952"/>
                                      <a:ext cx="801823" cy="246221"/>
                                    </a:xfrm>
                                    <a:prstGeom prst="rect">
                                      <a:avLst/>
                                    </a:prstGeom>
                                    <a:noFill/>
                                  </p:spPr>
                                  <p:txBody>
                                    <a:bodyPr wrap="none" rtlCol="0">
                                      <a:spAutoFit/>
                                    </a:bodyPr>
                                    <a:lstStyle/>
                                    <a:p>
                                      <a:r>
                                        <a:rPr lang="en-US" altLang="zh-CN" sz="1000" b="1" dirty="0"/>
                                        <a:t>S</a:t>
                                      </a:r>
                                      <a:r>
                                        <a:rPr lang="en-US" altLang="zh-CN" sz="1000" b="1" baseline="-25000" dirty="0"/>
                                        <a:t>5</a:t>
                                      </a:r>
                                      <a:r>
                                        <a:rPr lang="zh-CN" altLang="en-US" sz="1000" b="1" dirty="0"/>
                                        <a:t>地址运算</a:t>
                                      </a:r>
                                    </a:p>
                                  </p:txBody>
                                </p:sp>
                                <p:sp>
                                  <p:nvSpPr>
                                    <p:cNvPr id="139" name="文本框 138">
                                      <a:extLst>
                                        <a:ext uri="{FF2B5EF4-FFF2-40B4-BE49-F238E27FC236}">
                                          <a16:creationId xmlns:a16="http://schemas.microsoft.com/office/drawing/2014/main" id="{B391376C-1B07-0686-BD12-9E131B51A5AA}"/>
                                        </a:ext>
                                      </a:extLst>
                                    </p:cNvPr>
                                    <p:cNvSpPr txBox="1"/>
                                    <p:nvPr/>
                                  </p:nvSpPr>
                                  <p:spPr>
                                    <a:xfrm>
                                      <a:off x="3961882" y="2889232"/>
                                      <a:ext cx="801823" cy="246221"/>
                                    </a:xfrm>
                                    <a:prstGeom prst="rect">
                                      <a:avLst/>
                                    </a:prstGeom>
                                    <a:noFill/>
                                  </p:spPr>
                                  <p:txBody>
                                    <a:bodyPr wrap="none" rtlCol="0">
                                      <a:spAutoFit/>
                                    </a:bodyPr>
                                    <a:lstStyle/>
                                    <a:p>
                                      <a:r>
                                        <a:rPr lang="en-US" altLang="zh-CN" sz="1000" b="1" dirty="0"/>
                                        <a:t>S</a:t>
                                      </a:r>
                                      <a:r>
                                        <a:rPr lang="en-US" altLang="zh-CN" sz="1000" b="1" baseline="-25000" dirty="0"/>
                                        <a:t>7</a:t>
                                      </a:r>
                                      <a:r>
                                        <a:rPr lang="zh-CN" altLang="en-US" sz="1000" b="1" dirty="0"/>
                                        <a:t>条件分支</a:t>
                                      </a:r>
                                    </a:p>
                                  </p:txBody>
                                </p:sp>
                                <p:sp>
                                  <p:nvSpPr>
                                    <p:cNvPr id="140" name="文本框 139">
                                      <a:extLst>
                                        <a:ext uri="{FF2B5EF4-FFF2-40B4-BE49-F238E27FC236}">
                                          <a16:creationId xmlns:a16="http://schemas.microsoft.com/office/drawing/2014/main" id="{3B6722B5-9C1B-92C5-5A17-ABCCB1DE835D}"/>
                                        </a:ext>
                                      </a:extLst>
                                    </p:cNvPr>
                                    <p:cNvSpPr txBox="1"/>
                                    <p:nvPr/>
                                  </p:nvSpPr>
                                  <p:spPr>
                                    <a:xfrm>
                                      <a:off x="5377988" y="2940490"/>
                                      <a:ext cx="801823" cy="246221"/>
                                    </a:xfrm>
                                    <a:prstGeom prst="rect">
                                      <a:avLst/>
                                    </a:prstGeom>
                                    <a:noFill/>
                                  </p:spPr>
                                  <p:txBody>
                                    <a:bodyPr wrap="none" rtlCol="0">
                                      <a:spAutoFit/>
                                    </a:bodyPr>
                                    <a:lstStyle/>
                                    <a:p>
                                      <a:r>
                                        <a:rPr lang="en-US" altLang="zh-CN" sz="1000" b="1" dirty="0"/>
                                        <a:t>S</a:t>
                                      </a:r>
                                      <a:r>
                                        <a:rPr lang="en-US" altLang="zh-CN" sz="1000" b="1" baseline="-25000" dirty="0"/>
                                        <a:t>8</a:t>
                                      </a:r>
                                      <a:r>
                                        <a:rPr lang="zh-CN" altLang="en-US" sz="1000" b="1" dirty="0"/>
                                        <a:t>数据运算</a:t>
                                      </a:r>
                                    </a:p>
                                  </p:txBody>
                                </p:sp>
                                <p:sp>
                                  <p:nvSpPr>
                                    <p:cNvPr id="141" name="文本框 140">
                                      <a:extLst>
                                        <a:ext uri="{FF2B5EF4-FFF2-40B4-BE49-F238E27FC236}">
                                          <a16:creationId xmlns:a16="http://schemas.microsoft.com/office/drawing/2014/main" id="{F6E5B856-3B1D-D9E7-78F4-7C8FDD38DD64}"/>
                                        </a:ext>
                                      </a:extLst>
                                    </p:cNvPr>
                                    <p:cNvSpPr txBox="1"/>
                                    <p:nvPr/>
                                  </p:nvSpPr>
                                  <p:spPr>
                                    <a:xfrm>
                                      <a:off x="7173955" y="3926373"/>
                                      <a:ext cx="845103" cy="246221"/>
                                    </a:xfrm>
                                    <a:prstGeom prst="rect">
                                      <a:avLst/>
                                    </a:prstGeom>
                                    <a:noFill/>
                                  </p:spPr>
                                  <p:txBody>
                                    <a:bodyPr wrap="none" rtlCol="0">
                                      <a:spAutoFit/>
                                    </a:bodyPr>
                                    <a:lstStyle/>
                                    <a:p>
                                      <a:r>
                                        <a:rPr lang="en-US" altLang="zh-CN" sz="1000" b="1" dirty="0"/>
                                        <a:t>S</a:t>
                                      </a:r>
                                      <a:r>
                                        <a:rPr lang="en-US" altLang="zh-CN" sz="1000" b="1" baseline="-25000" dirty="0"/>
                                        <a:t>11</a:t>
                                      </a:r>
                                      <a:r>
                                        <a:rPr lang="zh-CN" altLang="en-US" sz="1000" b="1" dirty="0"/>
                                        <a:t>结果写回</a:t>
                                      </a:r>
                                    </a:p>
                                  </p:txBody>
                                </p:sp>
                                <p:sp>
                                  <p:nvSpPr>
                                    <p:cNvPr id="142" name="文本框 141">
                                      <a:extLst>
                                        <a:ext uri="{FF2B5EF4-FFF2-40B4-BE49-F238E27FC236}">
                                          <a16:creationId xmlns:a16="http://schemas.microsoft.com/office/drawing/2014/main" id="{2324C013-07F8-220A-960D-18EE3640DBF2}"/>
                                        </a:ext>
                                      </a:extLst>
                                    </p:cNvPr>
                                    <p:cNvSpPr txBox="1"/>
                                    <p:nvPr/>
                                  </p:nvSpPr>
                                  <p:spPr>
                                    <a:xfrm>
                                      <a:off x="6875567" y="2945411"/>
                                      <a:ext cx="845103" cy="246221"/>
                                    </a:xfrm>
                                    <a:prstGeom prst="rect">
                                      <a:avLst/>
                                    </a:prstGeom>
                                    <a:noFill/>
                                  </p:spPr>
                                  <p:txBody>
                                    <a:bodyPr wrap="none" rtlCol="0">
                                      <a:spAutoFit/>
                                    </a:bodyPr>
                                    <a:lstStyle/>
                                    <a:p>
                                      <a:r>
                                        <a:rPr lang="en-US" altLang="zh-CN" sz="1000" b="1" dirty="0"/>
                                        <a:t>S</a:t>
                                      </a:r>
                                      <a:r>
                                        <a:rPr lang="en-US" altLang="zh-CN" sz="1000" b="1" baseline="-25000" dirty="0"/>
                                        <a:t>10</a:t>
                                      </a:r>
                                      <a:r>
                                        <a:rPr lang="zh-CN" altLang="en-US" sz="1000" b="1" dirty="0"/>
                                        <a:t>数据运算</a:t>
                                      </a:r>
                                    </a:p>
                                  </p:txBody>
                                </p:sp>
                              </p:grpSp>
                            </p:grpSp>
                          </p:grpSp>
                          <p:sp>
                            <p:nvSpPr>
                              <p:cNvPr id="126" name="文本框 125">
                                <a:extLst>
                                  <a:ext uri="{FF2B5EF4-FFF2-40B4-BE49-F238E27FC236}">
                                    <a16:creationId xmlns:a16="http://schemas.microsoft.com/office/drawing/2014/main" id="{EF5B6652-0D8D-D695-6161-BFE3319154AF}"/>
                                  </a:ext>
                                </a:extLst>
                              </p:cNvPr>
                              <p:cNvSpPr txBox="1"/>
                              <p:nvPr/>
                            </p:nvSpPr>
                            <p:spPr>
                              <a:xfrm>
                                <a:off x="2001401" y="1405024"/>
                                <a:ext cx="910827" cy="615553"/>
                              </a:xfrm>
                              <a:prstGeom prst="rect">
                                <a:avLst/>
                              </a:prstGeom>
                              <a:noFill/>
                            </p:spPr>
                            <p:txBody>
                              <a:bodyPr wrap="none" rtlCol="0">
                                <a:spAutoFit/>
                              </a:bodyPr>
                              <a:lstStyle/>
                              <a:p>
                                <a:pPr algn="ctr"/>
                                <a:r>
                                  <a:rPr lang="en-US" altLang="zh-CN" sz="1000" b="1" dirty="0">
                                    <a:solidFill>
                                      <a:srgbClr val="FF0000"/>
                                    </a:solidFill>
                                  </a:rPr>
                                  <a:t>M[PC++] -&gt; IR</a:t>
                                </a:r>
                              </a:p>
                              <a:p>
                                <a:pPr algn="ctr"/>
                                <a:r>
                                  <a:rPr lang="en-US" altLang="zh-CN" sz="800" b="1" dirty="0" err="1"/>
                                  <a:t>IRWritr</a:t>
                                </a:r>
                                <a:r>
                                  <a:rPr lang="en-US" altLang="zh-CN" sz="800" b="1" dirty="0"/>
                                  <a:t>=1</a:t>
                                </a:r>
                              </a:p>
                              <a:p>
                                <a:pPr algn="ctr"/>
                                <a:r>
                                  <a:rPr lang="en-US" altLang="zh-CN" sz="800" b="1" dirty="0" err="1"/>
                                  <a:t>PCWrite</a:t>
                                </a:r>
                                <a:r>
                                  <a:rPr lang="en-US" altLang="zh-CN" sz="800" b="1" dirty="0"/>
                                  <a:t>=1</a:t>
                                </a:r>
                              </a:p>
                              <a:p>
                                <a:pPr algn="ctr"/>
                                <a:r>
                                  <a:rPr lang="en-US" altLang="zh-CN" sz="800" b="1" dirty="0" err="1"/>
                                  <a:t>AluSrcB</a:t>
                                </a:r>
                                <a:r>
                                  <a:rPr lang="en-US" altLang="zh-CN" sz="800" b="1" dirty="0"/>
                                  <a:t>=1</a:t>
                                </a:r>
                                <a:endParaRPr lang="zh-CN" altLang="en-US" sz="800" b="1" dirty="0"/>
                              </a:p>
                            </p:txBody>
                          </p:sp>
                        </p:grpSp>
                        <p:sp>
                          <p:nvSpPr>
                            <p:cNvPr id="123" name="文本框 122">
                              <a:extLst>
                                <a:ext uri="{FF2B5EF4-FFF2-40B4-BE49-F238E27FC236}">
                                  <a16:creationId xmlns:a16="http://schemas.microsoft.com/office/drawing/2014/main" id="{6F5DF80B-BA26-97B0-E698-B5A7DAADECDF}"/>
                                </a:ext>
                              </a:extLst>
                            </p:cNvPr>
                            <p:cNvSpPr txBox="1"/>
                            <p:nvPr/>
                          </p:nvSpPr>
                          <p:spPr>
                            <a:xfrm>
                              <a:off x="5894174" y="3141394"/>
                              <a:ext cx="723275" cy="553998"/>
                            </a:xfrm>
                            <a:prstGeom prst="rect">
                              <a:avLst/>
                            </a:prstGeom>
                            <a:noFill/>
                          </p:spPr>
                          <p:txBody>
                            <a:bodyPr wrap="none" rtlCol="0">
                              <a:spAutoFit/>
                            </a:bodyPr>
                            <a:lstStyle/>
                            <a:p>
                              <a:pPr algn="ctr"/>
                              <a:r>
                                <a:rPr lang="en-US" altLang="zh-CN" sz="1000" b="1" dirty="0" err="1">
                                  <a:solidFill>
                                    <a:srgbClr val="FF0000"/>
                                  </a:solidFill>
                                </a:rPr>
                                <a:t>Aor</a:t>
                              </a:r>
                              <a:r>
                                <a:rPr lang="en-US" altLang="zh-CN" sz="1000" b="1" dirty="0">
                                  <a:solidFill>
                                    <a:srgbClr val="FF0000"/>
                                  </a:solidFill>
                                </a:rPr>
                                <a:t> B -&gt; C</a:t>
                              </a:r>
                            </a:p>
                            <a:p>
                              <a:pPr algn="ctr"/>
                              <a:r>
                                <a:rPr lang="en-US" altLang="zh-CN" sz="1000" b="1" dirty="0" err="1"/>
                                <a:t>AluCtrl</a:t>
                              </a:r>
                              <a:r>
                                <a:rPr lang="en-US" altLang="zh-CN" sz="1000" b="1" dirty="0"/>
                                <a:t>=1</a:t>
                              </a:r>
                            </a:p>
                            <a:p>
                              <a:pPr algn="ctr"/>
                              <a:r>
                                <a:rPr lang="en-US" altLang="zh-CN" sz="1000" b="1" dirty="0" err="1"/>
                                <a:t>AluSrcA</a:t>
                              </a:r>
                              <a:r>
                                <a:rPr lang="en-US" altLang="zh-CN" sz="1000" b="1" dirty="0"/>
                                <a:t>=1</a:t>
                              </a:r>
                              <a:endParaRPr lang="zh-CN" altLang="en-US" sz="1000" b="1" dirty="0"/>
                            </a:p>
                          </p:txBody>
                        </p:sp>
                        <p:sp>
                          <p:nvSpPr>
                            <p:cNvPr id="124" name="文本框 123">
                              <a:extLst>
                                <a:ext uri="{FF2B5EF4-FFF2-40B4-BE49-F238E27FC236}">
                                  <a16:creationId xmlns:a16="http://schemas.microsoft.com/office/drawing/2014/main" id="{035FA518-7A97-D44F-C744-D279654F0BEF}"/>
                                </a:ext>
                              </a:extLst>
                            </p:cNvPr>
                            <p:cNvSpPr txBox="1"/>
                            <p:nvPr/>
                          </p:nvSpPr>
                          <p:spPr>
                            <a:xfrm>
                              <a:off x="7563778" y="3128138"/>
                              <a:ext cx="873957" cy="615553"/>
                            </a:xfrm>
                            <a:prstGeom prst="rect">
                              <a:avLst/>
                            </a:prstGeom>
                            <a:noFill/>
                          </p:spPr>
                          <p:txBody>
                            <a:bodyPr wrap="none" rtlCol="0">
                              <a:spAutoFit/>
                            </a:bodyPr>
                            <a:lstStyle/>
                            <a:p>
                              <a:pPr algn="ctr"/>
                              <a:r>
                                <a:rPr lang="en-US" altLang="zh-CN" sz="1000" b="1" dirty="0" err="1">
                                  <a:solidFill>
                                    <a:srgbClr val="FF0000"/>
                                  </a:solidFill>
                                </a:rPr>
                                <a:t>Aor</a:t>
                              </a:r>
                              <a:r>
                                <a:rPr lang="en-US" altLang="zh-CN" sz="1000" b="1" dirty="0">
                                  <a:solidFill>
                                    <a:srgbClr val="FF0000"/>
                                  </a:solidFill>
                                </a:rPr>
                                <a:t> </a:t>
                              </a:r>
                              <a:r>
                                <a:rPr lang="en-US" altLang="zh-CN" sz="1000" b="1" dirty="0" err="1">
                                  <a:solidFill>
                                    <a:srgbClr val="FF0000"/>
                                  </a:solidFill>
                                </a:rPr>
                                <a:t>Imm</a:t>
                              </a:r>
                              <a:r>
                                <a:rPr lang="en-US" altLang="zh-CN" sz="1000" b="1" dirty="0">
                                  <a:solidFill>
                                    <a:srgbClr val="FF0000"/>
                                  </a:solidFill>
                                </a:rPr>
                                <a:t> -&gt; C</a:t>
                              </a:r>
                            </a:p>
                            <a:p>
                              <a:pPr algn="ctr"/>
                              <a:r>
                                <a:rPr lang="en-US" altLang="zh-CN" sz="800" b="1" dirty="0" err="1"/>
                                <a:t>AluCtrl</a:t>
                              </a:r>
                              <a:r>
                                <a:rPr lang="en-US" altLang="zh-CN" sz="800" b="1" dirty="0"/>
                                <a:t>=1</a:t>
                              </a:r>
                            </a:p>
                            <a:p>
                              <a:pPr algn="ctr"/>
                              <a:r>
                                <a:rPr lang="en-US" altLang="zh-CN" sz="800" b="1" dirty="0" err="1"/>
                                <a:t>AluSrcA</a:t>
                              </a:r>
                              <a:r>
                                <a:rPr lang="en-US" altLang="zh-CN" sz="800" b="1" dirty="0"/>
                                <a:t>=1</a:t>
                              </a:r>
                            </a:p>
                            <a:p>
                              <a:pPr algn="ctr"/>
                              <a:r>
                                <a:rPr lang="en-US" altLang="zh-CN" sz="800" b="1" dirty="0" err="1"/>
                                <a:t>AluSrcB</a:t>
                              </a:r>
                              <a:r>
                                <a:rPr lang="en-US" altLang="zh-CN" sz="800" b="1" dirty="0"/>
                                <a:t>=2</a:t>
                              </a:r>
                              <a:endParaRPr lang="zh-CN" altLang="en-US" sz="1000" b="1" dirty="0"/>
                            </a:p>
                          </p:txBody>
                        </p:sp>
                      </p:grpSp>
                    </p:grpSp>
                  </p:grpSp>
                </p:grpSp>
                <p:sp>
                  <p:nvSpPr>
                    <p:cNvPr id="111" name="文本框 110">
                      <a:extLst>
                        <a:ext uri="{FF2B5EF4-FFF2-40B4-BE49-F238E27FC236}">
                          <a16:creationId xmlns:a16="http://schemas.microsoft.com/office/drawing/2014/main" id="{09E6B6E6-BB94-0439-ABA0-76C3367F2BC0}"/>
                        </a:ext>
                      </a:extLst>
                    </p:cNvPr>
                    <p:cNvSpPr txBox="1"/>
                    <p:nvPr/>
                  </p:nvSpPr>
                  <p:spPr>
                    <a:xfrm>
                      <a:off x="609373" y="7797684"/>
                      <a:ext cx="926857" cy="553998"/>
                    </a:xfrm>
                    <a:prstGeom prst="rect">
                      <a:avLst/>
                    </a:prstGeom>
                    <a:noFill/>
                  </p:spPr>
                  <p:txBody>
                    <a:bodyPr wrap="none" rtlCol="0">
                      <a:spAutoFit/>
                    </a:bodyPr>
                    <a:lstStyle/>
                    <a:p>
                      <a:pPr algn="ctr"/>
                      <a:r>
                        <a:rPr lang="en-US" altLang="zh-CN" sz="1000" b="1" dirty="0">
                          <a:solidFill>
                            <a:srgbClr val="FF0000"/>
                          </a:solidFill>
                        </a:rPr>
                        <a:t>A+Imm16 -&gt; C</a:t>
                      </a:r>
                    </a:p>
                    <a:p>
                      <a:pPr algn="ctr"/>
                      <a:r>
                        <a:rPr lang="en-US" altLang="zh-CN" sz="1000" b="1" dirty="0" err="1"/>
                        <a:t>AluSrcA</a:t>
                      </a:r>
                      <a:r>
                        <a:rPr lang="en-US" altLang="zh-CN" sz="1000" b="1" dirty="0"/>
                        <a:t>=1</a:t>
                      </a:r>
                    </a:p>
                    <a:p>
                      <a:pPr algn="ctr"/>
                      <a:r>
                        <a:rPr lang="en-US" altLang="zh-CN" sz="1000" b="1" dirty="0" err="1"/>
                        <a:t>AluSrcB</a:t>
                      </a:r>
                      <a:r>
                        <a:rPr lang="en-US" altLang="zh-CN" sz="1000" b="1" dirty="0"/>
                        <a:t>=2</a:t>
                      </a:r>
                      <a:endParaRPr lang="zh-CN" altLang="en-US" sz="1000" b="1" dirty="0"/>
                    </a:p>
                  </p:txBody>
                </p:sp>
                <p:sp>
                  <p:nvSpPr>
                    <p:cNvPr id="112" name="文本框 111">
                      <a:extLst>
                        <a:ext uri="{FF2B5EF4-FFF2-40B4-BE49-F238E27FC236}">
                          <a16:creationId xmlns:a16="http://schemas.microsoft.com/office/drawing/2014/main" id="{9B7D2FEC-EEF0-EC34-B865-55E68F1CAB6F}"/>
                        </a:ext>
                      </a:extLst>
                    </p:cNvPr>
                    <p:cNvSpPr txBox="1"/>
                    <p:nvPr/>
                  </p:nvSpPr>
                  <p:spPr>
                    <a:xfrm>
                      <a:off x="3718532" y="7815261"/>
                      <a:ext cx="1008609" cy="615553"/>
                    </a:xfrm>
                    <a:prstGeom prst="rect">
                      <a:avLst/>
                    </a:prstGeom>
                    <a:noFill/>
                  </p:spPr>
                  <p:txBody>
                    <a:bodyPr wrap="none" rtlCol="0">
                      <a:spAutoFit/>
                    </a:bodyPr>
                    <a:lstStyle/>
                    <a:p>
                      <a:pPr algn="ctr"/>
                      <a:r>
                        <a:rPr lang="en-US" altLang="zh-CN" sz="1000" b="1" dirty="0">
                          <a:solidFill>
                            <a:srgbClr val="FF0000"/>
                          </a:solidFill>
                        </a:rPr>
                        <a:t>If(A==B) C -&gt; PC</a:t>
                      </a:r>
                    </a:p>
                    <a:p>
                      <a:pPr algn="ctr"/>
                      <a:r>
                        <a:rPr lang="en-US" altLang="zh-CN" sz="800" b="1" dirty="0"/>
                        <a:t>Branch=1</a:t>
                      </a:r>
                    </a:p>
                    <a:p>
                      <a:pPr algn="ctr"/>
                      <a:r>
                        <a:rPr lang="en-US" altLang="zh-CN" sz="800" b="1" dirty="0" err="1"/>
                        <a:t>PCSrc</a:t>
                      </a:r>
                      <a:r>
                        <a:rPr lang="en-US" altLang="zh-CN" sz="800" b="1" dirty="0"/>
                        <a:t>=1</a:t>
                      </a:r>
                    </a:p>
                    <a:p>
                      <a:pPr algn="ctr"/>
                      <a:r>
                        <a:rPr lang="en-US" altLang="zh-CN" sz="800" b="1" dirty="0" err="1"/>
                        <a:t>AluSrcA</a:t>
                      </a:r>
                      <a:r>
                        <a:rPr lang="en-US" altLang="zh-CN" sz="800" b="1" dirty="0"/>
                        <a:t>=1</a:t>
                      </a:r>
                      <a:endParaRPr lang="zh-CN" altLang="en-US" sz="1000" b="1" dirty="0"/>
                    </a:p>
                  </p:txBody>
                </p:sp>
              </p:grpSp>
            </p:grpSp>
            <p:sp>
              <p:nvSpPr>
                <p:cNvPr id="178" name="文本框 177">
                  <a:extLst>
                    <a:ext uri="{FF2B5EF4-FFF2-40B4-BE49-F238E27FC236}">
                      <a16:creationId xmlns:a16="http://schemas.microsoft.com/office/drawing/2014/main" id="{A7A8B0DA-16AB-940C-FCD9-FCA71F3ED0A7}"/>
                    </a:ext>
                  </a:extLst>
                </p:cNvPr>
                <p:cNvSpPr txBox="1"/>
                <p:nvPr/>
              </p:nvSpPr>
              <p:spPr>
                <a:xfrm>
                  <a:off x="4402758" y="1337408"/>
                  <a:ext cx="1178528" cy="553998"/>
                </a:xfrm>
                <a:prstGeom prst="rect">
                  <a:avLst/>
                </a:prstGeom>
                <a:noFill/>
              </p:spPr>
              <p:txBody>
                <a:bodyPr wrap="none" rtlCol="0">
                  <a:spAutoFit/>
                </a:bodyPr>
                <a:lstStyle/>
                <a:p>
                  <a:pPr algn="ctr"/>
                  <a:r>
                    <a:rPr lang="en-US" altLang="zh-CN" sz="1000" b="1" dirty="0">
                      <a:solidFill>
                        <a:srgbClr val="FF0000"/>
                      </a:solidFill>
                    </a:rPr>
                    <a:t>R[</a:t>
                  </a:r>
                  <a:r>
                    <a:rPr lang="en-US" altLang="zh-CN" sz="1000" b="1" dirty="0" err="1">
                      <a:solidFill>
                        <a:srgbClr val="FF0000"/>
                      </a:solidFill>
                    </a:rPr>
                    <a:t>rs</a:t>
                  </a:r>
                  <a:r>
                    <a:rPr lang="en-US" altLang="zh-CN" sz="1000" b="1" dirty="0">
                      <a:solidFill>
                        <a:srgbClr val="FF0000"/>
                      </a:solidFill>
                    </a:rPr>
                    <a:t>/rt] -&gt; A/B</a:t>
                  </a:r>
                </a:p>
                <a:p>
                  <a:pPr algn="ctr"/>
                  <a:r>
                    <a:rPr lang="en-US" altLang="zh-CN" sz="1000" b="1" dirty="0">
                      <a:solidFill>
                        <a:srgbClr val="FF0000"/>
                      </a:solidFill>
                    </a:rPr>
                    <a:t>PC+4+Imm&lt;&lt;2 -&gt; C</a:t>
                  </a:r>
                </a:p>
                <a:p>
                  <a:pPr algn="ctr"/>
                  <a:r>
                    <a:rPr lang="en-US" altLang="zh-CN" sz="1000" b="1" dirty="0" err="1"/>
                    <a:t>AluSrcB</a:t>
                  </a:r>
                  <a:r>
                    <a:rPr lang="en-US" altLang="zh-CN" sz="1000" b="1" dirty="0"/>
                    <a:t>=3</a:t>
                  </a:r>
                  <a:endParaRPr lang="zh-CN" altLang="en-US" sz="1000" b="1" dirty="0"/>
                </a:p>
              </p:txBody>
            </p:sp>
          </p:grpSp>
          <p:sp>
            <p:nvSpPr>
              <p:cNvPr id="179" name="文本框 178">
                <a:extLst>
                  <a:ext uri="{FF2B5EF4-FFF2-40B4-BE49-F238E27FC236}">
                    <a16:creationId xmlns:a16="http://schemas.microsoft.com/office/drawing/2014/main" id="{59A1985D-54B2-69A6-04B9-03D55C20D243}"/>
                  </a:ext>
                </a:extLst>
              </p:cNvPr>
              <p:cNvSpPr txBox="1"/>
              <p:nvPr/>
            </p:nvSpPr>
            <p:spPr>
              <a:xfrm>
                <a:off x="3014926" y="2308207"/>
                <a:ext cx="4047903" cy="246221"/>
              </a:xfrm>
              <a:prstGeom prst="rect">
                <a:avLst/>
              </a:prstGeom>
              <a:noFill/>
            </p:spPr>
            <p:txBody>
              <a:bodyPr wrap="none" rtlCol="0">
                <a:spAutoFit/>
              </a:bodyPr>
              <a:lstStyle/>
              <a:p>
                <a:r>
                  <a:rPr lang="en-US" altLang="zh-CN" sz="1000" b="1" dirty="0"/>
                  <a:t>          </a:t>
                </a:r>
                <a:r>
                  <a:rPr lang="en-US" altLang="zh-CN" sz="1000" b="1" dirty="0" err="1"/>
                  <a:t>lw</a:t>
                </a:r>
                <a:r>
                  <a:rPr lang="en-US" altLang="zh-CN" sz="1000" b="1" dirty="0"/>
                  <a:t>                       </a:t>
                </a:r>
                <a:r>
                  <a:rPr lang="en-US" altLang="zh-CN" sz="1000" b="1" dirty="0" err="1"/>
                  <a:t>sw</a:t>
                </a:r>
                <a:r>
                  <a:rPr lang="en-US" altLang="zh-CN" sz="1000" b="1" dirty="0"/>
                  <a:t>                    </a:t>
                </a:r>
                <a:r>
                  <a:rPr lang="en-US" altLang="zh-CN" sz="1000" b="1" dirty="0" err="1"/>
                  <a:t>beq</a:t>
                </a:r>
                <a:r>
                  <a:rPr lang="en-US" altLang="zh-CN" sz="1000" b="1" dirty="0"/>
                  <a:t>               R</a:t>
                </a:r>
                <a:r>
                  <a:rPr lang="zh-CN" altLang="en-US" sz="1000" b="1" dirty="0"/>
                  <a:t>型运算               </a:t>
                </a:r>
                <a:r>
                  <a:rPr lang="en-US" altLang="zh-CN" sz="1000" b="1" dirty="0"/>
                  <a:t>I</a:t>
                </a:r>
                <a:r>
                  <a:rPr lang="zh-CN" altLang="en-US" sz="1000" b="1" dirty="0"/>
                  <a:t>型运算</a:t>
                </a:r>
              </a:p>
            </p:txBody>
          </p:sp>
        </p:grpSp>
      </p:grpSp>
    </p:spTree>
    <p:extLst>
      <p:ext uri="{BB962C8B-B14F-4D97-AF65-F5344CB8AC3E}">
        <p14:creationId xmlns:p14="http://schemas.microsoft.com/office/powerpoint/2010/main" val="8683304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7DEA3E6-69BE-10EE-4270-A4E1686082EE}"/>
              </a:ext>
            </a:extLst>
          </p:cNvPr>
          <p:cNvSpPr>
            <a:spLocks noGrp="1"/>
          </p:cNvSpPr>
          <p:nvPr>
            <p:ph idx="1"/>
          </p:nvPr>
        </p:nvSpPr>
        <p:spPr>
          <a:xfrm>
            <a:off x="457200" y="476969"/>
            <a:ext cx="8229600" cy="3960143"/>
          </a:xfrm>
        </p:spPr>
        <p:txBody>
          <a:bodyPr rtlCol="0">
            <a:normAutofit/>
          </a:bodyPr>
          <a:lstStyle/>
          <a:p>
            <a:pPr lvl="1" eaLnBrk="1" hangingPunct="1"/>
            <a:r>
              <a:rPr lang="zh-CN" altLang="en-US" sz="1400" b="1" dirty="0"/>
              <a:t>表</a:t>
            </a:r>
            <a:r>
              <a:rPr lang="en-US" altLang="zh-CN" sz="1400" b="1" dirty="0"/>
              <a:t>6.15</a:t>
            </a:r>
            <a:r>
              <a:rPr lang="zh-CN" altLang="en-US" sz="1400" b="1" dirty="0"/>
              <a:t>：图</a:t>
            </a:r>
            <a:r>
              <a:rPr lang="en-US" altLang="zh-CN" sz="1400" b="1" dirty="0"/>
              <a:t>6.46</a:t>
            </a:r>
            <a:r>
              <a:rPr lang="zh-CN" altLang="en-US" sz="1400" b="1" dirty="0"/>
              <a:t>对应的指令状态转换表（</a:t>
            </a:r>
            <a:r>
              <a:rPr lang="en-US" altLang="zh-CN" sz="1400" b="1" dirty="0"/>
              <a:t>12</a:t>
            </a:r>
            <a:r>
              <a:rPr lang="zh-CN" altLang="en-US" sz="1400" b="1" dirty="0"/>
              <a:t>个状态：</a:t>
            </a:r>
            <a:r>
              <a:rPr lang="en-US" altLang="zh-CN" sz="1400" b="1" dirty="0"/>
              <a:t>S</a:t>
            </a:r>
            <a:r>
              <a:rPr lang="en-US" altLang="zh-CN" sz="1400" b="1" baseline="-25000" dirty="0"/>
              <a:t>0</a:t>
            </a:r>
            <a:r>
              <a:rPr lang="zh-CN" altLang="en-US" sz="1400" b="1" dirty="0">
                <a:ea typeface="等线" panose="02010600030101010101" pitchFamily="2" charset="-122"/>
              </a:rPr>
              <a:t>～</a:t>
            </a:r>
            <a:r>
              <a:rPr lang="en-US" altLang="zh-CN" sz="1400" b="1" dirty="0"/>
              <a:t>S</a:t>
            </a:r>
            <a:r>
              <a:rPr lang="en-US" altLang="zh-CN" sz="1400" b="1" baseline="-25000" dirty="0"/>
              <a:t>11</a:t>
            </a:r>
            <a:r>
              <a:rPr lang="zh-CN" altLang="en-US" sz="1400" b="1" dirty="0"/>
              <a:t>）。</a:t>
            </a:r>
            <a:endParaRPr lang="en-US" altLang="zh-CN" sz="18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graphicFrame>
        <p:nvGraphicFramePr>
          <p:cNvPr id="3" name="表格 2">
            <a:extLst>
              <a:ext uri="{FF2B5EF4-FFF2-40B4-BE49-F238E27FC236}">
                <a16:creationId xmlns:a16="http://schemas.microsoft.com/office/drawing/2014/main" id="{B746E9FE-8D1C-F5BF-387C-5C814C4C1E15}"/>
              </a:ext>
            </a:extLst>
          </p:cNvPr>
          <p:cNvGraphicFramePr>
            <a:graphicFrameLocks noGrp="1"/>
          </p:cNvGraphicFramePr>
          <p:nvPr>
            <p:extLst>
              <p:ext uri="{D42A27DB-BD31-4B8C-83A1-F6EECF244321}">
                <p14:modId xmlns:p14="http://schemas.microsoft.com/office/powerpoint/2010/main" val="1010415857"/>
              </p:ext>
            </p:extLst>
          </p:nvPr>
        </p:nvGraphicFramePr>
        <p:xfrm>
          <a:off x="1061610" y="1844824"/>
          <a:ext cx="7020779" cy="3840480"/>
        </p:xfrm>
        <a:graphic>
          <a:graphicData uri="http://schemas.openxmlformats.org/drawingml/2006/table">
            <a:tbl>
              <a:tblPr firstRow="1" bandRow="1">
                <a:tableStyleId>{5C22544A-7EE6-4342-B048-85BDC9FD1C3A}</a:tableStyleId>
              </a:tblPr>
              <a:tblGrid>
                <a:gridCol w="700401">
                  <a:extLst>
                    <a:ext uri="{9D8B030D-6E8A-4147-A177-3AD203B41FA5}">
                      <a16:colId xmlns:a16="http://schemas.microsoft.com/office/drawing/2014/main" val="3560943361"/>
                    </a:ext>
                  </a:extLst>
                </a:gridCol>
                <a:gridCol w="700401">
                  <a:extLst>
                    <a:ext uri="{9D8B030D-6E8A-4147-A177-3AD203B41FA5}">
                      <a16:colId xmlns:a16="http://schemas.microsoft.com/office/drawing/2014/main" val="1879346573"/>
                    </a:ext>
                  </a:extLst>
                </a:gridCol>
                <a:gridCol w="642035">
                  <a:extLst>
                    <a:ext uri="{9D8B030D-6E8A-4147-A177-3AD203B41FA5}">
                      <a16:colId xmlns:a16="http://schemas.microsoft.com/office/drawing/2014/main" val="1045727250"/>
                    </a:ext>
                  </a:extLst>
                </a:gridCol>
                <a:gridCol w="700401">
                  <a:extLst>
                    <a:ext uri="{9D8B030D-6E8A-4147-A177-3AD203B41FA5}">
                      <a16:colId xmlns:a16="http://schemas.microsoft.com/office/drawing/2014/main" val="1245543220"/>
                    </a:ext>
                  </a:extLst>
                </a:gridCol>
                <a:gridCol w="642035">
                  <a:extLst>
                    <a:ext uri="{9D8B030D-6E8A-4147-A177-3AD203B41FA5}">
                      <a16:colId xmlns:a16="http://schemas.microsoft.com/office/drawing/2014/main" val="2538149057"/>
                    </a:ext>
                  </a:extLst>
                </a:gridCol>
                <a:gridCol w="700401">
                  <a:extLst>
                    <a:ext uri="{9D8B030D-6E8A-4147-A177-3AD203B41FA5}">
                      <a16:colId xmlns:a16="http://schemas.microsoft.com/office/drawing/2014/main" val="3829291688"/>
                    </a:ext>
                  </a:extLst>
                </a:gridCol>
                <a:gridCol w="700401">
                  <a:extLst>
                    <a:ext uri="{9D8B030D-6E8A-4147-A177-3AD203B41FA5}">
                      <a16:colId xmlns:a16="http://schemas.microsoft.com/office/drawing/2014/main" val="3690314578"/>
                    </a:ext>
                  </a:extLst>
                </a:gridCol>
                <a:gridCol w="2234704">
                  <a:extLst>
                    <a:ext uri="{9D8B030D-6E8A-4147-A177-3AD203B41FA5}">
                      <a16:colId xmlns:a16="http://schemas.microsoft.com/office/drawing/2014/main" val="1471843640"/>
                    </a:ext>
                  </a:extLst>
                </a:gridCol>
              </a:tblGrid>
              <a:tr h="246885">
                <a:tc rowSpan="2">
                  <a:txBody>
                    <a:bodyPr/>
                    <a:lstStyle/>
                    <a:p>
                      <a:pPr algn="ctr"/>
                      <a:r>
                        <a:rPr lang="zh-CN" altLang="en-US" sz="1200" b="1" dirty="0"/>
                        <a:t>现态</a:t>
                      </a:r>
                    </a:p>
                  </a:txBody>
                  <a:tcPr anchor="ctr"/>
                </a:tc>
                <a:tc gridSpan="6">
                  <a:txBody>
                    <a:bodyPr/>
                    <a:lstStyle/>
                    <a:p>
                      <a:pPr algn="ctr"/>
                      <a:r>
                        <a:rPr lang="zh-CN" altLang="en-US" sz="1200" b="1" dirty="0"/>
                        <a:t>输入</a:t>
                      </a:r>
                      <a:r>
                        <a:rPr lang="en-US" altLang="zh-CN" sz="1200" b="1" dirty="0"/>
                        <a:t>/</a:t>
                      </a:r>
                      <a:r>
                        <a:rPr lang="zh-CN" altLang="en-US" sz="1200" b="1" dirty="0"/>
                        <a:t>次态</a:t>
                      </a:r>
                    </a:p>
                  </a:txBody>
                  <a:tcPr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rowSpan="2">
                  <a:txBody>
                    <a:bodyPr/>
                    <a:lstStyle/>
                    <a:p>
                      <a:pPr algn="ctr"/>
                      <a:r>
                        <a:rPr lang="zh-CN" altLang="en-US" sz="1200" b="1" dirty="0"/>
                        <a:t>操作控制信号输出</a:t>
                      </a:r>
                    </a:p>
                  </a:txBody>
                  <a:tcPr anchor="ctr"/>
                </a:tc>
                <a:extLst>
                  <a:ext uri="{0D108BD9-81ED-4DB2-BD59-A6C34878D82A}">
                    <a16:rowId xmlns:a16="http://schemas.microsoft.com/office/drawing/2014/main" val="306944196"/>
                  </a:ext>
                </a:extLst>
              </a:tr>
              <a:tr h="246885">
                <a:tc vMerge="1">
                  <a:txBody>
                    <a:bodyPr/>
                    <a:lstStyle/>
                    <a:p>
                      <a:endParaRPr lang="zh-CN" altLang="en-US" dirty="0"/>
                    </a:p>
                  </a:txBody>
                  <a:tcPr/>
                </a:tc>
                <a:tc>
                  <a:txBody>
                    <a:bodyPr/>
                    <a:lstStyle/>
                    <a:p>
                      <a:pPr algn="ctr"/>
                      <a:r>
                        <a:rPr lang="en-US" altLang="zh-CN" sz="1200" b="1" dirty="0"/>
                        <a:t>xxx</a:t>
                      </a:r>
                      <a:endParaRPr lang="zh-CN" altLang="en-US" sz="1200" b="1" dirty="0"/>
                    </a:p>
                  </a:txBody>
                  <a:tcPr anchor="ctr"/>
                </a:tc>
                <a:tc>
                  <a:txBody>
                    <a:bodyPr/>
                    <a:lstStyle/>
                    <a:p>
                      <a:pPr algn="ctr"/>
                      <a:r>
                        <a:rPr lang="en-US" altLang="zh-CN" sz="1200" b="1" dirty="0" err="1"/>
                        <a:t>lw</a:t>
                      </a:r>
                      <a:endParaRPr lang="zh-CN" altLang="en-US" sz="1200" b="1" dirty="0"/>
                    </a:p>
                  </a:txBody>
                  <a:tcPr anchor="ctr"/>
                </a:tc>
                <a:tc>
                  <a:txBody>
                    <a:bodyPr/>
                    <a:lstStyle/>
                    <a:p>
                      <a:pPr algn="ctr"/>
                      <a:r>
                        <a:rPr lang="en-US" altLang="zh-CN" sz="1200" b="1" dirty="0" err="1"/>
                        <a:t>sw</a:t>
                      </a:r>
                      <a:endParaRPr lang="zh-CN" altLang="en-US" sz="1200" b="1" dirty="0"/>
                    </a:p>
                  </a:txBody>
                  <a:tcPr anchor="ctr"/>
                </a:tc>
                <a:tc>
                  <a:txBody>
                    <a:bodyPr/>
                    <a:lstStyle/>
                    <a:p>
                      <a:pPr algn="ctr"/>
                      <a:r>
                        <a:rPr lang="en-US" altLang="zh-CN" sz="1200" b="1" dirty="0" err="1"/>
                        <a:t>beq</a:t>
                      </a:r>
                      <a:endParaRPr lang="zh-CN" altLang="en-US" sz="1200" b="1" dirty="0"/>
                    </a:p>
                  </a:txBody>
                  <a:tcPr anchor="ctr"/>
                </a:tc>
                <a:tc>
                  <a:txBody>
                    <a:bodyPr/>
                    <a:lstStyle/>
                    <a:p>
                      <a:pPr algn="ctr"/>
                      <a:r>
                        <a:rPr lang="en-US" altLang="zh-CN" sz="1200" b="1" dirty="0"/>
                        <a:t>add</a:t>
                      </a:r>
                      <a:endParaRPr lang="zh-CN" altLang="en-US" sz="1200" b="1" dirty="0"/>
                    </a:p>
                  </a:txBody>
                  <a:tcPr anchor="ctr"/>
                </a:tc>
                <a:tc>
                  <a:txBody>
                    <a:bodyPr/>
                    <a:lstStyle/>
                    <a:p>
                      <a:pPr algn="ctr"/>
                      <a:r>
                        <a:rPr lang="en-US" altLang="zh-CN" sz="1200" b="1" dirty="0" err="1"/>
                        <a:t>addi</a:t>
                      </a:r>
                      <a:endParaRPr lang="zh-CN" altLang="en-US" sz="1200" b="1" dirty="0"/>
                    </a:p>
                  </a:txBody>
                  <a:tcPr anchor="ctr"/>
                </a:tc>
                <a:tc vMerge="1">
                  <a:txBody>
                    <a:bodyPr/>
                    <a:lstStyle/>
                    <a:p>
                      <a:endParaRPr lang="zh-CN" altLang="en-US" dirty="0"/>
                    </a:p>
                  </a:txBody>
                  <a:tcPr/>
                </a:tc>
                <a:extLst>
                  <a:ext uri="{0D108BD9-81ED-4DB2-BD59-A6C34878D82A}">
                    <a16:rowId xmlns:a16="http://schemas.microsoft.com/office/drawing/2014/main" val="947228995"/>
                  </a:ext>
                </a:extLst>
              </a:tr>
              <a:tr h="246885">
                <a:tc>
                  <a:txBody>
                    <a:bodyPr/>
                    <a:lstStyle/>
                    <a:p>
                      <a:pPr algn="ctr"/>
                      <a:r>
                        <a:rPr lang="en-US" altLang="zh-CN" sz="1200" b="1" dirty="0"/>
                        <a:t>S</a:t>
                      </a:r>
                      <a:r>
                        <a:rPr lang="en-US" altLang="zh-CN" sz="1200" b="1" baseline="-25000" dirty="0"/>
                        <a:t>0</a:t>
                      </a:r>
                      <a:endParaRPr lang="zh-CN" altLang="en-US" sz="1200" b="1" dirty="0"/>
                    </a:p>
                  </a:txBody>
                  <a:tcPr anchor="ctr"/>
                </a:tc>
                <a:tc>
                  <a:txBody>
                    <a:bodyPr/>
                    <a:lstStyle/>
                    <a:p>
                      <a:pPr algn="ctr"/>
                      <a:r>
                        <a:rPr lang="en-US" altLang="zh-CN" sz="1200" b="1" dirty="0"/>
                        <a:t>S</a:t>
                      </a:r>
                      <a:r>
                        <a:rPr lang="en-US" altLang="zh-CN" sz="1200" b="1" baseline="-25000" dirty="0"/>
                        <a:t>1</a:t>
                      </a: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err="1"/>
                        <a:t>IRWrite</a:t>
                      </a:r>
                      <a:r>
                        <a:rPr lang="en-US" altLang="zh-CN" sz="1200" b="1" dirty="0"/>
                        <a:t>=</a:t>
                      </a:r>
                      <a:r>
                        <a:rPr lang="en-US" altLang="zh-CN" sz="1200" b="1" dirty="0" err="1"/>
                        <a:t>PCWrite</a:t>
                      </a:r>
                      <a:r>
                        <a:rPr lang="en-US" altLang="zh-CN" sz="1200" b="1" dirty="0"/>
                        <a:t>=1  </a:t>
                      </a:r>
                      <a:r>
                        <a:rPr lang="en-US" altLang="zh-CN" sz="1200" b="1" dirty="0" err="1"/>
                        <a:t>AluSrcB</a:t>
                      </a:r>
                      <a:r>
                        <a:rPr lang="en-US" altLang="zh-CN" sz="1200" b="1" dirty="0"/>
                        <a:t>=1</a:t>
                      </a:r>
                      <a:endParaRPr lang="zh-CN" altLang="en-US" sz="1200" b="1" dirty="0"/>
                    </a:p>
                  </a:txBody>
                  <a:tcPr anchor="ctr"/>
                </a:tc>
                <a:extLst>
                  <a:ext uri="{0D108BD9-81ED-4DB2-BD59-A6C34878D82A}">
                    <a16:rowId xmlns:a16="http://schemas.microsoft.com/office/drawing/2014/main" val="704347066"/>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1</a:t>
                      </a:r>
                      <a:endParaRPr lang="zh-CN" altLang="en-US" sz="1200" b="1" dirty="0">
                        <a:solidFill>
                          <a:srgbClr val="FF0000"/>
                        </a:solidFill>
                      </a:endParaRPr>
                    </a:p>
                  </a:txBody>
                  <a:tcPr anchor="ctr"/>
                </a:tc>
                <a:tc>
                  <a:txBody>
                    <a:bodyPr/>
                    <a:lstStyle/>
                    <a:p>
                      <a:pPr algn="ctr"/>
                      <a:endParaRPr lang="zh-CN" altLang="en-US" sz="1200" b="1" dirty="0"/>
                    </a:p>
                  </a:txBody>
                  <a:tcPr anchor="ctr"/>
                </a:tc>
                <a:tc>
                  <a:txBody>
                    <a:bodyPr/>
                    <a:lstStyle/>
                    <a:p>
                      <a:pPr algn="ctr"/>
                      <a:r>
                        <a:rPr lang="en-US" altLang="zh-CN" sz="1200" b="1" dirty="0"/>
                        <a:t>S</a:t>
                      </a:r>
                      <a:r>
                        <a:rPr lang="en-US" altLang="zh-CN" sz="1200" b="1" baseline="-25000" dirty="0"/>
                        <a:t>2</a:t>
                      </a: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S</a:t>
                      </a:r>
                      <a:r>
                        <a:rPr lang="en-US" altLang="zh-CN" sz="1200" b="1" baseline="-25000" dirty="0"/>
                        <a:t>5</a:t>
                      </a: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S</a:t>
                      </a:r>
                      <a:r>
                        <a:rPr lang="en-US" altLang="zh-CN" sz="1200" b="1" baseline="-25000" dirty="0"/>
                        <a:t>7</a:t>
                      </a: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S</a:t>
                      </a:r>
                      <a:r>
                        <a:rPr lang="en-US" altLang="zh-CN" sz="1200" b="1" baseline="-25000" dirty="0"/>
                        <a:t>8</a:t>
                      </a:r>
                      <a:endParaRPr lang="zh-CN" altLang="en-US" sz="1200" b="1" dirty="0"/>
                    </a:p>
                  </a:txBody>
                  <a:tcPr anchor="ctr"/>
                </a:tc>
                <a:tc>
                  <a:txBody>
                    <a:bodyPr/>
                    <a:lstStyle/>
                    <a:p>
                      <a:pPr algn="ctr"/>
                      <a:r>
                        <a:rPr lang="en-US" altLang="zh-CN" sz="1200" b="1" dirty="0"/>
                        <a:t>S</a:t>
                      </a:r>
                      <a:r>
                        <a:rPr lang="en-US" altLang="zh-CN" sz="1200" b="1" baseline="-25000" dirty="0"/>
                        <a:t>10</a:t>
                      </a:r>
                      <a:endParaRPr lang="zh-CN" altLang="en-US" sz="1200" b="1" dirty="0"/>
                    </a:p>
                  </a:txBody>
                  <a:tcPr anchor="ctr"/>
                </a:tc>
                <a:tc>
                  <a:txBody>
                    <a:bodyPr/>
                    <a:lstStyle/>
                    <a:p>
                      <a:pPr algn="l"/>
                      <a:r>
                        <a:rPr lang="en-US" altLang="zh-CN" sz="1200" b="1" dirty="0" err="1"/>
                        <a:t>AluSrcB</a:t>
                      </a:r>
                      <a:r>
                        <a:rPr lang="en-US" altLang="zh-CN" sz="1200" b="1" dirty="0"/>
                        <a:t>=3</a:t>
                      </a:r>
                      <a:endParaRPr lang="zh-CN" altLang="en-US" sz="1200" b="1" dirty="0"/>
                    </a:p>
                  </a:txBody>
                  <a:tcPr anchor="ctr"/>
                </a:tc>
                <a:extLst>
                  <a:ext uri="{0D108BD9-81ED-4DB2-BD59-A6C34878D82A}">
                    <a16:rowId xmlns:a16="http://schemas.microsoft.com/office/drawing/2014/main" val="1460440289"/>
                  </a:ext>
                </a:extLst>
              </a:tr>
              <a:tr h="246885">
                <a:tc>
                  <a:txBody>
                    <a:bodyPr/>
                    <a:lstStyle/>
                    <a:p>
                      <a:pPr algn="ctr"/>
                      <a:r>
                        <a:rPr lang="en-US" altLang="zh-CN" sz="1200" b="1" dirty="0"/>
                        <a:t>S</a:t>
                      </a:r>
                      <a:r>
                        <a:rPr lang="en-US" altLang="zh-CN" sz="1200" b="1" baseline="-25000" dirty="0"/>
                        <a:t>2</a:t>
                      </a:r>
                      <a:endParaRPr lang="zh-CN" altLang="en-US" sz="1200" b="1" dirty="0"/>
                    </a:p>
                  </a:txBody>
                  <a:tcPr anchor="ctr"/>
                </a:tc>
                <a:tc>
                  <a:txBody>
                    <a:bodyPr/>
                    <a:lstStyle/>
                    <a:p>
                      <a:pPr algn="ctr"/>
                      <a:r>
                        <a:rPr lang="en-US" altLang="zh-CN" sz="1200" b="1" dirty="0"/>
                        <a:t>S</a:t>
                      </a:r>
                      <a:r>
                        <a:rPr lang="en-US" altLang="zh-CN" sz="1200" b="1" baseline="-25000" dirty="0"/>
                        <a:t>3</a:t>
                      </a:r>
                      <a:endParaRPr lang="zh-CN" altLang="en-US" sz="1200" b="1" dirty="0"/>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722003489"/>
                  </a:ext>
                </a:extLst>
              </a:tr>
              <a:tr h="246885">
                <a:tc>
                  <a:txBody>
                    <a:bodyPr/>
                    <a:lstStyle/>
                    <a:p>
                      <a:pPr algn="ctr"/>
                      <a:r>
                        <a:rPr lang="en-US" altLang="zh-CN" sz="1200" b="1" dirty="0">
                          <a:solidFill>
                            <a:schemeClr val="tx1"/>
                          </a:solidFill>
                        </a:rPr>
                        <a:t>S</a:t>
                      </a:r>
                      <a:r>
                        <a:rPr lang="en-US" altLang="zh-CN" sz="1200" b="1" baseline="-25000" dirty="0">
                          <a:solidFill>
                            <a:schemeClr val="tx1"/>
                          </a:solidFill>
                        </a:rPr>
                        <a:t>3</a:t>
                      </a:r>
                      <a:endParaRPr lang="zh-CN" altLang="en-US" sz="12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S</a:t>
                      </a:r>
                      <a:r>
                        <a:rPr lang="en-US" altLang="zh-CN" sz="1200" b="1" baseline="-25000" dirty="0"/>
                        <a:t>4</a:t>
                      </a:r>
                      <a:endParaRPr lang="zh-CN" altLang="en-US" sz="1200" b="1" dirty="0"/>
                    </a:p>
                  </a:txBody>
                  <a:tcPr anchor="ctr"/>
                </a:tc>
                <a:tc>
                  <a:txBody>
                    <a:bodyPr/>
                    <a:lstStyle/>
                    <a:p>
                      <a:pPr algn="ct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2030802707"/>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4</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4281465139"/>
                  </a:ext>
                </a:extLst>
              </a:tr>
              <a:tr h="246885">
                <a:tc>
                  <a:txBody>
                    <a:bodyPr/>
                    <a:lstStyle/>
                    <a:p>
                      <a:pPr algn="ctr"/>
                      <a:r>
                        <a:rPr lang="en-US" altLang="zh-CN" sz="1200" b="1" dirty="0"/>
                        <a:t>S</a:t>
                      </a:r>
                      <a:r>
                        <a:rPr lang="en-US" altLang="zh-CN" sz="1200" b="1" baseline="-25000" dirty="0"/>
                        <a:t>5</a:t>
                      </a:r>
                      <a:endParaRPr lang="zh-CN" altLang="en-US" sz="1200" b="1" dirty="0"/>
                    </a:p>
                  </a:txBody>
                  <a:tcPr anchor="ctr"/>
                </a:tc>
                <a:tc>
                  <a:txBody>
                    <a:bodyPr/>
                    <a:lstStyle/>
                    <a:p>
                      <a:pPr algn="ctr"/>
                      <a:r>
                        <a:rPr lang="en-US" altLang="zh-CN" sz="1200" b="1" dirty="0"/>
                        <a:t>S</a:t>
                      </a:r>
                      <a:r>
                        <a:rPr lang="en-US" altLang="zh-CN" sz="1200" b="1" baseline="-25000" dirty="0"/>
                        <a:t>6</a:t>
                      </a:r>
                      <a:endParaRPr lang="zh-CN" altLang="en-US" sz="1200" b="1" dirty="0"/>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3483416753"/>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6</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3464510745"/>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7</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a:p>
                  </a:txBody>
                  <a:tcPr anchor="ctr"/>
                </a:tc>
                <a:tc>
                  <a:txBody>
                    <a:bodyPr/>
                    <a:lstStyle/>
                    <a:p>
                      <a:pPr algn="ctr"/>
                      <a:endParaRPr lang="zh-CN" altLang="en-US" sz="1200" b="1" dirty="0"/>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ctr"/>
                      <a:endParaRPr lang="zh-CN" altLang="en-US" sz="1200" b="1"/>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1515836183"/>
                  </a:ext>
                </a:extLst>
              </a:tr>
              <a:tr h="246885">
                <a:tc>
                  <a:txBody>
                    <a:bodyPr/>
                    <a:lstStyle/>
                    <a:p>
                      <a:pPr algn="ctr"/>
                      <a:r>
                        <a:rPr lang="en-US" altLang="zh-CN" sz="1200" b="1" dirty="0">
                          <a:solidFill>
                            <a:schemeClr val="tx1"/>
                          </a:solidFill>
                        </a:rPr>
                        <a:t>S</a:t>
                      </a:r>
                      <a:r>
                        <a:rPr lang="en-US" altLang="zh-CN" sz="1200" b="1" baseline="-25000" dirty="0">
                          <a:solidFill>
                            <a:schemeClr val="tx1"/>
                          </a:solidFill>
                        </a:rPr>
                        <a:t>8</a:t>
                      </a:r>
                      <a:endParaRPr lang="zh-CN" altLang="en-US" sz="1200" b="1" dirty="0">
                        <a:solidFill>
                          <a:schemeClr val="tx1"/>
                        </a:solidFill>
                      </a:endParaRPr>
                    </a:p>
                  </a:txBody>
                  <a:tcPr anchor="ctr"/>
                </a:tc>
                <a:tc>
                  <a:txBody>
                    <a:bodyPr/>
                    <a:lstStyle/>
                    <a:p>
                      <a:pPr algn="ctr"/>
                      <a:r>
                        <a:rPr lang="en-US" altLang="zh-CN" sz="1200" b="1" dirty="0">
                          <a:solidFill>
                            <a:schemeClr val="tx1"/>
                          </a:solidFill>
                        </a:rPr>
                        <a:t>S</a:t>
                      </a:r>
                      <a:r>
                        <a:rPr lang="en-US" altLang="zh-CN" sz="1200" b="1" baseline="-25000" dirty="0">
                          <a:solidFill>
                            <a:schemeClr val="tx1"/>
                          </a:solidFill>
                        </a:rPr>
                        <a:t>9</a:t>
                      </a:r>
                      <a:endParaRPr lang="zh-CN" altLang="en-US" sz="1200" b="1" dirty="0">
                        <a:solidFill>
                          <a:schemeClr val="tx1"/>
                        </a:solidFill>
                      </a:endParaRPr>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2450454635"/>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9</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4246291276"/>
                  </a:ext>
                </a:extLst>
              </a:tr>
              <a:tr h="246885">
                <a:tc>
                  <a:txBody>
                    <a:bodyPr/>
                    <a:lstStyle/>
                    <a:p>
                      <a:pPr algn="ctr"/>
                      <a:r>
                        <a:rPr lang="en-US" altLang="zh-CN" sz="1200" b="1" dirty="0"/>
                        <a:t>S</a:t>
                      </a:r>
                      <a:r>
                        <a:rPr lang="en-US" altLang="zh-CN" sz="1200" b="1" baseline="-25000" dirty="0"/>
                        <a:t>10</a:t>
                      </a:r>
                      <a:endParaRPr lang="zh-CN" altLang="en-US" sz="1200" b="1" dirty="0"/>
                    </a:p>
                  </a:txBody>
                  <a:tcPr anchor="ctr"/>
                </a:tc>
                <a:tc>
                  <a:txBody>
                    <a:bodyPr/>
                    <a:lstStyle/>
                    <a:p>
                      <a:pPr algn="ctr"/>
                      <a:r>
                        <a:rPr lang="en-US" altLang="zh-CN" sz="1200" b="1" dirty="0"/>
                        <a:t>S</a:t>
                      </a:r>
                      <a:r>
                        <a:rPr lang="en-US" altLang="zh-CN" sz="1200" b="1" baseline="-25000" dirty="0"/>
                        <a:t>11</a:t>
                      </a: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a:t>………………</a:t>
                      </a:r>
                      <a:endParaRPr lang="zh-CN" altLang="en-US" sz="1200" b="1" dirty="0"/>
                    </a:p>
                  </a:txBody>
                  <a:tcPr anchor="ctr"/>
                </a:tc>
                <a:extLst>
                  <a:ext uri="{0D108BD9-81ED-4DB2-BD59-A6C34878D82A}">
                    <a16:rowId xmlns:a16="http://schemas.microsoft.com/office/drawing/2014/main" val="1163260112"/>
                  </a:ext>
                </a:extLst>
              </a:tr>
              <a:tr h="246885">
                <a:tc>
                  <a:txBody>
                    <a:bodyPr/>
                    <a:lstStyle/>
                    <a:p>
                      <a:pPr algn="ctr"/>
                      <a:r>
                        <a:rPr lang="en-US" altLang="zh-CN" sz="1200" b="1" dirty="0">
                          <a:solidFill>
                            <a:srgbClr val="FF0000"/>
                          </a:solidFill>
                        </a:rPr>
                        <a:t>S</a:t>
                      </a:r>
                      <a:r>
                        <a:rPr lang="en-US" altLang="zh-CN" sz="1200" b="1" baseline="-25000" dirty="0">
                          <a:solidFill>
                            <a:srgbClr val="FF0000"/>
                          </a:solidFill>
                        </a:rPr>
                        <a:t>11</a:t>
                      </a:r>
                      <a:endParaRPr lang="zh-CN" altLang="en-US" sz="1200" b="1" dirty="0">
                        <a:solidFill>
                          <a:srgbClr val="FF0000"/>
                        </a:solidFill>
                      </a:endParaRPr>
                    </a:p>
                  </a:txBody>
                  <a:tcPr anchor="ctr"/>
                </a:tc>
                <a:tc>
                  <a:txBody>
                    <a:bodyPr/>
                    <a:lstStyle/>
                    <a:p>
                      <a:pPr algn="ctr"/>
                      <a:r>
                        <a:rPr lang="en-US" altLang="zh-CN" sz="1200" b="1" dirty="0">
                          <a:solidFill>
                            <a:srgbClr val="FF0000"/>
                          </a:solidFill>
                        </a:rPr>
                        <a:t>S</a:t>
                      </a:r>
                      <a:r>
                        <a:rPr lang="en-US" altLang="zh-CN" sz="1200" b="1" baseline="-25000" dirty="0">
                          <a:solidFill>
                            <a:srgbClr val="FF0000"/>
                          </a:solidFill>
                        </a:rPr>
                        <a:t>0</a:t>
                      </a:r>
                      <a:endParaRPr lang="zh-CN" altLang="en-US" sz="1200" b="1" dirty="0">
                        <a:solidFill>
                          <a:srgbClr val="FF0000"/>
                        </a:solidFill>
                      </a:endParaRPr>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ctr"/>
                      <a:endParaRPr lang="zh-CN" altLang="en-US" sz="1200" b="1" dirty="0"/>
                    </a:p>
                  </a:txBody>
                  <a:tcPr anchor="ctr"/>
                </a:tc>
                <a:tc>
                  <a:txBody>
                    <a:bodyPr/>
                    <a:lstStyle/>
                    <a:p>
                      <a:pPr algn="l"/>
                      <a:r>
                        <a:rPr lang="en-US" altLang="zh-CN" sz="1200" b="1" dirty="0" err="1"/>
                        <a:t>RegWrite</a:t>
                      </a:r>
                      <a:r>
                        <a:rPr lang="en-US" altLang="zh-CN" sz="1200" b="1" dirty="0"/>
                        <a:t>=1</a:t>
                      </a:r>
                      <a:endParaRPr lang="zh-CN" altLang="en-US" sz="1200" b="1" dirty="0"/>
                    </a:p>
                  </a:txBody>
                  <a:tcPr anchor="ctr"/>
                </a:tc>
                <a:extLst>
                  <a:ext uri="{0D108BD9-81ED-4DB2-BD59-A6C34878D82A}">
                    <a16:rowId xmlns:a16="http://schemas.microsoft.com/office/drawing/2014/main" val="3482174850"/>
                  </a:ext>
                </a:extLst>
              </a:tr>
            </a:tbl>
          </a:graphicData>
        </a:graphic>
      </p:graphicFrame>
      <p:sp>
        <p:nvSpPr>
          <p:cNvPr id="4" name="文本框 3">
            <a:extLst>
              <a:ext uri="{FF2B5EF4-FFF2-40B4-BE49-F238E27FC236}">
                <a16:creationId xmlns:a16="http://schemas.microsoft.com/office/drawing/2014/main" id="{C9B2EC3A-FC94-47D4-94B7-9ED2A9069B8B}"/>
              </a:ext>
            </a:extLst>
          </p:cNvPr>
          <p:cNvSpPr txBox="1"/>
          <p:nvPr/>
        </p:nvSpPr>
        <p:spPr>
          <a:xfrm>
            <a:off x="2195736" y="1423809"/>
            <a:ext cx="4752528" cy="276999"/>
          </a:xfrm>
          <a:prstGeom prst="rect">
            <a:avLst/>
          </a:prstGeom>
          <a:noFill/>
        </p:spPr>
        <p:txBody>
          <a:bodyPr wrap="square" rtlCol="0">
            <a:spAutoFit/>
          </a:bodyPr>
          <a:lstStyle/>
          <a:p>
            <a:pPr algn="ctr"/>
            <a:r>
              <a:rPr lang="zh-CN" altLang="en-US" sz="1200" b="1" dirty="0"/>
              <a:t>表</a:t>
            </a:r>
            <a:r>
              <a:rPr lang="en-US" altLang="zh-CN" sz="1200" b="1" dirty="0"/>
              <a:t>6.15    </a:t>
            </a:r>
            <a:r>
              <a:rPr lang="zh-CN" altLang="en-US" sz="1200" b="1" dirty="0"/>
              <a:t>多周期</a:t>
            </a:r>
            <a:r>
              <a:rPr lang="en-US" altLang="zh-CN" sz="1200" b="1" dirty="0"/>
              <a:t>MIPS</a:t>
            </a:r>
            <a:r>
              <a:rPr lang="zh-CN" altLang="en-US" sz="1200" b="1" dirty="0"/>
              <a:t>指令状态转换表</a:t>
            </a:r>
          </a:p>
        </p:txBody>
      </p:sp>
    </p:spTree>
    <p:extLst>
      <p:ext uri="{BB962C8B-B14F-4D97-AF65-F5344CB8AC3E}">
        <p14:creationId xmlns:p14="http://schemas.microsoft.com/office/powerpoint/2010/main" val="25316123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6.6  </a:t>
            </a:r>
            <a:r>
              <a:rPr lang="zh-CN" altLang="en-US" b="1" dirty="0">
                <a:solidFill>
                  <a:srgbClr val="002060"/>
                </a:solidFill>
                <a:latin typeface="+mn-lt"/>
                <a:ea typeface="黑体" pitchFamily="49" charset="-122"/>
              </a:rPr>
              <a:t>微程序控制器</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6948264" y="446960"/>
            <a:ext cx="2016224" cy="707886"/>
          </a:xfrm>
          <a:prstGeom prst="rect">
            <a:avLst/>
          </a:prstGeom>
          <a:solidFill>
            <a:srgbClr val="FFFF00"/>
          </a:solidFill>
        </p:spPr>
        <p:txBody>
          <a:bodyPr wrap="square">
            <a:spAutoFit/>
          </a:bodyPr>
          <a:lstStyle/>
          <a:p>
            <a:r>
              <a:rPr lang="en-US" altLang="zh-CN" sz="1000" b="1" i="0" dirty="0">
                <a:solidFill>
                  <a:srgbClr val="111111"/>
                </a:solidFill>
                <a:effectLst/>
                <a:latin typeface="Avenir"/>
              </a:rPr>
              <a:t>6.6.1</a:t>
            </a:r>
            <a:r>
              <a:rPr lang="zh-CN" altLang="en-US" sz="1000" b="1" i="0" dirty="0">
                <a:solidFill>
                  <a:srgbClr val="111111"/>
                </a:solidFill>
                <a:effectLst/>
                <a:latin typeface="Avenir"/>
              </a:rPr>
              <a:t>　微程序控制的基本概念</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6.6.2</a:t>
            </a:r>
            <a:r>
              <a:rPr lang="zh-CN" altLang="en-US" sz="1000" b="1" i="0" dirty="0">
                <a:solidFill>
                  <a:srgbClr val="111111"/>
                </a:solidFill>
                <a:effectLst/>
                <a:latin typeface="Avenir"/>
              </a:rPr>
              <a:t>　微程序控制器组成原理</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6.6.3</a:t>
            </a:r>
            <a:r>
              <a:rPr lang="zh-CN" altLang="en-US" sz="1000" b="1" i="0" dirty="0">
                <a:solidFill>
                  <a:srgbClr val="111111"/>
                </a:solidFill>
                <a:effectLst/>
                <a:latin typeface="Avenir"/>
              </a:rPr>
              <a:t>　微程序控制器设计</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6.6.4</a:t>
            </a:r>
            <a:r>
              <a:rPr lang="zh-CN" altLang="en-US" sz="1000" b="1" i="0" dirty="0">
                <a:solidFill>
                  <a:srgbClr val="111111"/>
                </a:solidFill>
                <a:effectLst/>
                <a:latin typeface="Avenir"/>
              </a:rPr>
              <a:t>　微指令及其编码方法</a:t>
            </a:r>
            <a:endParaRPr lang="zh-CN" altLang="en-US" sz="10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628800"/>
            <a:ext cx="8229600" cy="4968552"/>
          </a:xfrm>
        </p:spPr>
        <p:txBody>
          <a:bodyPr rtlCol="0">
            <a:normAutofit/>
          </a:bodyPr>
          <a:lstStyle/>
          <a:p>
            <a:pPr eaLnBrk="1" fontAlgn="auto" hangingPunct="1">
              <a:spcAft>
                <a:spcPts val="0"/>
              </a:spcAft>
              <a:defRPr/>
            </a:pPr>
            <a:r>
              <a:rPr lang="en-US" altLang="zh-CN" b="1" dirty="0">
                <a:ea typeface="黑体" pitchFamily="49" charset="-122"/>
              </a:rPr>
              <a:t>6.6.1  </a:t>
            </a:r>
            <a:r>
              <a:rPr lang="zh-CN" altLang="en-US" b="1" dirty="0">
                <a:ea typeface="黑体" pitchFamily="49" charset="-122"/>
              </a:rPr>
              <a:t>微程序控制的基本概念</a:t>
            </a:r>
            <a:endParaRPr lang="en-US" altLang="zh-CN" sz="1800" b="1" dirty="0"/>
          </a:p>
          <a:p>
            <a:pPr lvl="1" eaLnBrk="1" hangingPunct="1"/>
            <a:endParaRPr lang="en-US" altLang="zh-CN" sz="1200" b="1" dirty="0"/>
          </a:p>
          <a:p>
            <a:pPr lvl="1" eaLnBrk="1" hangingPunct="1"/>
            <a:r>
              <a:rPr lang="zh-CN" altLang="en-US" sz="1800" b="1" dirty="0"/>
              <a:t>微程序控制的基本思想：仿照程序设计的基本方法，将实现指令功能所需要的控制信号（即微操作控制信号），按照一定的规则编码成</a:t>
            </a:r>
            <a:r>
              <a:rPr lang="zh-CN" altLang="en-US" sz="1800" b="1" dirty="0">
                <a:solidFill>
                  <a:srgbClr val="FF0000"/>
                </a:solidFill>
              </a:rPr>
              <a:t>微指令</a:t>
            </a:r>
            <a:r>
              <a:rPr lang="zh-CN" altLang="en-US" sz="1800" b="1" dirty="0"/>
              <a:t>，存放在</a:t>
            </a:r>
            <a:r>
              <a:rPr lang="zh-CN" altLang="en-US" sz="1800" b="1" dirty="0">
                <a:solidFill>
                  <a:srgbClr val="FF0000"/>
                </a:solidFill>
              </a:rPr>
              <a:t>控制存储器</a:t>
            </a:r>
            <a:r>
              <a:rPr lang="zh-CN" altLang="en-US" sz="1800" b="1" dirty="0"/>
              <a:t>（简称</a:t>
            </a:r>
            <a:r>
              <a:rPr lang="zh-CN" altLang="en-US" sz="1800" b="1" dirty="0">
                <a:solidFill>
                  <a:srgbClr val="FF0000"/>
                </a:solidFill>
              </a:rPr>
              <a:t>控存</a:t>
            </a:r>
            <a:r>
              <a:rPr lang="zh-CN" altLang="en-US" sz="1800" b="1" dirty="0"/>
              <a:t>，通常采用</a:t>
            </a:r>
            <a:r>
              <a:rPr lang="en-US" altLang="zh-CN" sz="1800" b="1" dirty="0"/>
              <a:t>ROM</a:t>
            </a:r>
            <a:r>
              <a:rPr lang="zh-CN" altLang="en-US" sz="1800" b="1" dirty="0"/>
              <a:t>存储器）中。</a:t>
            </a:r>
            <a:endParaRPr lang="en-US" altLang="zh-CN" sz="1800" b="1" dirty="0"/>
          </a:p>
          <a:p>
            <a:pPr lvl="1" eaLnBrk="1" hangingPunct="1"/>
            <a:endParaRPr lang="en-US" altLang="zh-CN" sz="1800" b="1" dirty="0"/>
          </a:p>
          <a:p>
            <a:pPr lvl="1" eaLnBrk="1" hangingPunct="1"/>
            <a:r>
              <a:rPr lang="zh-CN" altLang="en-US" sz="1800" b="1" dirty="0"/>
              <a:t>一条指令对应一段</a:t>
            </a:r>
            <a:r>
              <a:rPr lang="zh-CN" altLang="en-US" sz="1800" b="1" dirty="0">
                <a:solidFill>
                  <a:srgbClr val="FF0000"/>
                </a:solidFill>
              </a:rPr>
              <a:t>微程序</a:t>
            </a:r>
            <a:r>
              <a:rPr lang="zh-CN" altLang="en-US" sz="1800" b="1" dirty="0"/>
              <a:t>（若干条微指令），执行指令的过程就是执行微程序的过程。</a:t>
            </a:r>
            <a:endParaRPr lang="en-US" altLang="zh-CN" sz="1800" b="1" dirty="0"/>
          </a:p>
          <a:p>
            <a:pPr lvl="1" eaLnBrk="1" hangingPunct="1"/>
            <a:endParaRPr lang="en-US" altLang="zh-CN" sz="1800" b="1" dirty="0"/>
          </a:p>
          <a:p>
            <a:pPr lvl="1" eaLnBrk="1" hangingPunct="1"/>
            <a:r>
              <a:rPr lang="zh-CN" altLang="en-US" sz="1800" b="1" dirty="0"/>
              <a:t>微程序控制器的设计采用了存储技术和程序设计技术，相比硬布线控制器中的</a:t>
            </a:r>
            <a:r>
              <a:rPr lang="zh-CN" altLang="en-US" sz="1800" b="1" dirty="0">
                <a:solidFill>
                  <a:srgbClr val="FF0000"/>
                </a:solidFill>
              </a:rPr>
              <a:t>硬件时序</a:t>
            </a:r>
            <a:r>
              <a:rPr lang="zh-CN" altLang="en-US" sz="1800" b="1" dirty="0"/>
              <a:t>，微程序控制器是一种</a:t>
            </a:r>
            <a:r>
              <a:rPr lang="zh-CN" altLang="en-US" sz="1800" b="1" dirty="0">
                <a:solidFill>
                  <a:srgbClr val="FF0000"/>
                </a:solidFill>
              </a:rPr>
              <a:t>软件时序</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t>微程序控制器使复杂的控制逻辑得到</a:t>
            </a:r>
            <a:r>
              <a:rPr lang="zh-CN" altLang="en-US" sz="1800" b="1" dirty="0">
                <a:solidFill>
                  <a:srgbClr val="FF0000"/>
                </a:solidFill>
              </a:rPr>
              <a:t>简化</a:t>
            </a:r>
            <a:r>
              <a:rPr lang="zh-CN" altLang="en-US" sz="1800" b="1" dirty="0"/>
              <a:t>。</a:t>
            </a:r>
          </a:p>
          <a:p>
            <a:pPr lvl="1" eaLnBrk="1" hangingPunct="1"/>
            <a:endParaRPr lang="en-US" altLang="zh-CN" sz="1400" b="1" dirty="0"/>
          </a:p>
          <a:p>
            <a:pPr lvl="1" eaLnBrk="1" hangingPunct="1"/>
            <a:endParaRPr lang="en-US" altLang="zh-CN" sz="1050" b="1" dirty="0"/>
          </a:p>
        </p:txBody>
      </p:sp>
    </p:spTree>
    <p:extLst>
      <p:ext uri="{BB962C8B-B14F-4D97-AF65-F5344CB8AC3E}">
        <p14:creationId xmlns:p14="http://schemas.microsoft.com/office/powerpoint/2010/main" val="22071123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7D38ED0-15D8-AC21-046B-D6677DECDCE1}"/>
              </a:ext>
            </a:extLst>
          </p:cNvPr>
          <p:cNvSpPr>
            <a:spLocks noGrp="1"/>
          </p:cNvSpPr>
          <p:nvPr>
            <p:ph idx="1"/>
          </p:nvPr>
        </p:nvSpPr>
        <p:spPr>
          <a:xfrm>
            <a:off x="457200" y="188640"/>
            <a:ext cx="8229600" cy="5256584"/>
          </a:xfrm>
        </p:spPr>
        <p:txBody>
          <a:bodyPr rtlCol="0">
            <a:normAutofit/>
          </a:bodyPr>
          <a:lstStyle/>
          <a:p>
            <a:pPr lvl="1" eaLnBrk="1" hangingPunct="1"/>
            <a:r>
              <a:rPr lang="en-US" altLang="zh-CN" sz="2000" b="1" dirty="0"/>
              <a:t>1</a:t>
            </a:r>
            <a:r>
              <a:rPr lang="zh-CN" altLang="en-US" sz="2000" b="1" dirty="0"/>
              <a:t>、微命令与微操作</a:t>
            </a:r>
            <a:endParaRPr lang="en-US" altLang="zh-CN" sz="2000" b="1" dirty="0"/>
          </a:p>
          <a:p>
            <a:pPr lvl="2" eaLnBrk="1" hangingPunct="1"/>
            <a:endParaRPr lang="en-US" altLang="zh-CN" sz="1000" b="1" dirty="0"/>
          </a:p>
          <a:p>
            <a:pPr lvl="2" eaLnBrk="1" hangingPunct="1"/>
            <a:r>
              <a:rPr lang="zh-CN" altLang="en-US" sz="1600" b="1" dirty="0"/>
              <a:t>控制器发出的控制信号称为</a:t>
            </a:r>
            <a:r>
              <a:rPr lang="zh-CN" altLang="en-US" sz="1600" b="1" dirty="0">
                <a:solidFill>
                  <a:srgbClr val="FF0000"/>
                </a:solidFill>
              </a:rPr>
              <a:t>微命令</a:t>
            </a:r>
            <a:r>
              <a:rPr lang="zh-CN" altLang="en-US" sz="1600" b="1" dirty="0"/>
              <a:t>，也称为</a:t>
            </a:r>
            <a:r>
              <a:rPr lang="zh-CN" altLang="en-US" sz="1600" b="1" dirty="0">
                <a:solidFill>
                  <a:srgbClr val="FF0000"/>
                </a:solidFill>
              </a:rPr>
              <a:t>微操作</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微操作可分为相容性和互斥性两种：</a:t>
            </a:r>
            <a:r>
              <a:rPr lang="zh-CN" altLang="en-US" sz="1600" b="1" dirty="0">
                <a:solidFill>
                  <a:srgbClr val="FF0000"/>
                </a:solidFill>
              </a:rPr>
              <a:t>相容性微操作</a:t>
            </a:r>
            <a:r>
              <a:rPr lang="zh-CN" altLang="en-US" sz="1600" b="1" dirty="0"/>
              <a:t>是指能在一个时钟周期内同时执行的微操作；</a:t>
            </a:r>
            <a:r>
              <a:rPr lang="zh-CN" altLang="en-US" sz="1600" b="1" dirty="0">
                <a:solidFill>
                  <a:srgbClr val="FF0000"/>
                </a:solidFill>
              </a:rPr>
              <a:t>互斥性微操作</a:t>
            </a:r>
            <a:r>
              <a:rPr lang="zh-CN" altLang="en-US" sz="1600" b="1" dirty="0"/>
              <a:t>是指不能在同一个时钟周期内并行执行的微操作。</a:t>
            </a:r>
            <a:endParaRPr lang="en-US" altLang="zh-CN" sz="1600" b="1" dirty="0"/>
          </a:p>
          <a:p>
            <a:pPr lvl="2" eaLnBrk="1" hangingPunct="1"/>
            <a:endParaRPr lang="en-US" altLang="zh-CN" sz="1600" b="1" dirty="0"/>
          </a:p>
          <a:p>
            <a:pPr lvl="2" eaLnBrk="1" hangingPunct="1"/>
            <a:r>
              <a:rPr lang="zh-CN" altLang="en-US" sz="1600" b="1" dirty="0"/>
              <a:t>例如，单总线结构计算机（图</a:t>
            </a:r>
            <a:r>
              <a:rPr lang="en-US" altLang="zh-CN" sz="1600" b="1" dirty="0"/>
              <a:t>6.8</a:t>
            </a:r>
            <a:r>
              <a:rPr lang="zh-CN" altLang="en-US" sz="1600" b="1" dirty="0"/>
              <a:t>）中的存储器读写控制信号（</a:t>
            </a:r>
            <a:r>
              <a:rPr lang="en-US" altLang="zh-CN" sz="1600" b="1" dirty="0"/>
              <a:t>Read</a:t>
            </a:r>
            <a:r>
              <a:rPr lang="zh-CN" altLang="en-US" sz="1600" b="1" dirty="0"/>
              <a:t>、</a:t>
            </a:r>
            <a:r>
              <a:rPr lang="en-US" altLang="zh-CN" sz="1600" b="1" dirty="0"/>
              <a:t>Write</a:t>
            </a:r>
            <a:r>
              <a:rPr lang="zh-CN" altLang="en-US" sz="1600" b="1" dirty="0"/>
              <a:t>）、所有向内总线输出的控制信号（</a:t>
            </a:r>
            <a:r>
              <a:rPr lang="en-US" altLang="zh-CN" sz="1600" b="1" dirty="0" err="1"/>
              <a:t>PC</a:t>
            </a:r>
            <a:r>
              <a:rPr lang="en-US" altLang="zh-CN" sz="1600" b="1" baseline="-25000" dirty="0" err="1"/>
              <a:t>out</a:t>
            </a:r>
            <a:r>
              <a:rPr lang="zh-CN" altLang="en-US" sz="1600" b="1" dirty="0"/>
              <a:t>、</a:t>
            </a:r>
            <a:r>
              <a:rPr lang="en-US" altLang="zh-CN" sz="1600" b="1" dirty="0" err="1"/>
              <a:t>DR</a:t>
            </a:r>
            <a:r>
              <a:rPr lang="en-US" altLang="zh-CN" sz="1600" b="1" baseline="-25000" dirty="0" err="1"/>
              <a:t>out</a:t>
            </a:r>
            <a:r>
              <a:rPr lang="zh-CN" altLang="en-US" sz="1600" b="1" dirty="0"/>
              <a:t>、</a:t>
            </a:r>
            <a:r>
              <a:rPr lang="en-US" altLang="zh-CN" sz="1600" b="1" dirty="0" err="1"/>
              <a:t>Z</a:t>
            </a:r>
            <a:r>
              <a:rPr lang="en-US" altLang="zh-CN" sz="1600" b="1" baseline="-25000" dirty="0" err="1"/>
              <a:t>out</a:t>
            </a:r>
            <a:r>
              <a:rPr lang="zh-CN" altLang="en-US" sz="1600" b="1" dirty="0"/>
              <a:t>、</a:t>
            </a:r>
            <a:r>
              <a:rPr lang="en-US" altLang="zh-CN" sz="1600" b="1" dirty="0"/>
              <a:t>R</a:t>
            </a:r>
            <a:r>
              <a:rPr lang="en-US" altLang="zh-CN" sz="1600" b="1" baseline="-25000" dirty="0"/>
              <a:t>out</a:t>
            </a:r>
            <a:r>
              <a:rPr lang="zh-CN" altLang="en-US" sz="1600" b="1" dirty="0"/>
              <a:t>、</a:t>
            </a:r>
            <a:r>
              <a:rPr lang="en-US" altLang="zh-CN" sz="1600" b="1" dirty="0"/>
              <a:t>IR(A)</a:t>
            </a:r>
            <a:r>
              <a:rPr lang="en-US" altLang="zh-CN" sz="1600" b="1" baseline="-25000" dirty="0"/>
              <a:t>out</a:t>
            </a:r>
            <a:r>
              <a:rPr lang="zh-CN" altLang="en-US" sz="1600" b="1" dirty="0"/>
              <a:t>、</a:t>
            </a:r>
            <a:r>
              <a:rPr lang="en-US" altLang="zh-CN" sz="1600" b="1" dirty="0"/>
              <a:t>IR(I)</a:t>
            </a:r>
            <a:r>
              <a:rPr lang="en-US" altLang="zh-CN" sz="1600" b="1" baseline="-25000" dirty="0"/>
              <a:t>out</a:t>
            </a:r>
            <a:r>
              <a:rPr lang="zh-CN" altLang="en-US" sz="1600" b="1" dirty="0"/>
              <a:t>）、运算器控制信号（</a:t>
            </a:r>
            <a:r>
              <a:rPr lang="en-US" altLang="zh-CN" sz="1600" b="1" dirty="0"/>
              <a:t>ADD</a:t>
            </a:r>
            <a:r>
              <a:rPr lang="zh-CN" altLang="en-US" sz="1600" b="1" dirty="0"/>
              <a:t>、</a:t>
            </a:r>
            <a:r>
              <a:rPr lang="en-US" altLang="zh-CN" sz="1600" b="1" dirty="0"/>
              <a:t>+4</a:t>
            </a:r>
            <a:r>
              <a:rPr lang="zh-CN" altLang="en-US" sz="1600" b="1" dirty="0"/>
              <a:t>、</a:t>
            </a:r>
            <a:r>
              <a:rPr lang="en-US" altLang="zh-CN" sz="1600" b="1" dirty="0"/>
              <a:t>SUB</a:t>
            </a:r>
            <a:r>
              <a:rPr lang="zh-CN" altLang="en-US" sz="1600" b="1" dirty="0"/>
              <a:t>）、</a:t>
            </a:r>
            <a:r>
              <a:rPr lang="en-US" altLang="zh-CN" sz="1600" b="1" dirty="0"/>
              <a:t>DR</a:t>
            </a:r>
            <a:r>
              <a:rPr lang="zh-CN" altLang="en-US" sz="1600" b="1" dirty="0"/>
              <a:t>寄存器的两个输入控制信号（</a:t>
            </a:r>
            <a:r>
              <a:rPr lang="en-US" altLang="zh-CN" sz="1600" b="1" dirty="0" err="1"/>
              <a:t>DR</a:t>
            </a:r>
            <a:r>
              <a:rPr lang="en-US" altLang="zh-CN" sz="1600" b="1" baseline="-25000" dirty="0" err="1"/>
              <a:t>in</a:t>
            </a:r>
            <a:r>
              <a:rPr lang="zh-CN" altLang="en-US" sz="1600" b="1" dirty="0"/>
              <a:t>、</a:t>
            </a:r>
            <a:r>
              <a:rPr lang="en-US" altLang="zh-CN" sz="1600" b="1" dirty="0" err="1"/>
              <a:t>DRE</a:t>
            </a:r>
            <a:r>
              <a:rPr lang="en-US" altLang="zh-CN" sz="1600" b="1" baseline="-25000" dirty="0" err="1"/>
              <a:t>in</a:t>
            </a:r>
            <a:r>
              <a:rPr lang="zh-CN" altLang="en-US" sz="1600" b="1" dirty="0"/>
              <a:t>）都属于</a:t>
            </a:r>
            <a:r>
              <a:rPr lang="zh-CN" altLang="en-US" sz="1600" b="1" dirty="0">
                <a:solidFill>
                  <a:srgbClr val="FF0000"/>
                </a:solidFill>
              </a:rPr>
              <a:t>互斥性微操作</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从内总线向寄存器锁存数据的使能信号（</a:t>
            </a:r>
            <a:r>
              <a:rPr lang="en-US" altLang="zh-CN" sz="1600" b="1" dirty="0" err="1"/>
              <a:t>PC</a:t>
            </a:r>
            <a:r>
              <a:rPr lang="en-US" altLang="zh-CN" sz="1600" b="1" baseline="-25000" dirty="0" err="1"/>
              <a:t>in</a:t>
            </a:r>
            <a:r>
              <a:rPr lang="zh-CN" altLang="en-US" sz="1600" b="1" dirty="0"/>
              <a:t>、</a:t>
            </a:r>
            <a:r>
              <a:rPr lang="en-US" altLang="zh-CN" sz="1600" b="1" dirty="0" err="1"/>
              <a:t>AR</a:t>
            </a:r>
            <a:r>
              <a:rPr lang="en-US" altLang="zh-CN" sz="1600" b="1" baseline="-25000" dirty="0" err="1"/>
              <a:t>in</a:t>
            </a:r>
            <a:r>
              <a:rPr lang="zh-CN" altLang="en-US" sz="1600" b="1" dirty="0"/>
              <a:t>、</a:t>
            </a:r>
            <a:r>
              <a:rPr lang="en-US" altLang="zh-CN" sz="1600" b="1" dirty="0" err="1"/>
              <a:t>DR</a:t>
            </a:r>
            <a:r>
              <a:rPr lang="en-US" altLang="zh-CN" sz="1600" b="1" baseline="-25000" dirty="0" err="1"/>
              <a:t>in</a:t>
            </a:r>
            <a:r>
              <a:rPr lang="zh-CN" altLang="en-US" sz="1600" b="1" dirty="0"/>
              <a:t>、</a:t>
            </a:r>
            <a:r>
              <a:rPr lang="en-US" altLang="zh-CN" sz="1600" b="1" dirty="0"/>
              <a:t>X</a:t>
            </a:r>
            <a:r>
              <a:rPr lang="en-US" altLang="zh-CN" sz="1600" b="1" baseline="-25000" dirty="0"/>
              <a:t>in</a:t>
            </a:r>
            <a:r>
              <a:rPr lang="zh-CN" altLang="en-US" sz="1600" b="1" dirty="0"/>
              <a:t>、</a:t>
            </a:r>
            <a:r>
              <a:rPr lang="en-US" altLang="zh-CN" sz="1600" b="1" dirty="0"/>
              <a:t>R</a:t>
            </a:r>
            <a:r>
              <a:rPr lang="en-US" altLang="zh-CN" sz="1600" b="1" baseline="-25000" dirty="0"/>
              <a:t>in</a:t>
            </a:r>
            <a:r>
              <a:rPr lang="zh-CN" altLang="en-US" sz="1600" b="1" dirty="0"/>
              <a:t>、</a:t>
            </a:r>
            <a:r>
              <a:rPr lang="en-US" altLang="zh-CN" sz="1600" b="1" dirty="0" err="1"/>
              <a:t>IR</a:t>
            </a:r>
            <a:r>
              <a:rPr lang="en-US" altLang="zh-CN" sz="1600" b="1" baseline="-25000" dirty="0" err="1"/>
              <a:t>in</a:t>
            </a:r>
            <a:r>
              <a:rPr lang="zh-CN" altLang="en-US" sz="1600" b="1" dirty="0"/>
              <a:t>）、</a:t>
            </a:r>
            <a:r>
              <a:rPr lang="en-US" altLang="zh-CN" sz="1600" b="1" dirty="0"/>
              <a:t>DR</a:t>
            </a:r>
            <a:r>
              <a:rPr lang="zh-CN" altLang="en-US" sz="1600" b="1" dirty="0"/>
              <a:t>寄存器的两个输出控制信号（</a:t>
            </a:r>
            <a:r>
              <a:rPr lang="en-US" altLang="zh-CN" sz="1600" b="1" dirty="0" err="1"/>
              <a:t>DR</a:t>
            </a:r>
            <a:r>
              <a:rPr lang="en-US" altLang="zh-CN" sz="1600" b="1" baseline="-25000" dirty="0" err="1"/>
              <a:t>out</a:t>
            </a:r>
            <a:r>
              <a:rPr lang="zh-CN" altLang="en-US" sz="1600" b="1" dirty="0"/>
              <a:t>、</a:t>
            </a:r>
            <a:r>
              <a:rPr lang="en-US" altLang="zh-CN" sz="1600" b="1" dirty="0" err="1"/>
              <a:t>DRE</a:t>
            </a:r>
            <a:r>
              <a:rPr lang="en-US" altLang="zh-CN" sz="1600" b="1" baseline="-25000" dirty="0" err="1"/>
              <a:t>out</a:t>
            </a:r>
            <a:r>
              <a:rPr lang="zh-CN" altLang="en-US" sz="1600" b="1" dirty="0"/>
              <a:t>）都属于</a:t>
            </a:r>
            <a:r>
              <a:rPr lang="zh-CN" altLang="en-US" sz="1600" b="1" dirty="0">
                <a:solidFill>
                  <a:srgbClr val="FF0000"/>
                </a:solidFill>
              </a:rPr>
              <a:t>相容性微操作</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互斥性的微操作不能出现在同一条微指令中，只有相容性的微操作才能出现在同一条微指令中。</a:t>
            </a:r>
            <a:endParaRPr lang="en-US" altLang="zh-CN" sz="1050" b="1" dirty="0"/>
          </a:p>
        </p:txBody>
      </p:sp>
      <p:pic>
        <p:nvPicPr>
          <p:cNvPr id="3" name="图片 2">
            <a:extLst>
              <a:ext uri="{FF2B5EF4-FFF2-40B4-BE49-F238E27FC236}">
                <a16:creationId xmlns:a16="http://schemas.microsoft.com/office/drawing/2014/main" id="{6E7BFBAD-B4ED-5F2D-FCF1-44B898FEE529}"/>
              </a:ext>
            </a:extLst>
          </p:cNvPr>
          <p:cNvPicPr>
            <a:picLocks noChangeAspect="1"/>
          </p:cNvPicPr>
          <p:nvPr/>
        </p:nvPicPr>
        <p:blipFill>
          <a:blip r:embed="rId2"/>
          <a:stretch>
            <a:fillRect/>
          </a:stretch>
        </p:blipFill>
        <p:spPr>
          <a:xfrm>
            <a:off x="4067944" y="5028865"/>
            <a:ext cx="2048076" cy="1800200"/>
          </a:xfrm>
          <a:prstGeom prst="rect">
            <a:avLst/>
          </a:prstGeom>
        </p:spPr>
      </p:pic>
    </p:spTree>
    <p:extLst>
      <p:ext uri="{BB962C8B-B14F-4D97-AF65-F5344CB8AC3E}">
        <p14:creationId xmlns:p14="http://schemas.microsoft.com/office/powerpoint/2010/main" val="197793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332656"/>
            <a:ext cx="8229600" cy="5966123"/>
          </a:xfrm>
        </p:spPr>
        <p:txBody>
          <a:bodyPr/>
          <a:lstStyle/>
          <a:p>
            <a:pPr lvl="1" eaLnBrk="1" hangingPunct="1"/>
            <a:r>
              <a:rPr lang="en-US" altLang="zh-CN" sz="2000" b="1" dirty="0"/>
              <a:t>3</a:t>
            </a:r>
            <a:r>
              <a:rPr lang="zh-CN" altLang="en-US" sz="2000" b="1" dirty="0"/>
              <a:t>、执行周期</a:t>
            </a:r>
            <a:endParaRPr lang="en-US" altLang="zh-CN" sz="2000" b="1" dirty="0"/>
          </a:p>
          <a:p>
            <a:pPr lvl="2" eaLnBrk="1" hangingPunct="1"/>
            <a:endParaRPr lang="en-US" altLang="zh-CN" sz="800" b="1" dirty="0"/>
          </a:p>
          <a:p>
            <a:pPr lvl="2" eaLnBrk="1" hangingPunct="1"/>
            <a:r>
              <a:rPr lang="zh-CN" altLang="en-US" sz="1600" b="1" dirty="0"/>
              <a:t>控制器向</a:t>
            </a:r>
            <a:r>
              <a:rPr lang="en-US" altLang="zh-CN" sz="1600" b="1" dirty="0"/>
              <a:t>ALU</a:t>
            </a:r>
            <a:r>
              <a:rPr lang="zh-CN" altLang="en-US" sz="1600" b="1" dirty="0"/>
              <a:t>（运算器）及数据通路中的其他相关部件发出操作控制命令，对已取出的操作数进行加工处理，并将处理的状态信息记录在</a:t>
            </a:r>
            <a:r>
              <a:rPr lang="en-US" altLang="zh-CN" sz="1600" b="1" dirty="0"/>
              <a:t>PSW</a:t>
            </a:r>
            <a:r>
              <a:rPr lang="zh-CN" altLang="en-US" sz="1600" b="1" dirty="0"/>
              <a:t>（程序状态字寄存器）中。</a:t>
            </a:r>
            <a:endParaRPr lang="en-US" altLang="zh-CN" sz="1600" b="1" dirty="0"/>
          </a:p>
          <a:p>
            <a:pPr lvl="2" eaLnBrk="1" hangingPunct="1"/>
            <a:endParaRPr lang="en-US" altLang="zh-CN" sz="1600" b="1" dirty="0"/>
          </a:p>
          <a:p>
            <a:pPr lvl="2" eaLnBrk="1" hangingPunct="1"/>
            <a:r>
              <a:rPr lang="zh-CN" altLang="en-US" sz="1600" b="1" dirty="0"/>
              <a:t>当程序出现分支时，执行周期还要计算分支的目标地址。</a:t>
            </a:r>
            <a:endParaRPr lang="en-US" altLang="zh-CN" sz="1600" b="1" dirty="0"/>
          </a:p>
          <a:p>
            <a:pPr lvl="2" eaLnBrk="1" hangingPunct="1"/>
            <a:endParaRPr lang="en-US" altLang="zh-CN" sz="2800" b="1" dirty="0"/>
          </a:p>
          <a:p>
            <a:pPr lvl="1" eaLnBrk="1" hangingPunct="1"/>
            <a:r>
              <a:rPr lang="en-US" altLang="zh-CN" sz="2000" b="1" dirty="0"/>
              <a:t>4</a:t>
            </a:r>
            <a:r>
              <a:rPr lang="zh-CN" altLang="en-US" sz="2000" b="1" dirty="0"/>
              <a:t>、写回周期</a:t>
            </a:r>
            <a:endParaRPr lang="en-US" altLang="zh-CN" sz="2000" b="1" dirty="0"/>
          </a:p>
          <a:p>
            <a:pPr lvl="2" eaLnBrk="1" hangingPunct="1"/>
            <a:endParaRPr lang="en-US" altLang="zh-CN" sz="800" b="1" dirty="0"/>
          </a:p>
          <a:p>
            <a:pPr lvl="2" eaLnBrk="1" hangingPunct="1"/>
            <a:r>
              <a:rPr lang="zh-CN" altLang="en-US" sz="1600" b="1" dirty="0"/>
              <a:t>将运算结果写回到目的寄存器或存储器中。</a:t>
            </a:r>
            <a:endParaRPr lang="en-US" altLang="zh-CN" sz="1600" b="1" dirty="0"/>
          </a:p>
          <a:p>
            <a:pPr lvl="2" eaLnBrk="1" hangingPunct="1"/>
            <a:endParaRPr lang="en-US" altLang="zh-CN" sz="1600" b="1" dirty="0"/>
          </a:p>
          <a:p>
            <a:pPr lvl="1" eaLnBrk="1" hangingPunct="1"/>
            <a:endParaRPr lang="en-US" altLang="zh-CN" sz="1600" b="1" dirty="0"/>
          </a:p>
          <a:p>
            <a:pPr lvl="1" eaLnBrk="1" hangingPunct="1"/>
            <a:r>
              <a:rPr lang="zh-CN" altLang="en-US" sz="1600" b="1" dirty="0"/>
              <a:t>除了上述</a:t>
            </a:r>
            <a:r>
              <a:rPr lang="en-US" altLang="zh-CN" sz="1600" b="1" dirty="0"/>
              <a:t>4</a:t>
            </a:r>
            <a:r>
              <a:rPr lang="zh-CN" altLang="en-US" sz="1600" b="1" dirty="0"/>
              <a:t>个周期外，指令周期还包括：</a:t>
            </a:r>
            <a:endParaRPr lang="en-US" altLang="zh-CN" sz="1600" b="1" dirty="0"/>
          </a:p>
          <a:p>
            <a:pPr lvl="2" eaLnBrk="1" hangingPunct="1"/>
            <a:r>
              <a:rPr lang="zh-CN" altLang="en-US" sz="1400" b="1" dirty="0">
                <a:solidFill>
                  <a:srgbClr val="FF0000"/>
                </a:solidFill>
              </a:rPr>
              <a:t>中断周期</a:t>
            </a:r>
            <a:r>
              <a:rPr lang="zh-CN" altLang="en-US" sz="1400" b="1" dirty="0"/>
              <a:t>：当指令执行完毕后，如果出现异常或外部中断请求，</a:t>
            </a:r>
            <a:r>
              <a:rPr lang="en-US" altLang="zh-CN" sz="1400" b="1" dirty="0"/>
              <a:t>CPU</a:t>
            </a:r>
            <a:r>
              <a:rPr lang="zh-CN" altLang="en-US" sz="1400" b="1" dirty="0"/>
              <a:t>将进入中断响应周期（中断周期）；利用硬件逻辑保存断点，然后将中断处理程序入口地址送入程序计数器</a:t>
            </a:r>
            <a:r>
              <a:rPr lang="en-US" altLang="zh-CN" sz="1400" b="1" dirty="0"/>
              <a:t>PC</a:t>
            </a:r>
            <a:r>
              <a:rPr lang="zh-CN" altLang="en-US" sz="1400" b="1" dirty="0"/>
              <a:t>，实现当前程序与中断处理程序的切换。</a:t>
            </a:r>
            <a:endParaRPr lang="en-US" altLang="zh-CN" sz="1400" b="1" dirty="0"/>
          </a:p>
          <a:p>
            <a:pPr lvl="2" eaLnBrk="1" hangingPunct="1"/>
            <a:endParaRPr lang="en-US" altLang="zh-CN" sz="1400" b="1" dirty="0"/>
          </a:p>
          <a:p>
            <a:pPr lvl="2" eaLnBrk="1" hangingPunct="1"/>
            <a:r>
              <a:rPr lang="zh-CN" altLang="en-US" sz="1400" b="1" dirty="0">
                <a:solidFill>
                  <a:srgbClr val="FF0000"/>
                </a:solidFill>
              </a:rPr>
              <a:t>总线周期</a:t>
            </a:r>
            <a:r>
              <a:rPr lang="zh-CN" altLang="en-US" sz="1400" b="1" dirty="0"/>
              <a:t>：用于完成总线操作及总线控制权的转移。</a:t>
            </a:r>
            <a:endParaRPr lang="en-US" altLang="zh-CN" sz="1400" b="1" dirty="0"/>
          </a:p>
          <a:p>
            <a:pPr lvl="2" eaLnBrk="1" hangingPunct="1"/>
            <a:endParaRPr lang="en-US" altLang="zh-CN" sz="1400" b="1" dirty="0"/>
          </a:p>
          <a:p>
            <a:pPr lvl="2" eaLnBrk="1" hangingPunct="1"/>
            <a:r>
              <a:rPr lang="en-US" altLang="zh-CN" sz="1400" b="1" dirty="0">
                <a:solidFill>
                  <a:srgbClr val="FF0000"/>
                </a:solidFill>
              </a:rPr>
              <a:t>I/O</a:t>
            </a:r>
            <a:r>
              <a:rPr lang="zh-CN" altLang="en-US" sz="1400" b="1" dirty="0">
                <a:solidFill>
                  <a:srgbClr val="FF0000"/>
                </a:solidFill>
              </a:rPr>
              <a:t>周期</a:t>
            </a:r>
            <a:r>
              <a:rPr lang="zh-CN" altLang="en-US" sz="1400" b="1" dirty="0"/>
              <a:t>：用于完成输入输出操作。</a:t>
            </a:r>
            <a:endParaRPr lang="en-US" altLang="zh-CN" sz="1600" b="1" dirty="0"/>
          </a:p>
        </p:txBody>
      </p:sp>
    </p:spTree>
    <p:extLst>
      <p:ext uri="{BB962C8B-B14F-4D97-AF65-F5344CB8AC3E}">
        <p14:creationId xmlns:p14="http://schemas.microsoft.com/office/powerpoint/2010/main" val="772934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7D38ED0-15D8-AC21-046B-D6677DECDCE1}"/>
              </a:ext>
            </a:extLst>
          </p:cNvPr>
          <p:cNvSpPr>
            <a:spLocks noGrp="1"/>
          </p:cNvSpPr>
          <p:nvPr>
            <p:ph idx="1"/>
          </p:nvPr>
        </p:nvSpPr>
        <p:spPr>
          <a:xfrm>
            <a:off x="457200" y="260648"/>
            <a:ext cx="8229600" cy="6336704"/>
          </a:xfrm>
        </p:spPr>
        <p:txBody>
          <a:bodyPr rtlCol="0">
            <a:normAutofit/>
          </a:bodyPr>
          <a:lstStyle/>
          <a:p>
            <a:pPr lvl="1" eaLnBrk="1" hangingPunct="1"/>
            <a:r>
              <a:rPr lang="en-US" altLang="zh-CN" sz="2000" b="1" dirty="0"/>
              <a:t>2</a:t>
            </a:r>
            <a:r>
              <a:rPr lang="zh-CN" altLang="en-US" sz="2000" b="1" dirty="0"/>
              <a:t>、微指令与微程序</a:t>
            </a:r>
            <a:endParaRPr lang="en-US" altLang="zh-CN" sz="2000" b="1" dirty="0"/>
          </a:p>
          <a:p>
            <a:pPr lvl="2" eaLnBrk="1" hangingPunct="1"/>
            <a:endParaRPr lang="en-US" altLang="zh-CN" sz="1000" b="1" dirty="0"/>
          </a:p>
          <a:p>
            <a:pPr lvl="2" eaLnBrk="1" hangingPunct="1"/>
            <a:r>
              <a:rPr lang="zh-CN" altLang="en-US" sz="1600" b="1" dirty="0"/>
              <a:t>在一个时钟周期内，一组实现一定操作功能的相容性微操作称为</a:t>
            </a:r>
            <a:r>
              <a:rPr lang="zh-CN" altLang="en-US" sz="1600" b="1" dirty="0">
                <a:solidFill>
                  <a:srgbClr val="FF0000"/>
                </a:solidFill>
              </a:rPr>
              <a:t>微指令</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图</a:t>
            </a:r>
            <a:r>
              <a:rPr lang="en-US" altLang="zh-CN" sz="1600" b="1" dirty="0"/>
              <a:t>6.4</a:t>
            </a:r>
            <a:r>
              <a:rPr lang="zh-CN" altLang="en-US" sz="1600" b="1" dirty="0"/>
              <a:t>的单总线结构计算机的微指令格式如图</a:t>
            </a:r>
            <a:r>
              <a:rPr lang="en-US" altLang="zh-CN" sz="1600" b="1" dirty="0"/>
              <a:t>6.47</a:t>
            </a:r>
            <a:r>
              <a:rPr lang="zh-CN" altLang="en-US" sz="1600" b="1" dirty="0"/>
              <a:t>，微指令包括操作控制字段和顺序控制字段。</a:t>
            </a:r>
            <a:endParaRPr lang="en-US" altLang="zh-CN" sz="1600" b="1" dirty="0"/>
          </a:p>
          <a:p>
            <a:pPr lvl="2" eaLnBrk="1" hangingPunct="1"/>
            <a:endParaRPr lang="en-US" altLang="zh-CN" sz="1600" b="1" dirty="0"/>
          </a:p>
          <a:p>
            <a:pPr lvl="2" eaLnBrk="1" hangingPunct="1"/>
            <a:r>
              <a:rPr lang="zh-CN" altLang="en-US" sz="1600" b="1" dirty="0">
                <a:solidFill>
                  <a:srgbClr val="FF0000"/>
                </a:solidFill>
              </a:rPr>
              <a:t>操作控制字段</a:t>
            </a:r>
            <a:r>
              <a:rPr lang="zh-CN" altLang="en-US" sz="1600" b="1" dirty="0"/>
              <a:t>对应每一个控制信号（微命令、微操作），图</a:t>
            </a:r>
            <a:r>
              <a:rPr lang="en-US" altLang="zh-CN" sz="1600" b="1" dirty="0"/>
              <a:t>6.8</a:t>
            </a:r>
            <a:r>
              <a:rPr lang="zh-CN" altLang="en-US" sz="1600" b="1" dirty="0"/>
              <a:t>的单总线结构计算机有</a:t>
            </a:r>
            <a:r>
              <a:rPr lang="en-US" altLang="zh-CN" sz="1600" b="1" dirty="0"/>
              <a:t>22</a:t>
            </a:r>
            <a:r>
              <a:rPr lang="zh-CN" altLang="en-US" sz="1600" b="1" dirty="0"/>
              <a:t>个控制信号。</a:t>
            </a:r>
            <a:endParaRPr lang="en-US" altLang="zh-CN" sz="1600" b="1" dirty="0"/>
          </a:p>
          <a:p>
            <a:pPr lvl="2" eaLnBrk="1" hangingPunct="1"/>
            <a:endParaRPr lang="en-US" altLang="zh-CN" sz="1600" b="1" dirty="0"/>
          </a:p>
          <a:p>
            <a:pPr lvl="2" eaLnBrk="1" hangingPunct="1"/>
            <a:r>
              <a:rPr lang="zh-CN" altLang="en-US" sz="1600" b="1" dirty="0">
                <a:solidFill>
                  <a:srgbClr val="FF0000"/>
                </a:solidFill>
              </a:rPr>
              <a:t>顺序控制字段</a:t>
            </a:r>
            <a:r>
              <a:rPr lang="zh-CN" altLang="en-US" sz="1600" b="1" dirty="0"/>
              <a:t>包括</a:t>
            </a:r>
            <a:r>
              <a:rPr lang="zh-CN" altLang="en-US" sz="1600" b="1" dirty="0">
                <a:solidFill>
                  <a:srgbClr val="FF0000"/>
                </a:solidFill>
              </a:rPr>
              <a:t>判断测试字段</a:t>
            </a:r>
            <a:r>
              <a:rPr lang="zh-CN" altLang="en-US" sz="1600" b="1" dirty="0"/>
              <a:t>（</a:t>
            </a:r>
            <a:r>
              <a:rPr lang="en-US" altLang="zh-CN" sz="1600" b="1" dirty="0"/>
              <a:t>P0</a:t>
            </a:r>
            <a:r>
              <a:rPr lang="zh-CN" altLang="en-US" sz="1600" b="1" dirty="0"/>
              <a:t>、</a:t>
            </a:r>
            <a:r>
              <a:rPr lang="en-US" altLang="zh-CN" sz="1600" b="1" dirty="0"/>
              <a:t>P1</a:t>
            </a:r>
            <a:r>
              <a:rPr lang="zh-CN" altLang="en-US" sz="1600" b="1" dirty="0"/>
              <a:t>）和下地址字段（</a:t>
            </a:r>
            <a:r>
              <a:rPr lang="zh-CN" altLang="en-US" sz="1600" b="1" dirty="0">
                <a:solidFill>
                  <a:srgbClr val="FF0000"/>
                </a:solidFill>
              </a:rPr>
              <a:t>下址字段</a:t>
            </a:r>
            <a:r>
              <a:rPr lang="zh-CN" altLang="en-US" sz="1600" b="1" dirty="0"/>
              <a:t>）；测试位</a:t>
            </a:r>
            <a:r>
              <a:rPr lang="en-US" altLang="zh-CN" sz="1600" b="1" dirty="0"/>
              <a:t>P0</a:t>
            </a:r>
            <a:r>
              <a:rPr lang="zh-CN" altLang="en-US" sz="1600" b="1" dirty="0"/>
              <a:t>（</a:t>
            </a:r>
            <a:r>
              <a:rPr lang="en-US" altLang="zh-CN" sz="1600" b="1" dirty="0"/>
              <a:t>P</a:t>
            </a:r>
            <a:r>
              <a:rPr lang="en-US" altLang="zh-CN" sz="1600" b="1" baseline="-25000" dirty="0"/>
              <a:t>IR</a:t>
            </a:r>
            <a:r>
              <a:rPr lang="zh-CN" altLang="en-US" sz="1600" b="1" dirty="0"/>
              <a:t>）用于取指周期结束，判断微程序进入到哪一条指令的计算周期或执行周期；测试位</a:t>
            </a:r>
            <a:r>
              <a:rPr lang="en-US" altLang="zh-CN" sz="1600" b="1" dirty="0"/>
              <a:t>P1</a:t>
            </a:r>
            <a:r>
              <a:rPr lang="zh-CN" altLang="en-US" sz="1600" b="1" dirty="0"/>
              <a:t>（</a:t>
            </a:r>
            <a:r>
              <a:rPr lang="en-US" altLang="zh-CN" sz="1600" b="1" dirty="0" err="1"/>
              <a:t>P</a:t>
            </a:r>
            <a:r>
              <a:rPr lang="en-US" altLang="zh-CN" sz="1600" b="1" baseline="-25000" dirty="0" err="1"/>
              <a:t>equal</a:t>
            </a:r>
            <a:r>
              <a:rPr lang="zh-CN" altLang="en-US" sz="1600" b="1" dirty="0"/>
              <a:t>）用于</a:t>
            </a:r>
            <a:r>
              <a:rPr lang="en-US" altLang="zh-CN" sz="1600" b="1" dirty="0" err="1"/>
              <a:t>beq</a:t>
            </a:r>
            <a:r>
              <a:rPr lang="zh-CN" altLang="en-US" sz="1600" b="1" dirty="0"/>
              <a:t>指令判断是否相等（</a:t>
            </a:r>
            <a:r>
              <a:rPr lang="en-US" altLang="zh-CN" sz="1600" b="1" dirty="0"/>
              <a:t>equal</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通常将取指周期的微指令编制成一段公共的微程序，称为</a:t>
            </a:r>
            <a:r>
              <a:rPr lang="zh-CN" altLang="en-US" sz="1600" b="1" dirty="0">
                <a:solidFill>
                  <a:srgbClr val="FF0000"/>
                </a:solidFill>
              </a:rPr>
              <a:t>取指微程序</a:t>
            </a:r>
            <a:r>
              <a:rPr lang="zh-CN" altLang="en-US" sz="1600" b="1" dirty="0"/>
              <a:t>。</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050" b="1" dirty="0"/>
          </a:p>
        </p:txBody>
      </p:sp>
      <p:grpSp>
        <p:nvGrpSpPr>
          <p:cNvPr id="6" name="组合 5">
            <a:extLst>
              <a:ext uri="{FF2B5EF4-FFF2-40B4-BE49-F238E27FC236}">
                <a16:creationId xmlns:a16="http://schemas.microsoft.com/office/drawing/2014/main" id="{366D3B8B-BE78-86F9-F6C1-109627DC750A}"/>
              </a:ext>
            </a:extLst>
          </p:cNvPr>
          <p:cNvGrpSpPr/>
          <p:nvPr/>
        </p:nvGrpSpPr>
        <p:grpSpPr>
          <a:xfrm>
            <a:off x="2483768" y="4922384"/>
            <a:ext cx="4752528" cy="1530952"/>
            <a:chOff x="1547664" y="1916832"/>
            <a:chExt cx="5796136" cy="2109951"/>
          </a:xfrm>
        </p:grpSpPr>
        <p:pic>
          <p:nvPicPr>
            <p:cNvPr id="3" name="图片 2">
              <a:extLst>
                <a:ext uri="{FF2B5EF4-FFF2-40B4-BE49-F238E27FC236}">
                  <a16:creationId xmlns:a16="http://schemas.microsoft.com/office/drawing/2014/main" id="{9F6570BD-E50E-A263-F4AD-E3E30F12ACF3}"/>
                </a:ext>
              </a:extLst>
            </p:cNvPr>
            <p:cNvPicPr>
              <a:picLocks noChangeAspect="1"/>
            </p:cNvPicPr>
            <p:nvPr/>
          </p:nvPicPr>
          <p:blipFill>
            <a:blip r:embed="rId2"/>
            <a:stretch>
              <a:fillRect/>
            </a:stretch>
          </p:blipFill>
          <p:spPr>
            <a:xfrm>
              <a:off x="1547664" y="1916832"/>
              <a:ext cx="5796136" cy="1570637"/>
            </a:xfrm>
            <a:prstGeom prst="rect">
              <a:avLst/>
            </a:prstGeom>
          </p:spPr>
        </p:pic>
        <p:sp>
          <p:nvSpPr>
            <p:cNvPr id="5" name="文本框 4">
              <a:extLst>
                <a:ext uri="{FF2B5EF4-FFF2-40B4-BE49-F238E27FC236}">
                  <a16:creationId xmlns:a16="http://schemas.microsoft.com/office/drawing/2014/main" id="{ADC899C9-E86B-6C75-6F14-950D735C2206}"/>
                </a:ext>
              </a:extLst>
            </p:cNvPr>
            <p:cNvSpPr txBox="1"/>
            <p:nvPr/>
          </p:nvSpPr>
          <p:spPr>
            <a:xfrm>
              <a:off x="1979712" y="3645024"/>
              <a:ext cx="4752528" cy="381759"/>
            </a:xfrm>
            <a:prstGeom prst="rect">
              <a:avLst/>
            </a:prstGeom>
            <a:noFill/>
          </p:spPr>
          <p:txBody>
            <a:bodyPr wrap="square" rtlCol="0">
              <a:spAutoFit/>
            </a:bodyPr>
            <a:lstStyle/>
            <a:p>
              <a:pPr algn="ctr"/>
              <a:r>
                <a:rPr lang="zh-CN" altLang="en-US" sz="1200" b="1" dirty="0"/>
                <a:t>图</a:t>
              </a:r>
              <a:r>
                <a:rPr lang="en-US" altLang="zh-CN" sz="1200" b="1" dirty="0"/>
                <a:t>6.47    </a:t>
              </a:r>
              <a:r>
                <a:rPr lang="zh-CN" altLang="en-US" sz="1200" b="1" dirty="0"/>
                <a:t>微指令格式示例（单总线结构）</a:t>
              </a:r>
            </a:p>
          </p:txBody>
        </p:sp>
      </p:grpSp>
    </p:spTree>
    <p:extLst>
      <p:ext uri="{BB962C8B-B14F-4D97-AF65-F5344CB8AC3E}">
        <p14:creationId xmlns:p14="http://schemas.microsoft.com/office/powerpoint/2010/main" val="2615024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7D38ED0-15D8-AC21-046B-D6677DECDCE1}"/>
              </a:ext>
            </a:extLst>
          </p:cNvPr>
          <p:cNvSpPr>
            <a:spLocks noGrp="1"/>
          </p:cNvSpPr>
          <p:nvPr>
            <p:ph idx="1"/>
          </p:nvPr>
        </p:nvSpPr>
        <p:spPr>
          <a:xfrm>
            <a:off x="457200" y="764704"/>
            <a:ext cx="8229600" cy="6336704"/>
          </a:xfrm>
        </p:spPr>
        <p:txBody>
          <a:bodyPr rtlCol="0">
            <a:normAutofit/>
          </a:bodyPr>
          <a:lstStyle/>
          <a:p>
            <a:pPr lvl="1" eaLnBrk="1" hangingPunct="1"/>
            <a:r>
              <a:rPr lang="en-US" altLang="zh-CN" sz="2000" b="1" dirty="0"/>
              <a:t>3</a:t>
            </a:r>
            <a:r>
              <a:rPr lang="zh-CN" altLang="en-US" sz="2000" b="1" dirty="0"/>
              <a:t>、微指令周期</a:t>
            </a:r>
            <a:endParaRPr lang="en-US" altLang="zh-CN" sz="2000" b="1" dirty="0"/>
          </a:p>
          <a:p>
            <a:pPr lvl="2" eaLnBrk="1" hangingPunct="1"/>
            <a:endParaRPr lang="en-US" altLang="zh-CN" sz="1000" b="1" dirty="0"/>
          </a:p>
          <a:p>
            <a:pPr lvl="2" eaLnBrk="1" hangingPunct="1"/>
            <a:r>
              <a:rPr lang="zh-CN" altLang="en-US" sz="1600" b="1" dirty="0"/>
              <a:t>将取出并执行一条微指令所需的时间定义为</a:t>
            </a:r>
            <a:r>
              <a:rPr lang="zh-CN" altLang="en-US" sz="1600" b="1" dirty="0">
                <a:solidFill>
                  <a:srgbClr val="FF0000"/>
                </a:solidFill>
              </a:rPr>
              <a:t>微指令周期</a:t>
            </a:r>
            <a:r>
              <a:rPr lang="zh-CN" altLang="en-US" sz="1600" b="1" dirty="0"/>
              <a:t>（简称微周期）。</a:t>
            </a:r>
            <a:endParaRPr lang="en-US" altLang="zh-CN" sz="1600" b="1" dirty="0"/>
          </a:p>
          <a:p>
            <a:pPr lvl="2" eaLnBrk="1" hangingPunct="1"/>
            <a:endParaRPr lang="en-US" altLang="zh-CN" sz="1600" b="1" dirty="0"/>
          </a:p>
          <a:p>
            <a:pPr lvl="2" eaLnBrk="1" hangingPunct="1"/>
            <a:r>
              <a:rPr lang="zh-CN" altLang="en-US" sz="1600" b="1" dirty="0"/>
              <a:t>通常</a:t>
            </a:r>
            <a:r>
              <a:rPr lang="en-US" altLang="zh-CN" sz="1600" b="1" dirty="0"/>
              <a:t>1</a:t>
            </a:r>
            <a:r>
              <a:rPr lang="zh-CN" altLang="en-US" sz="1600" b="1" dirty="0"/>
              <a:t>个微指令周期对应</a:t>
            </a:r>
            <a:r>
              <a:rPr lang="en-US" altLang="zh-CN" sz="1600" b="1" dirty="0"/>
              <a:t>1</a:t>
            </a:r>
            <a:r>
              <a:rPr lang="zh-CN" altLang="en-US" sz="1600" b="1" dirty="0"/>
              <a:t>个机器周期；</a:t>
            </a:r>
            <a:r>
              <a:rPr lang="en-US" altLang="zh-CN" sz="1600" b="1" dirty="0"/>
              <a:t>1</a:t>
            </a:r>
            <a:r>
              <a:rPr lang="zh-CN" altLang="en-US" sz="1600" b="1" dirty="0"/>
              <a:t>个微指令周期包含</a:t>
            </a:r>
            <a:r>
              <a:rPr lang="en-US" altLang="zh-CN" sz="1600" b="1" dirty="0"/>
              <a:t>4</a:t>
            </a:r>
            <a:r>
              <a:rPr lang="zh-CN" altLang="en-US" sz="1600" b="1" dirty="0"/>
              <a:t>个节拍，</a:t>
            </a:r>
            <a:r>
              <a:rPr lang="en-US" altLang="zh-CN" sz="1600" b="1" dirty="0"/>
              <a:t>T</a:t>
            </a:r>
            <a:r>
              <a:rPr lang="en-US" altLang="zh-CN" sz="1600" b="1" baseline="-25000" dirty="0"/>
              <a:t>1</a:t>
            </a:r>
            <a:r>
              <a:rPr lang="zh-CN" altLang="en-US" sz="1600" b="1" dirty="0"/>
              <a:t>节拍用于取微指令，</a:t>
            </a:r>
            <a:r>
              <a:rPr lang="en-US" altLang="zh-CN" sz="1600" b="1" dirty="0"/>
              <a:t>T</a:t>
            </a:r>
            <a:r>
              <a:rPr lang="en-US" altLang="zh-CN" sz="1600" b="1" baseline="-25000" dirty="0"/>
              <a:t>2</a:t>
            </a:r>
            <a:r>
              <a:rPr lang="zh-CN" altLang="en-US" sz="1600" b="1" dirty="0">
                <a:latin typeface="等线" panose="02010600030101010101" pitchFamily="2" charset="-122"/>
                <a:ea typeface="等线" panose="02010600030101010101" pitchFamily="2" charset="-122"/>
              </a:rPr>
              <a:t>～</a:t>
            </a:r>
            <a:r>
              <a:rPr lang="en-US" altLang="zh-CN" sz="1600" b="1" dirty="0">
                <a:latin typeface="等线" panose="02010600030101010101" pitchFamily="2" charset="-122"/>
                <a:ea typeface="等线" panose="02010600030101010101" pitchFamily="2" charset="-122"/>
              </a:rPr>
              <a:t>T</a:t>
            </a:r>
            <a:r>
              <a:rPr lang="en-US" altLang="zh-CN" sz="1600" b="1" baseline="-25000" dirty="0"/>
              <a:t>4</a:t>
            </a:r>
            <a:r>
              <a:rPr lang="zh-CN" altLang="en-US" sz="1600" b="1" dirty="0"/>
              <a:t>节拍用于执行微指令；如图</a:t>
            </a:r>
            <a:r>
              <a:rPr lang="en-US" altLang="zh-CN" sz="1600" b="1" dirty="0"/>
              <a:t>6.48</a:t>
            </a:r>
            <a:r>
              <a:rPr lang="zh-CN" altLang="en-US" sz="1600" b="1" dirty="0"/>
              <a:t>所示。</a:t>
            </a:r>
            <a:endParaRPr lang="en-US" altLang="zh-CN" sz="1600" b="1" dirty="0"/>
          </a:p>
        </p:txBody>
      </p:sp>
      <p:grpSp>
        <p:nvGrpSpPr>
          <p:cNvPr id="168" name="组合 167">
            <a:extLst>
              <a:ext uri="{FF2B5EF4-FFF2-40B4-BE49-F238E27FC236}">
                <a16:creationId xmlns:a16="http://schemas.microsoft.com/office/drawing/2014/main" id="{75187CD7-1E2E-BFAA-1FB4-F805DFCC18E4}"/>
              </a:ext>
            </a:extLst>
          </p:cNvPr>
          <p:cNvGrpSpPr/>
          <p:nvPr/>
        </p:nvGrpSpPr>
        <p:grpSpPr>
          <a:xfrm>
            <a:off x="1043608" y="3429000"/>
            <a:ext cx="6867243" cy="2160240"/>
            <a:chOff x="1043608" y="3167975"/>
            <a:chExt cx="6867243" cy="2160240"/>
          </a:xfrm>
        </p:grpSpPr>
        <p:sp>
          <p:nvSpPr>
            <p:cNvPr id="5" name="文本框 4">
              <a:extLst>
                <a:ext uri="{FF2B5EF4-FFF2-40B4-BE49-F238E27FC236}">
                  <a16:creationId xmlns:a16="http://schemas.microsoft.com/office/drawing/2014/main" id="{ADC899C9-E86B-6C75-6F14-950D735C2206}"/>
                </a:ext>
              </a:extLst>
            </p:cNvPr>
            <p:cNvSpPr txBox="1"/>
            <p:nvPr/>
          </p:nvSpPr>
          <p:spPr>
            <a:xfrm>
              <a:off x="2331360" y="5051216"/>
              <a:ext cx="3896824" cy="276999"/>
            </a:xfrm>
            <a:prstGeom prst="rect">
              <a:avLst/>
            </a:prstGeom>
            <a:noFill/>
          </p:spPr>
          <p:txBody>
            <a:bodyPr wrap="square" rtlCol="0">
              <a:spAutoFit/>
            </a:bodyPr>
            <a:lstStyle/>
            <a:p>
              <a:pPr algn="ctr"/>
              <a:r>
                <a:rPr lang="zh-CN" altLang="en-US" sz="1200" b="1" dirty="0"/>
                <a:t>图</a:t>
              </a:r>
              <a:r>
                <a:rPr lang="en-US" altLang="zh-CN" sz="1200" b="1" dirty="0"/>
                <a:t>6.48    </a:t>
              </a:r>
              <a:r>
                <a:rPr lang="zh-CN" altLang="en-US" sz="1200" b="1" dirty="0"/>
                <a:t>微指令周期</a:t>
              </a:r>
            </a:p>
          </p:txBody>
        </p:sp>
        <p:grpSp>
          <p:nvGrpSpPr>
            <p:cNvPr id="167" name="组合 166">
              <a:extLst>
                <a:ext uri="{FF2B5EF4-FFF2-40B4-BE49-F238E27FC236}">
                  <a16:creationId xmlns:a16="http://schemas.microsoft.com/office/drawing/2014/main" id="{CCA9E44C-98AF-E81F-8DC9-2383A19C8817}"/>
                </a:ext>
              </a:extLst>
            </p:cNvPr>
            <p:cNvGrpSpPr/>
            <p:nvPr/>
          </p:nvGrpSpPr>
          <p:grpSpPr>
            <a:xfrm>
              <a:off x="1043608" y="3167975"/>
              <a:ext cx="6867243" cy="1701185"/>
              <a:chOff x="1043608" y="3167975"/>
              <a:chExt cx="6867243" cy="1701185"/>
            </a:xfrm>
          </p:grpSpPr>
          <p:cxnSp>
            <p:nvCxnSpPr>
              <p:cNvPr id="144" name="直接连接符 143">
                <a:extLst>
                  <a:ext uri="{FF2B5EF4-FFF2-40B4-BE49-F238E27FC236}">
                    <a16:creationId xmlns:a16="http://schemas.microsoft.com/office/drawing/2014/main" id="{DAF112CD-3EDF-BA06-76CA-AEB67041136E}"/>
                  </a:ext>
                </a:extLst>
              </p:cNvPr>
              <p:cNvCxnSpPr>
                <a:cxnSpLocks/>
              </p:cNvCxnSpPr>
              <p:nvPr/>
            </p:nvCxnSpPr>
            <p:spPr>
              <a:xfrm>
                <a:off x="2051720" y="4477645"/>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C3F92FFB-E2E0-5EC5-E2C8-46DF16A96568}"/>
                  </a:ext>
                </a:extLst>
              </p:cNvPr>
              <p:cNvCxnSpPr>
                <a:cxnSpLocks/>
              </p:cNvCxnSpPr>
              <p:nvPr/>
            </p:nvCxnSpPr>
            <p:spPr>
              <a:xfrm>
                <a:off x="4468493" y="4437112"/>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B0B88B64-FF18-8FC1-2258-25324CBA5701}"/>
                  </a:ext>
                </a:extLst>
              </p:cNvPr>
              <p:cNvCxnSpPr>
                <a:cxnSpLocks/>
              </p:cNvCxnSpPr>
              <p:nvPr/>
            </p:nvCxnSpPr>
            <p:spPr>
              <a:xfrm>
                <a:off x="5280506" y="4437112"/>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id="{F29943FE-D680-F775-C3E6-F43892E604A1}"/>
                  </a:ext>
                </a:extLst>
              </p:cNvPr>
              <p:cNvGrpSpPr/>
              <p:nvPr/>
            </p:nvGrpSpPr>
            <p:grpSpPr>
              <a:xfrm>
                <a:off x="1043608" y="3167975"/>
                <a:ext cx="6867243" cy="1701185"/>
                <a:chOff x="1043608" y="3167975"/>
                <a:chExt cx="6867243" cy="1701185"/>
              </a:xfrm>
            </p:grpSpPr>
            <p:grpSp>
              <p:nvGrpSpPr>
                <p:cNvPr id="165" name="组合 164">
                  <a:extLst>
                    <a:ext uri="{FF2B5EF4-FFF2-40B4-BE49-F238E27FC236}">
                      <a16:creationId xmlns:a16="http://schemas.microsoft.com/office/drawing/2014/main" id="{B31EC0F9-6030-B16F-8EC3-493E56C6E035}"/>
                    </a:ext>
                  </a:extLst>
                </p:cNvPr>
                <p:cNvGrpSpPr/>
                <p:nvPr/>
              </p:nvGrpSpPr>
              <p:grpSpPr>
                <a:xfrm>
                  <a:off x="1043608" y="3717032"/>
                  <a:ext cx="6867243" cy="1000072"/>
                  <a:chOff x="1043608" y="3717032"/>
                  <a:chExt cx="6867243" cy="1000072"/>
                </a:xfrm>
              </p:grpSpPr>
              <p:pic>
                <p:nvPicPr>
                  <p:cNvPr id="137" name="图片 136">
                    <a:extLst>
                      <a:ext uri="{FF2B5EF4-FFF2-40B4-BE49-F238E27FC236}">
                        <a16:creationId xmlns:a16="http://schemas.microsoft.com/office/drawing/2014/main" id="{6A39B1EA-878F-F67B-94B0-D1EF9E6C33EA}"/>
                      </a:ext>
                    </a:extLst>
                  </p:cNvPr>
                  <p:cNvPicPr>
                    <a:picLocks noChangeAspect="1"/>
                  </p:cNvPicPr>
                  <p:nvPr/>
                </p:nvPicPr>
                <p:blipFill>
                  <a:blip r:embed="rId2"/>
                  <a:stretch>
                    <a:fillRect/>
                  </a:stretch>
                </p:blipFill>
                <p:spPr>
                  <a:xfrm>
                    <a:off x="1043608" y="3717032"/>
                    <a:ext cx="6867243" cy="760613"/>
                  </a:xfrm>
                  <a:prstGeom prst="rect">
                    <a:avLst/>
                  </a:prstGeom>
                </p:spPr>
              </p:pic>
              <p:cxnSp>
                <p:nvCxnSpPr>
                  <p:cNvPr id="148" name="直接连接符 147">
                    <a:extLst>
                      <a:ext uri="{FF2B5EF4-FFF2-40B4-BE49-F238E27FC236}">
                        <a16:creationId xmlns:a16="http://schemas.microsoft.com/office/drawing/2014/main" id="{3E8B89AB-C329-8703-7177-FD6870E5742A}"/>
                      </a:ext>
                    </a:extLst>
                  </p:cNvPr>
                  <p:cNvCxnSpPr>
                    <a:cxnSpLocks/>
                  </p:cNvCxnSpPr>
                  <p:nvPr/>
                </p:nvCxnSpPr>
                <p:spPr>
                  <a:xfrm flipH="1">
                    <a:off x="2061931" y="4704231"/>
                    <a:ext cx="2396463" cy="12701"/>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F4C9B232-A463-04E0-4857-17338E999FDD}"/>
                      </a:ext>
                    </a:extLst>
                  </p:cNvPr>
                  <p:cNvCxnSpPr>
                    <a:cxnSpLocks/>
                  </p:cNvCxnSpPr>
                  <p:nvPr/>
                </p:nvCxnSpPr>
                <p:spPr>
                  <a:xfrm flipH="1">
                    <a:off x="1282369" y="4717104"/>
                    <a:ext cx="75714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78A88737-8249-CE76-7ADC-40F2EA8DEEC0}"/>
                      </a:ext>
                    </a:extLst>
                  </p:cNvPr>
                  <p:cNvCxnSpPr>
                    <a:cxnSpLocks/>
                  </p:cNvCxnSpPr>
                  <p:nvPr/>
                </p:nvCxnSpPr>
                <p:spPr>
                  <a:xfrm flipH="1">
                    <a:off x="4477229" y="4701575"/>
                    <a:ext cx="802322" cy="15357"/>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4" name="组合 163">
                  <a:extLst>
                    <a:ext uri="{FF2B5EF4-FFF2-40B4-BE49-F238E27FC236}">
                      <a16:creationId xmlns:a16="http://schemas.microsoft.com/office/drawing/2014/main" id="{2D53E626-F420-0929-1715-7FCC7E7AC9F8}"/>
                    </a:ext>
                  </a:extLst>
                </p:cNvPr>
                <p:cNvGrpSpPr/>
                <p:nvPr/>
              </p:nvGrpSpPr>
              <p:grpSpPr>
                <a:xfrm>
                  <a:off x="1267872" y="3167975"/>
                  <a:ext cx="6412684" cy="1701185"/>
                  <a:chOff x="1267872" y="3167975"/>
                  <a:chExt cx="6412684" cy="1701185"/>
                </a:xfrm>
              </p:grpSpPr>
              <p:sp>
                <p:nvSpPr>
                  <p:cNvPr id="139" name="左大括号 138">
                    <a:extLst>
                      <a:ext uri="{FF2B5EF4-FFF2-40B4-BE49-F238E27FC236}">
                        <a16:creationId xmlns:a16="http://schemas.microsoft.com/office/drawing/2014/main" id="{3423FA2D-42FC-37A3-F591-368DBB75B776}"/>
                      </a:ext>
                    </a:extLst>
                  </p:cNvPr>
                  <p:cNvSpPr/>
                  <p:nvPr/>
                </p:nvSpPr>
                <p:spPr>
                  <a:xfrm rot="5400000" flipV="1">
                    <a:off x="2745608" y="2084248"/>
                    <a:ext cx="299067" cy="325453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0" name="左大括号 139">
                    <a:extLst>
                      <a:ext uri="{FF2B5EF4-FFF2-40B4-BE49-F238E27FC236}">
                        <a16:creationId xmlns:a16="http://schemas.microsoft.com/office/drawing/2014/main" id="{5558CE69-C5FA-4CE1-B48B-A4428199FE3F}"/>
                      </a:ext>
                    </a:extLst>
                  </p:cNvPr>
                  <p:cNvSpPr/>
                  <p:nvPr/>
                </p:nvSpPr>
                <p:spPr>
                  <a:xfrm rot="5400000" flipV="1">
                    <a:off x="5927201" y="2157193"/>
                    <a:ext cx="299067" cy="310864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42" name="直接连接符 141">
                    <a:extLst>
                      <a:ext uri="{FF2B5EF4-FFF2-40B4-BE49-F238E27FC236}">
                        <a16:creationId xmlns:a16="http://schemas.microsoft.com/office/drawing/2014/main" id="{DBE7E19B-4445-D911-F5CB-F67025F57D8A}"/>
                      </a:ext>
                    </a:extLst>
                  </p:cNvPr>
                  <p:cNvCxnSpPr>
                    <a:cxnSpLocks/>
                  </p:cNvCxnSpPr>
                  <p:nvPr/>
                </p:nvCxnSpPr>
                <p:spPr>
                  <a:xfrm>
                    <a:off x="1267872" y="4509120"/>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8FD3943A-8027-AD6C-212F-36B03B6C22DB}"/>
                      </a:ext>
                    </a:extLst>
                  </p:cNvPr>
                  <p:cNvCxnSpPr>
                    <a:cxnSpLocks/>
                  </p:cNvCxnSpPr>
                  <p:nvPr/>
                </p:nvCxnSpPr>
                <p:spPr>
                  <a:xfrm>
                    <a:off x="7668344" y="4437112"/>
                    <a:ext cx="0" cy="36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B5A27ADD-4892-C34A-2A21-10AA36B54BC3}"/>
                      </a:ext>
                    </a:extLst>
                  </p:cNvPr>
                  <p:cNvCxnSpPr>
                    <a:cxnSpLocks/>
                  </p:cNvCxnSpPr>
                  <p:nvPr/>
                </p:nvCxnSpPr>
                <p:spPr>
                  <a:xfrm flipH="1">
                    <a:off x="5284093" y="4695225"/>
                    <a:ext cx="2396463" cy="12701"/>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8" name="文本框 157">
                    <a:extLst>
                      <a:ext uri="{FF2B5EF4-FFF2-40B4-BE49-F238E27FC236}">
                        <a16:creationId xmlns:a16="http://schemas.microsoft.com/office/drawing/2014/main" id="{EAB76A41-7DE8-69D0-2CEC-7EF00CD7712B}"/>
                      </a:ext>
                    </a:extLst>
                  </p:cNvPr>
                  <p:cNvSpPr txBox="1"/>
                  <p:nvPr/>
                </p:nvSpPr>
                <p:spPr>
                  <a:xfrm>
                    <a:off x="1358458" y="4455775"/>
                    <a:ext cx="697627" cy="246221"/>
                  </a:xfrm>
                  <a:prstGeom prst="rect">
                    <a:avLst/>
                  </a:prstGeom>
                  <a:noFill/>
                </p:spPr>
                <p:txBody>
                  <a:bodyPr wrap="none" rtlCol="0">
                    <a:spAutoFit/>
                  </a:bodyPr>
                  <a:lstStyle/>
                  <a:p>
                    <a:r>
                      <a:rPr lang="zh-CN" altLang="en-US" sz="1000" b="1" dirty="0">
                        <a:solidFill>
                          <a:srgbClr val="7030A0"/>
                        </a:solidFill>
                      </a:rPr>
                      <a:t>取微指令</a:t>
                    </a:r>
                  </a:p>
                </p:txBody>
              </p:sp>
              <p:sp>
                <p:nvSpPr>
                  <p:cNvPr id="159" name="文本框 158">
                    <a:extLst>
                      <a:ext uri="{FF2B5EF4-FFF2-40B4-BE49-F238E27FC236}">
                        <a16:creationId xmlns:a16="http://schemas.microsoft.com/office/drawing/2014/main" id="{CFF9945C-A4A3-315E-E385-6ACC73067F9E}"/>
                      </a:ext>
                    </a:extLst>
                  </p:cNvPr>
                  <p:cNvSpPr txBox="1"/>
                  <p:nvPr/>
                </p:nvSpPr>
                <p:spPr>
                  <a:xfrm>
                    <a:off x="4536403" y="4431605"/>
                    <a:ext cx="697627" cy="246221"/>
                  </a:xfrm>
                  <a:prstGeom prst="rect">
                    <a:avLst/>
                  </a:prstGeom>
                  <a:noFill/>
                </p:spPr>
                <p:txBody>
                  <a:bodyPr wrap="none" rtlCol="0">
                    <a:spAutoFit/>
                  </a:bodyPr>
                  <a:lstStyle/>
                  <a:p>
                    <a:r>
                      <a:rPr lang="zh-CN" altLang="en-US" sz="1000" b="1" dirty="0">
                        <a:solidFill>
                          <a:srgbClr val="7030A0"/>
                        </a:solidFill>
                      </a:rPr>
                      <a:t>取微指令</a:t>
                    </a:r>
                  </a:p>
                </p:txBody>
              </p:sp>
              <p:sp>
                <p:nvSpPr>
                  <p:cNvPr id="160" name="文本框 159">
                    <a:extLst>
                      <a:ext uri="{FF2B5EF4-FFF2-40B4-BE49-F238E27FC236}">
                        <a16:creationId xmlns:a16="http://schemas.microsoft.com/office/drawing/2014/main" id="{A3D55205-092B-B0F9-19D4-6D042C051916}"/>
                      </a:ext>
                    </a:extLst>
                  </p:cNvPr>
                  <p:cNvSpPr txBox="1"/>
                  <p:nvPr/>
                </p:nvSpPr>
                <p:spPr>
                  <a:xfrm>
                    <a:off x="2847173" y="4427533"/>
                    <a:ext cx="825867" cy="246221"/>
                  </a:xfrm>
                  <a:prstGeom prst="rect">
                    <a:avLst/>
                  </a:prstGeom>
                  <a:noFill/>
                </p:spPr>
                <p:txBody>
                  <a:bodyPr wrap="none" rtlCol="0">
                    <a:spAutoFit/>
                  </a:bodyPr>
                  <a:lstStyle/>
                  <a:p>
                    <a:r>
                      <a:rPr lang="zh-CN" altLang="en-US" sz="1000" b="1" dirty="0">
                        <a:solidFill>
                          <a:srgbClr val="7030A0"/>
                        </a:solidFill>
                      </a:rPr>
                      <a:t>执行微指令</a:t>
                    </a:r>
                  </a:p>
                </p:txBody>
              </p:sp>
              <p:sp>
                <p:nvSpPr>
                  <p:cNvPr id="161" name="文本框 160">
                    <a:extLst>
                      <a:ext uri="{FF2B5EF4-FFF2-40B4-BE49-F238E27FC236}">
                        <a16:creationId xmlns:a16="http://schemas.microsoft.com/office/drawing/2014/main" id="{E5EAC9E4-6531-63A5-7872-BDC6F5B230AE}"/>
                      </a:ext>
                    </a:extLst>
                  </p:cNvPr>
                  <p:cNvSpPr txBox="1"/>
                  <p:nvPr/>
                </p:nvSpPr>
                <p:spPr>
                  <a:xfrm>
                    <a:off x="6159507" y="4428235"/>
                    <a:ext cx="825867" cy="246221"/>
                  </a:xfrm>
                  <a:prstGeom prst="rect">
                    <a:avLst/>
                  </a:prstGeom>
                  <a:noFill/>
                </p:spPr>
                <p:txBody>
                  <a:bodyPr wrap="none" rtlCol="0">
                    <a:spAutoFit/>
                  </a:bodyPr>
                  <a:lstStyle/>
                  <a:p>
                    <a:r>
                      <a:rPr lang="zh-CN" altLang="en-US" sz="1000" b="1" dirty="0">
                        <a:solidFill>
                          <a:srgbClr val="7030A0"/>
                        </a:solidFill>
                      </a:rPr>
                      <a:t>执行微指令</a:t>
                    </a:r>
                  </a:p>
                </p:txBody>
              </p:sp>
              <p:sp>
                <p:nvSpPr>
                  <p:cNvPr id="162" name="文本框 161">
                    <a:extLst>
                      <a:ext uri="{FF2B5EF4-FFF2-40B4-BE49-F238E27FC236}">
                        <a16:creationId xmlns:a16="http://schemas.microsoft.com/office/drawing/2014/main" id="{71669E71-BE51-2BBB-D7C0-8B513119B2B6}"/>
                      </a:ext>
                    </a:extLst>
                  </p:cNvPr>
                  <p:cNvSpPr txBox="1"/>
                  <p:nvPr/>
                </p:nvSpPr>
                <p:spPr>
                  <a:xfrm>
                    <a:off x="2482207" y="3167975"/>
                    <a:ext cx="825867" cy="246221"/>
                  </a:xfrm>
                  <a:prstGeom prst="rect">
                    <a:avLst/>
                  </a:prstGeom>
                  <a:noFill/>
                </p:spPr>
                <p:txBody>
                  <a:bodyPr wrap="none" rtlCol="0">
                    <a:spAutoFit/>
                  </a:bodyPr>
                  <a:lstStyle/>
                  <a:p>
                    <a:r>
                      <a:rPr lang="zh-CN" altLang="en-US" sz="1000" b="1" dirty="0">
                        <a:solidFill>
                          <a:srgbClr val="3D3DED"/>
                        </a:solidFill>
                      </a:rPr>
                      <a:t>微指令周期</a:t>
                    </a:r>
                  </a:p>
                </p:txBody>
              </p:sp>
              <p:sp>
                <p:nvSpPr>
                  <p:cNvPr id="163" name="文本框 162">
                    <a:extLst>
                      <a:ext uri="{FF2B5EF4-FFF2-40B4-BE49-F238E27FC236}">
                        <a16:creationId xmlns:a16="http://schemas.microsoft.com/office/drawing/2014/main" id="{E102C281-CA0E-D9B9-1F1E-C7F48FF7D573}"/>
                      </a:ext>
                    </a:extLst>
                  </p:cNvPr>
                  <p:cNvSpPr txBox="1"/>
                  <p:nvPr/>
                </p:nvSpPr>
                <p:spPr>
                  <a:xfrm>
                    <a:off x="5653450" y="3212286"/>
                    <a:ext cx="825867" cy="246221"/>
                  </a:xfrm>
                  <a:prstGeom prst="rect">
                    <a:avLst/>
                  </a:prstGeom>
                  <a:noFill/>
                </p:spPr>
                <p:txBody>
                  <a:bodyPr wrap="none" rtlCol="0">
                    <a:spAutoFit/>
                  </a:bodyPr>
                  <a:lstStyle/>
                  <a:p>
                    <a:r>
                      <a:rPr lang="zh-CN" altLang="en-US" sz="1000" b="1" dirty="0">
                        <a:solidFill>
                          <a:srgbClr val="3D3DED"/>
                        </a:solidFill>
                      </a:rPr>
                      <a:t>微指令周期</a:t>
                    </a:r>
                  </a:p>
                </p:txBody>
              </p:sp>
            </p:grpSp>
          </p:grpSp>
        </p:grpSp>
      </p:grpSp>
    </p:spTree>
    <p:extLst>
      <p:ext uri="{BB962C8B-B14F-4D97-AF65-F5344CB8AC3E}">
        <p14:creationId xmlns:p14="http://schemas.microsoft.com/office/powerpoint/2010/main" val="348286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548680"/>
            <a:ext cx="8229600" cy="4968552"/>
          </a:xfrm>
        </p:spPr>
        <p:txBody>
          <a:bodyPr rtlCol="0">
            <a:normAutofit/>
          </a:bodyPr>
          <a:lstStyle/>
          <a:p>
            <a:pPr eaLnBrk="1" fontAlgn="auto" hangingPunct="1">
              <a:spcAft>
                <a:spcPts val="0"/>
              </a:spcAft>
              <a:defRPr/>
            </a:pPr>
            <a:r>
              <a:rPr lang="en-US" altLang="zh-CN" b="1" dirty="0">
                <a:ea typeface="黑体" pitchFamily="49" charset="-122"/>
              </a:rPr>
              <a:t>6.6.2  </a:t>
            </a:r>
            <a:r>
              <a:rPr lang="zh-CN" altLang="en-US" b="1" dirty="0">
                <a:ea typeface="黑体" pitchFamily="49" charset="-122"/>
              </a:rPr>
              <a:t>微程序控制器组成原理</a:t>
            </a:r>
            <a:endParaRPr lang="en-US" altLang="zh-CN" sz="1200" b="1" dirty="0"/>
          </a:p>
          <a:p>
            <a:pPr lvl="1" eaLnBrk="1" hangingPunct="1"/>
            <a:endParaRPr lang="en-US" altLang="zh-CN" sz="1800" b="1" dirty="0"/>
          </a:p>
          <a:p>
            <a:pPr lvl="1" eaLnBrk="1" hangingPunct="1"/>
            <a:r>
              <a:rPr lang="en-US" altLang="zh-CN" sz="2000" b="1" dirty="0"/>
              <a:t>1</a:t>
            </a:r>
            <a:r>
              <a:rPr lang="zh-CN" altLang="en-US" sz="2000" b="1" dirty="0"/>
              <a:t>、微程序控制器组成</a:t>
            </a:r>
            <a:endParaRPr lang="en-US" altLang="zh-CN" sz="1800" b="1" dirty="0"/>
          </a:p>
          <a:p>
            <a:pPr lvl="1" eaLnBrk="1" hangingPunct="1"/>
            <a:endParaRPr lang="en-US" altLang="zh-CN" sz="1800" b="1" dirty="0"/>
          </a:p>
          <a:p>
            <a:pPr lvl="2" eaLnBrk="1" hangingPunct="1"/>
            <a:r>
              <a:rPr lang="zh-CN" altLang="en-US" sz="1600" b="1" dirty="0"/>
              <a:t>图</a:t>
            </a:r>
            <a:r>
              <a:rPr lang="en-US" altLang="zh-CN" sz="1600" b="1" dirty="0"/>
              <a:t>6.49</a:t>
            </a:r>
            <a:r>
              <a:rPr lang="zh-CN" altLang="en-US" sz="1600" b="1" dirty="0"/>
              <a:t>：微程序控制器的组成框图，主要包括</a:t>
            </a:r>
            <a:r>
              <a:rPr lang="zh-CN" altLang="en-US" sz="1600" b="1" dirty="0">
                <a:solidFill>
                  <a:srgbClr val="FF0000"/>
                </a:solidFill>
              </a:rPr>
              <a:t>控制存储器</a:t>
            </a:r>
            <a:r>
              <a:rPr lang="zh-CN" altLang="en-US" sz="1600" b="1" dirty="0"/>
              <a:t>（控存）、</a:t>
            </a:r>
            <a:r>
              <a:rPr lang="zh-CN" altLang="en-US" sz="1600" b="1" dirty="0">
                <a:solidFill>
                  <a:srgbClr val="FF0000"/>
                </a:solidFill>
              </a:rPr>
              <a:t>微地址寄存器</a:t>
            </a:r>
            <a:r>
              <a:rPr lang="zh-CN" altLang="en-US" sz="1600" b="1" dirty="0"/>
              <a:t>（</a:t>
            </a:r>
            <a:r>
              <a:rPr lang="el-GR" altLang="zh-CN" sz="1600" b="1" dirty="0">
                <a:latin typeface="等线" panose="02010600030101010101" pitchFamily="2" charset="-122"/>
                <a:ea typeface="等线" panose="02010600030101010101" pitchFamily="2" charset="-122"/>
              </a:rPr>
              <a:t>μ</a:t>
            </a:r>
            <a:r>
              <a:rPr lang="en-US" altLang="zh-CN" sz="1600" b="1" dirty="0"/>
              <a:t>AR</a:t>
            </a:r>
            <a:r>
              <a:rPr lang="zh-CN" altLang="en-US" sz="1600" b="1" dirty="0"/>
              <a:t>）、</a:t>
            </a:r>
            <a:r>
              <a:rPr lang="zh-CN" altLang="en-US" sz="1600" b="1" dirty="0">
                <a:solidFill>
                  <a:srgbClr val="FF0000"/>
                </a:solidFill>
              </a:rPr>
              <a:t>地址转移逻辑</a:t>
            </a:r>
            <a:r>
              <a:rPr lang="zh-CN" altLang="en-US" sz="1600" b="1" dirty="0"/>
              <a:t>等。</a:t>
            </a:r>
            <a:endParaRPr lang="en-US" altLang="zh-CN" sz="1600" b="1" dirty="0"/>
          </a:p>
          <a:p>
            <a:pPr lvl="1" eaLnBrk="1" hangingPunct="1"/>
            <a:endParaRPr lang="en-US" altLang="zh-CN" sz="1800" b="1" dirty="0"/>
          </a:p>
          <a:p>
            <a:pPr lvl="1" eaLnBrk="1" hangingPunct="1"/>
            <a:endParaRPr lang="en-US" altLang="zh-CN" sz="1050" b="1" dirty="0"/>
          </a:p>
        </p:txBody>
      </p:sp>
      <p:grpSp>
        <p:nvGrpSpPr>
          <p:cNvPr id="6" name="组合 5">
            <a:extLst>
              <a:ext uri="{FF2B5EF4-FFF2-40B4-BE49-F238E27FC236}">
                <a16:creationId xmlns:a16="http://schemas.microsoft.com/office/drawing/2014/main" id="{CC1D6414-7AC3-A77D-D3DA-FFAAFA509DA8}"/>
              </a:ext>
            </a:extLst>
          </p:cNvPr>
          <p:cNvGrpSpPr/>
          <p:nvPr/>
        </p:nvGrpSpPr>
        <p:grpSpPr>
          <a:xfrm>
            <a:off x="1259632" y="3212976"/>
            <a:ext cx="6251779" cy="3528392"/>
            <a:chOff x="1259632" y="3212976"/>
            <a:chExt cx="6251779" cy="3528392"/>
          </a:xfrm>
        </p:grpSpPr>
        <p:pic>
          <p:nvPicPr>
            <p:cNvPr id="4" name="图片 3">
              <a:extLst>
                <a:ext uri="{FF2B5EF4-FFF2-40B4-BE49-F238E27FC236}">
                  <a16:creationId xmlns:a16="http://schemas.microsoft.com/office/drawing/2014/main" id="{B1D55EB7-2E77-C4F5-1941-8997A5A32ECF}"/>
                </a:ext>
              </a:extLst>
            </p:cNvPr>
            <p:cNvPicPr>
              <a:picLocks noChangeAspect="1"/>
            </p:cNvPicPr>
            <p:nvPr/>
          </p:nvPicPr>
          <p:blipFill>
            <a:blip r:embed="rId2"/>
            <a:stretch>
              <a:fillRect/>
            </a:stretch>
          </p:blipFill>
          <p:spPr>
            <a:xfrm>
              <a:off x="1259632" y="3212976"/>
              <a:ext cx="6251779" cy="2849420"/>
            </a:xfrm>
            <a:prstGeom prst="rect">
              <a:avLst/>
            </a:prstGeom>
          </p:spPr>
        </p:pic>
        <p:sp>
          <p:nvSpPr>
            <p:cNvPr id="5" name="文本框 4">
              <a:extLst>
                <a:ext uri="{FF2B5EF4-FFF2-40B4-BE49-F238E27FC236}">
                  <a16:creationId xmlns:a16="http://schemas.microsoft.com/office/drawing/2014/main" id="{0F21BEC2-B9B3-9469-368E-56D2DD180DC2}"/>
                </a:ext>
              </a:extLst>
            </p:cNvPr>
            <p:cNvSpPr txBox="1"/>
            <p:nvPr/>
          </p:nvSpPr>
          <p:spPr>
            <a:xfrm>
              <a:off x="2619392" y="6464369"/>
              <a:ext cx="3896824" cy="276999"/>
            </a:xfrm>
            <a:prstGeom prst="rect">
              <a:avLst/>
            </a:prstGeom>
            <a:noFill/>
          </p:spPr>
          <p:txBody>
            <a:bodyPr wrap="square" rtlCol="0">
              <a:spAutoFit/>
            </a:bodyPr>
            <a:lstStyle/>
            <a:p>
              <a:pPr algn="ctr"/>
              <a:r>
                <a:rPr lang="zh-CN" altLang="en-US" sz="1200" b="1" dirty="0"/>
                <a:t>图</a:t>
              </a:r>
              <a:r>
                <a:rPr lang="en-US" altLang="zh-CN" sz="1200" b="1" dirty="0"/>
                <a:t>6.49    </a:t>
              </a:r>
              <a:r>
                <a:rPr lang="zh-CN" altLang="en-US" sz="1200" b="1" dirty="0"/>
                <a:t>微程序控制器组成框图</a:t>
              </a:r>
            </a:p>
          </p:txBody>
        </p:sp>
      </p:grpSp>
    </p:spTree>
    <p:extLst>
      <p:ext uri="{BB962C8B-B14F-4D97-AF65-F5344CB8AC3E}">
        <p14:creationId xmlns:p14="http://schemas.microsoft.com/office/powerpoint/2010/main" val="1865855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F5B48C88-2D20-CD49-C208-B15AF3FA5382}"/>
              </a:ext>
            </a:extLst>
          </p:cNvPr>
          <p:cNvSpPr>
            <a:spLocks noGrp="1"/>
          </p:cNvSpPr>
          <p:nvPr>
            <p:ph idx="1"/>
          </p:nvPr>
        </p:nvSpPr>
        <p:spPr>
          <a:xfrm>
            <a:off x="457200" y="260648"/>
            <a:ext cx="8229600" cy="6336704"/>
          </a:xfrm>
        </p:spPr>
        <p:txBody>
          <a:bodyPr rtlCol="0">
            <a:normAutofit/>
          </a:bodyPr>
          <a:lstStyle/>
          <a:p>
            <a:pPr eaLnBrk="1" hangingPunct="1"/>
            <a:r>
              <a:rPr lang="zh-CN" altLang="en-US" sz="1800" b="1" dirty="0"/>
              <a:t>（</a:t>
            </a:r>
            <a:r>
              <a:rPr lang="en-US" altLang="zh-CN" sz="1800" b="1" dirty="0"/>
              <a:t>1</a:t>
            </a:r>
            <a:r>
              <a:rPr lang="zh-CN" altLang="en-US" sz="1800" b="1" dirty="0"/>
              <a:t>）控制存储器</a:t>
            </a:r>
            <a:endParaRPr lang="en-US" altLang="zh-CN" sz="1600" b="1" dirty="0"/>
          </a:p>
          <a:p>
            <a:pPr eaLnBrk="1" hangingPunct="1"/>
            <a:endParaRPr lang="en-US" altLang="zh-CN" sz="800" b="1" dirty="0"/>
          </a:p>
          <a:p>
            <a:pPr lvl="1" eaLnBrk="1" hangingPunct="1"/>
            <a:r>
              <a:rPr lang="zh-CN" altLang="en-US" sz="1400" b="1" dirty="0">
                <a:solidFill>
                  <a:srgbClr val="FF0000"/>
                </a:solidFill>
              </a:rPr>
              <a:t>控制存储器</a:t>
            </a:r>
            <a:r>
              <a:rPr lang="zh-CN" altLang="en-US" sz="1400" b="1" dirty="0"/>
              <a:t>用于存放全部指令的所有微程序，控制存储器通常采用</a:t>
            </a:r>
            <a:r>
              <a:rPr lang="en-US" altLang="zh-CN" sz="1400" b="1" dirty="0">
                <a:highlight>
                  <a:srgbClr val="FFFF00"/>
                </a:highlight>
              </a:rPr>
              <a:t>ROM</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控制存储器的</a:t>
            </a:r>
            <a:r>
              <a:rPr lang="zh-CN" altLang="en-US" sz="1400" b="1" dirty="0">
                <a:solidFill>
                  <a:srgbClr val="FF0000"/>
                </a:solidFill>
              </a:rPr>
              <a:t>长度</a:t>
            </a:r>
            <a:r>
              <a:rPr lang="zh-CN" altLang="en-US" sz="1400" b="1" dirty="0"/>
              <a:t>等于微指令的长度；控制存储器的</a:t>
            </a:r>
            <a:r>
              <a:rPr lang="zh-CN" altLang="en-US" sz="1400" b="1" dirty="0">
                <a:solidFill>
                  <a:srgbClr val="FF0000"/>
                </a:solidFill>
              </a:rPr>
              <a:t>容量</a:t>
            </a:r>
            <a:r>
              <a:rPr lang="zh-CN" altLang="en-US" sz="1400" b="1" dirty="0"/>
              <a:t>等于所有指令的微程序包含的微指令数量，其取决于指令系统。</a:t>
            </a:r>
            <a:endParaRPr lang="en-US" altLang="zh-CN" sz="1600" b="1" dirty="0"/>
          </a:p>
          <a:p>
            <a:pPr lvl="1" eaLnBrk="1" hangingPunct="1"/>
            <a:endParaRPr lang="en-US" altLang="zh-CN" sz="2000" b="1" dirty="0"/>
          </a:p>
          <a:p>
            <a:pPr eaLnBrk="1" hangingPunct="1"/>
            <a:r>
              <a:rPr lang="zh-CN" altLang="en-US" sz="1800" b="1" dirty="0"/>
              <a:t>（</a:t>
            </a:r>
            <a:r>
              <a:rPr lang="en-US" altLang="zh-CN" sz="1800" b="1" dirty="0"/>
              <a:t>2</a:t>
            </a:r>
            <a:r>
              <a:rPr lang="zh-CN" altLang="en-US" sz="1800" b="1" dirty="0"/>
              <a:t>）微地址寄存器</a:t>
            </a:r>
            <a:endParaRPr lang="en-US" altLang="zh-CN" sz="1800" b="1" dirty="0"/>
          </a:p>
          <a:p>
            <a:pPr eaLnBrk="1" hangingPunct="1"/>
            <a:endParaRPr lang="en-US" altLang="zh-CN" sz="800" b="1" dirty="0"/>
          </a:p>
          <a:p>
            <a:pPr lvl="1" eaLnBrk="1" hangingPunct="1"/>
            <a:r>
              <a:rPr lang="zh-CN" altLang="en-US" sz="1400" b="1" dirty="0"/>
              <a:t>微地址寄存器（</a:t>
            </a:r>
            <a:r>
              <a:rPr lang="el-GR" altLang="zh-CN" sz="1400" b="1" dirty="0">
                <a:solidFill>
                  <a:srgbClr val="FF0000"/>
                </a:solidFill>
                <a:latin typeface="等线" panose="02010600030101010101" pitchFamily="2" charset="-122"/>
                <a:ea typeface="等线" panose="02010600030101010101" pitchFamily="2" charset="-122"/>
              </a:rPr>
              <a:t>μ</a:t>
            </a:r>
            <a:r>
              <a:rPr lang="en-US" altLang="zh-CN" sz="1400" b="1" dirty="0">
                <a:solidFill>
                  <a:srgbClr val="FF0000"/>
                </a:solidFill>
              </a:rPr>
              <a:t>AR</a:t>
            </a:r>
            <a:r>
              <a:rPr lang="zh-CN" altLang="en-US" sz="1400" b="1" dirty="0"/>
              <a:t>）为控制存储器提供</a:t>
            </a:r>
            <a:r>
              <a:rPr lang="zh-CN" altLang="en-US" sz="1400" b="1" dirty="0">
                <a:solidFill>
                  <a:srgbClr val="FF0000"/>
                </a:solidFill>
              </a:rPr>
              <a:t>微地址</a:t>
            </a:r>
            <a:r>
              <a:rPr lang="zh-CN" altLang="en-US" sz="1400" b="1" dirty="0"/>
              <a:t>（微指令的地址）。</a:t>
            </a:r>
            <a:endParaRPr lang="en-US" altLang="zh-CN" sz="1400" b="1" dirty="0"/>
          </a:p>
          <a:p>
            <a:pPr lvl="1" eaLnBrk="1" hangingPunct="1"/>
            <a:endParaRPr lang="en-US" altLang="zh-CN" sz="1400" b="1" dirty="0"/>
          </a:p>
          <a:p>
            <a:pPr lvl="1" eaLnBrk="1" hangingPunct="1"/>
            <a:r>
              <a:rPr lang="zh-CN" altLang="en-US" sz="1400" b="1" dirty="0"/>
              <a:t>初始化时（上电，按</a:t>
            </a:r>
            <a:r>
              <a:rPr lang="en-US" altLang="zh-CN" sz="1400" b="1" dirty="0"/>
              <a:t>Reset</a:t>
            </a:r>
            <a:r>
              <a:rPr lang="zh-CN" altLang="en-US" sz="1400" b="1" dirty="0"/>
              <a:t>键）</a:t>
            </a:r>
            <a:r>
              <a:rPr lang="el-GR" altLang="zh-CN" sz="1400" b="1" dirty="0">
                <a:latin typeface="等线" panose="02010600030101010101" pitchFamily="2" charset="-122"/>
                <a:ea typeface="等线" panose="02010600030101010101" pitchFamily="2" charset="-122"/>
              </a:rPr>
              <a:t>μ</a:t>
            </a:r>
            <a:r>
              <a:rPr lang="en-US" altLang="zh-CN" sz="1400" b="1" dirty="0"/>
              <a:t>AR=0</a:t>
            </a:r>
            <a:r>
              <a:rPr lang="zh-CN" altLang="en-US" sz="1400" b="1" dirty="0"/>
              <a:t>；因此，</a:t>
            </a:r>
            <a:r>
              <a:rPr lang="zh-CN" altLang="en-US" sz="1400" b="1" dirty="0">
                <a:highlight>
                  <a:srgbClr val="FFFF00"/>
                </a:highlight>
              </a:rPr>
              <a:t>控制存储器</a:t>
            </a:r>
            <a:r>
              <a:rPr lang="en-US" altLang="zh-CN" sz="1400" b="1" dirty="0">
                <a:highlight>
                  <a:srgbClr val="FFFF00"/>
                </a:highlight>
              </a:rPr>
              <a:t>0</a:t>
            </a:r>
            <a:r>
              <a:rPr lang="zh-CN" altLang="en-US" sz="1400" b="1" dirty="0">
                <a:highlight>
                  <a:srgbClr val="FFFF00"/>
                </a:highlight>
              </a:rPr>
              <a:t>号单元的微指令应该是取指微程序的第</a:t>
            </a:r>
            <a:r>
              <a:rPr lang="en-US" altLang="zh-CN" sz="1400" b="1" dirty="0">
                <a:highlight>
                  <a:srgbClr val="FFFF00"/>
                </a:highlight>
              </a:rPr>
              <a:t>1</a:t>
            </a:r>
            <a:r>
              <a:rPr lang="zh-CN" altLang="en-US" sz="1400" b="1" dirty="0">
                <a:highlight>
                  <a:srgbClr val="FFFF00"/>
                </a:highlight>
              </a:rPr>
              <a:t>条微指令。</a:t>
            </a:r>
            <a:endParaRPr lang="en-US" altLang="zh-CN" sz="1400" b="1" dirty="0">
              <a:highlight>
                <a:srgbClr val="FFFF00"/>
              </a:highlight>
            </a:endParaRPr>
          </a:p>
          <a:p>
            <a:pPr lvl="1" eaLnBrk="1" hangingPunct="1"/>
            <a:endParaRPr lang="en-US" altLang="zh-CN" sz="1400" b="1" dirty="0"/>
          </a:p>
          <a:p>
            <a:pPr lvl="1" eaLnBrk="1" hangingPunct="1"/>
            <a:r>
              <a:rPr lang="zh-CN" altLang="en-US" sz="1400" b="1" dirty="0"/>
              <a:t>微地址寄存器（</a:t>
            </a:r>
            <a:r>
              <a:rPr lang="el-GR" altLang="zh-CN" sz="1400" b="1" dirty="0"/>
              <a:t>μ</a:t>
            </a:r>
            <a:r>
              <a:rPr lang="en-US" altLang="zh-CN" sz="1400" b="1" dirty="0"/>
              <a:t>AR</a:t>
            </a:r>
            <a:r>
              <a:rPr lang="zh-CN" altLang="en-US" sz="1400" b="1" dirty="0"/>
              <a:t>）的输入为地址转移逻辑的输出（后续地址），</a:t>
            </a:r>
            <a:r>
              <a:rPr lang="el-GR" altLang="zh-CN" sz="1400" b="1" dirty="0"/>
              <a:t>μ</a:t>
            </a:r>
            <a:r>
              <a:rPr lang="en-US" altLang="zh-CN" sz="1400" b="1" dirty="0"/>
              <a:t>AR</a:t>
            </a:r>
            <a:r>
              <a:rPr lang="zh-CN" altLang="en-US" sz="1400" b="1" dirty="0"/>
              <a:t>受时钟信号</a:t>
            </a:r>
            <a:r>
              <a:rPr lang="en-US" altLang="zh-CN" sz="1400" b="1" dirty="0"/>
              <a:t>CLK</a:t>
            </a:r>
            <a:r>
              <a:rPr lang="zh-CN" altLang="en-US" sz="1400" b="1" dirty="0"/>
              <a:t>的控制。</a:t>
            </a:r>
            <a:endParaRPr lang="en-US" altLang="zh-CN" sz="1400" b="1" dirty="0"/>
          </a:p>
          <a:p>
            <a:pPr lvl="1" eaLnBrk="1" hangingPunct="1"/>
            <a:endParaRPr lang="en-US" altLang="zh-CN" sz="2000" b="1" dirty="0"/>
          </a:p>
          <a:p>
            <a:pPr eaLnBrk="1" hangingPunct="1"/>
            <a:r>
              <a:rPr lang="zh-CN" altLang="en-US" sz="1800" b="1" dirty="0"/>
              <a:t>（</a:t>
            </a:r>
            <a:r>
              <a:rPr lang="en-US" altLang="zh-CN" sz="1800" b="1" dirty="0"/>
              <a:t>2</a:t>
            </a:r>
            <a:r>
              <a:rPr lang="zh-CN" altLang="en-US" sz="1800" b="1" dirty="0"/>
              <a:t>）地址转移逻辑</a:t>
            </a:r>
            <a:endParaRPr lang="en-US" altLang="zh-CN" sz="1800" b="1" dirty="0"/>
          </a:p>
          <a:p>
            <a:pPr eaLnBrk="1" hangingPunct="1"/>
            <a:endParaRPr lang="en-US" altLang="zh-CN" sz="800" b="1" dirty="0"/>
          </a:p>
          <a:p>
            <a:pPr lvl="1" eaLnBrk="1" hangingPunct="1"/>
            <a:r>
              <a:rPr lang="zh-CN" altLang="en-US" sz="1400" b="1" dirty="0"/>
              <a:t>地址转移逻辑用于产生</a:t>
            </a:r>
            <a:r>
              <a:rPr lang="zh-CN" altLang="en-US" sz="1400" b="1" dirty="0">
                <a:solidFill>
                  <a:srgbClr val="FF0000"/>
                </a:solidFill>
              </a:rPr>
              <a:t>后续地址</a:t>
            </a:r>
            <a:r>
              <a:rPr lang="zh-CN" altLang="en-US" sz="1400" b="1" dirty="0"/>
              <a:t>（下一条微指令的地址）。</a:t>
            </a:r>
            <a:endParaRPr lang="en-US" altLang="zh-CN" sz="1400" b="1" dirty="0"/>
          </a:p>
          <a:p>
            <a:pPr lvl="1" eaLnBrk="1" hangingPunct="1"/>
            <a:endParaRPr lang="en-US" altLang="zh-CN" sz="1400" b="1" dirty="0"/>
          </a:p>
          <a:p>
            <a:pPr lvl="1" eaLnBrk="1" hangingPunct="1"/>
            <a:r>
              <a:rPr lang="zh-CN" altLang="en-US" sz="1400" b="1" dirty="0"/>
              <a:t>地址转移逻辑的输入为指令译码信号（指令字）、状态条件（如</a:t>
            </a:r>
            <a:r>
              <a:rPr lang="en-US" altLang="zh-CN" sz="1400" b="1" dirty="0"/>
              <a:t>PSW</a:t>
            </a:r>
            <a:r>
              <a:rPr lang="zh-CN" altLang="en-US" sz="1400" b="1" dirty="0"/>
              <a:t>的</a:t>
            </a:r>
            <a:r>
              <a:rPr lang="en-US" altLang="zh-CN" sz="1400" b="1" dirty="0"/>
              <a:t>equal</a:t>
            </a:r>
            <a:r>
              <a:rPr lang="zh-CN" altLang="en-US" sz="1400" b="1" dirty="0"/>
              <a:t>、中断请求信号等）、微指令的判断测试字段、微指令的下址字段。</a:t>
            </a:r>
            <a:endParaRPr lang="en-US" altLang="zh-CN" sz="1800" b="1" dirty="0"/>
          </a:p>
        </p:txBody>
      </p:sp>
    </p:spTree>
    <p:extLst>
      <p:ext uri="{BB962C8B-B14F-4D97-AF65-F5344CB8AC3E}">
        <p14:creationId xmlns:p14="http://schemas.microsoft.com/office/powerpoint/2010/main" val="13621367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332656"/>
            <a:ext cx="8229600" cy="4968552"/>
          </a:xfrm>
        </p:spPr>
        <p:txBody>
          <a:bodyPr rtlCol="0">
            <a:normAutofit/>
          </a:bodyPr>
          <a:lstStyle/>
          <a:p>
            <a:pPr lvl="1" eaLnBrk="1" hangingPunct="1"/>
            <a:r>
              <a:rPr lang="en-US" altLang="zh-CN" sz="2000" b="1" dirty="0"/>
              <a:t>2</a:t>
            </a:r>
            <a:r>
              <a:rPr lang="zh-CN" altLang="en-US" sz="2000" b="1" dirty="0"/>
              <a:t>、后续微地址的形成</a:t>
            </a:r>
            <a:endParaRPr lang="en-US" altLang="zh-CN" sz="1800" b="1" dirty="0"/>
          </a:p>
          <a:p>
            <a:pPr lvl="1" eaLnBrk="1" hangingPunct="1"/>
            <a:endParaRPr lang="en-US" altLang="zh-CN" sz="1800" b="1" dirty="0"/>
          </a:p>
          <a:p>
            <a:pPr lvl="2" eaLnBrk="1" hangingPunct="1"/>
            <a:r>
              <a:rPr lang="zh-CN" altLang="en-US" sz="1400" b="1" dirty="0"/>
              <a:t>后续微地址的形成方法有两种：下址字段法和计数器法。</a:t>
            </a:r>
            <a:endParaRPr lang="en-US" altLang="zh-CN" sz="1400" b="1" dirty="0"/>
          </a:p>
          <a:p>
            <a:pPr lvl="2" eaLnBrk="1" hangingPunct="1"/>
            <a:endParaRPr lang="en-US" altLang="zh-CN" sz="1400" b="1" dirty="0"/>
          </a:p>
          <a:p>
            <a:pPr lvl="2" eaLnBrk="1" hangingPunct="1"/>
            <a:r>
              <a:rPr lang="zh-CN" altLang="en-US" sz="1400" b="1" dirty="0">
                <a:solidFill>
                  <a:srgbClr val="FF0000"/>
                </a:solidFill>
              </a:rPr>
              <a:t>下址字段法</a:t>
            </a:r>
            <a:r>
              <a:rPr lang="zh-CN" altLang="en-US" sz="1400" b="1" dirty="0"/>
              <a:t>：在微指令中设置专门的</a:t>
            </a:r>
            <a:r>
              <a:rPr lang="zh-CN" altLang="en-US" sz="1400" b="1" dirty="0">
                <a:solidFill>
                  <a:srgbClr val="FF0000"/>
                </a:solidFill>
              </a:rPr>
              <a:t>下址字段</a:t>
            </a:r>
            <a:r>
              <a:rPr lang="zh-CN" altLang="en-US" sz="1400" b="1" dirty="0"/>
              <a:t>，该方法又称为</a:t>
            </a:r>
            <a:r>
              <a:rPr lang="zh-CN" altLang="en-US" sz="1400" b="1" dirty="0">
                <a:highlight>
                  <a:srgbClr val="FFFF00"/>
                </a:highlight>
              </a:rPr>
              <a:t>断定法</a:t>
            </a:r>
            <a:r>
              <a:rPr lang="zh-CN" altLang="en-US" sz="1400" b="1" dirty="0"/>
              <a:t>；图</a:t>
            </a:r>
            <a:r>
              <a:rPr lang="en-US" altLang="zh-CN" sz="1400" b="1" dirty="0"/>
              <a:t>6.49</a:t>
            </a:r>
            <a:r>
              <a:rPr lang="zh-CN" altLang="en-US" sz="1400" b="1" dirty="0"/>
              <a:t>的微程序控制器就是采用下址字段法。</a:t>
            </a:r>
            <a:endParaRPr lang="en-US" altLang="zh-CN" sz="1400" b="1" dirty="0"/>
          </a:p>
          <a:p>
            <a:pPr lvl="2" eaLnBrk="1" hangingPunct="1"/>
            <a:endParaRPr lang="en-US" altLang="zh-CN" sz="1400" b="1" dirty="0"/>
          </a:p>
          <a:p>
            <a:pPr lvl="2" eaLnBrk="1" hangingPunct="1"/>
            <a:r>
              <a:rPr lang="zh-CN" altLang="en-US" sz="1400" b="1" dirty="0">
                <a:solidFill>
                  <a:srgbClr val="FF0000"/>
                </a:solidFill>
              </a:rPr>
              <a:t>计数器法</a:t>
            </a:r>
            <a:r>
              <a:rPr lang="zh-CN" altLang="en-US" sz="1400" b="1" dirty="0"/>
              <a:t>：其思路与程序计数器</a:t>
            </a:r>
            <a:r>
              <a:rPr lang="en-US" altLang="zh-CN" sz="1400" b="1" dirty="0"/>
              <a:t>PC</a:t>
            </a:r>
            <a:r>
              <a:rPr lang="zh-CN" altLang="en-US" sz="1400" b="1" dirty="0"/>
              <a:t>相同，后续微指令的地址由</a:t>
            </a:r>
            <a:r>
              <a:rPr lang="el-GR" altLang="zh-CN" sz="1400" b="1" dirty="0">
                <a:solidFill>
                  <a:srgbClr val="FF0000"/>
                </a:solidFill>
              </a:rPr>
              <a:t>μ</a:t>
            </a:r>
            <a:r>
              <a:rPr lang="en-US" altLang="zh-CN" sz="1400" b="1" dirty="0">
                <a:solidFill>
                  <a:srgbClr val="FF0000"/>
                </a:solidFill>
              </a:rPr>
              <a:t>AR+1</a:t>
            </a:r>
            <a:r>
              <a:rPr lang="zh-CN" altLang="en-US" sz="1400" b="1" dirty="0"/>
              <a:t>得到，如图</a:t>
            </a:r>
            <a:r>
              <a:rPr lang="en-US" altLang="zh-CN" sz="1400" b="1" dirty="0"/>
              <a:t>6.50</a:t>
            </a:r>
            <a:r>
              <a:rPr lang="zh-CN" altLang="en-US" sz="1400" b="1" dirty="0"/>
              <a:t>所示；微指令不再包括下址字段部分，从而减少微指令的长度，减少控制存储器的容量开销。</a:t>
            </a:r>
            <a:endParaRPr lang="en-US" altLang="zh-CN" sz="1400" b="1" dirty="0"/>
          </a:p>
          <a:p>
            <a:pPr lvl="2" eaLnBrk="1" hangingPunct="1"/>
            <a:endParaRPr lang="en-US" altLang="zh-CN" sz="1400" b="1" dirty="0"/>
          </a:p>
          <a:p>
            <a:pPr lvl="2" eaLnBrk="1" hangingPunct="1"/>
            <a:r>
              <a:rPr lang="zh-CN" altLang="en-US" sz="1400" b="1" dirty="0"/>
              <a:t>采用计数器法时，需要在判别测试字段增加一个</a:t>
            </a:r>
            <a:r>
              <a:rPr lang="zh-CN" altLang="en-US" sz="1400" b="1" dirty="0">
                <a:highlight>
                  <a:srgbClr val="FFFF00"/>
                </a:highlight>
              </a:rPr>
              <a:t>结束微指令判断测试位</a:t>
            </a:r>
            <a:r>
              <a:rPr lang="en-US" altLang="zh-CN" sz="1400" b="1" dirty="0">
                <a:solidFill>
                  <a:srgbClr val="FF0000"/>
                </a:solidFill>
              </a:rPr>
              <a:t>P</a:t>
            </a:r>
            <a:r>
              <a:rPr lang="en-US" altLang="zh-CN" sz="1400" b="1" baseline="-25000" dirty="0">
                <a:solidFill>
                  <a:srgbClr val="FF0000"/>
                </a:solidFill>
              </a:rPr>
              <a:t>end</a:t>
            </a:r>
            <a:r>
              <a:rPr lang="zh-CN" altLang="en-US" sz="1400" b="1" dirty="0"/>
              <a:t>，用于判断当前微指令是不是该指令的最后一条微指令，如果是则转到取指微程序的第</a:t>
            </a:r>
            <a:r>
              <a:rPr lang="en-US" altLang="zh-CN" sz="1400" b="1" dirty="0"/>
              <a:t>1</a:t>
            </a:r>
            <a:r>
              <a:rPr lang="zh-CN" altLang="en-US" sz="1400" b="1" dirty="0"/>
              <a:t>条微指令。</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050" b="1" dirty="0"/>
          </a:p>
        </p:txBody>
      </p:sp>
      <p:grpSp>
        <p:nvGrpSpPr>
          <p:cNvPr id="8" name="组合 7">
            <a:extLst>
              <a:ext uri="{FF2B5EF4-FFF2-40B4-BE49-F238E27FC236}">
                <a16:creationId xmlns:a16="http://schemas.microsoft.com/office/drawing/2014/main" id="{C7ADFE85-0F7A-AB61-B782-0F04F013FF5F}"/>
              </a:ext>
            </a:extLst>
          </p:cNvPr>
          <p:cNvGrpSpPr/>
          <p:nvPr/>
        </p:nvGrpSpPr>
        <p:grpSpPr>
          <a:xfrm>
            <a:off x="4741976" y="4077918"/>
            <a:ext cx="4294520" cy="2520280"/>
            <a:chOff x="2411760" y="4221088"/>
            <a:chExt cx="4294520" cy="2520280"/>
          </a:xfrm>
        </p:grpSpPr>
        <p:sp>
          <p:nvSpPr>
            <p:cNvPr id="5" name="文本框 4">
              <a:extLst>
                <a:ext uri="{FF2B5EF4-FFF2-40B4-BE49-F238E27FC236}">
                  <a16:creationId xmlns:a16="http://schemas.microsoft.com/office/drawing/2014/main" id="{0F21BEC2-B9B3-9469-368E-56D2DD180DC2}"/>
                </a:ext>
              </a:extLst>
            </p:cNvPr>
            <p:cNvSpPr txBox="1"/>
            <p:nvPr/>
          </p:nvSpPr>
          <p:spPr>
            <a:xfrm>
              <a:off x="2619392" y="6464369"/>
              <a:ext cx="3896824" cy="276999"/>
            </a:xfrm>
            <a:prstGeom prst="rect">
              <a:avLst/>
            </a:prstGeom>
            <a:noFill/>
          </p:spPr>
          <p:txBody>
            <a:bodyPr wrap="square" rtlCol="0">
              <a:spAutoFit/>
            </a:bodyPr>
            <a:lstStyle/>
            <a:p>
              <a:pPr algn="ctr"/>
              <a:r>
                <a:rPr lang="zh-CN" altLang="en-US" sz="1200" b="1" dirty="0"/>
                <a:t>图</a:t>
              </a:r>
              <a:r>
                <a:rPr lang="en-US" altLang="zh-CN" sz="1200" b="1" dirty="0"/>
                <a:t>6.50    </a:t>
              </a:r>
              <a:r>
                <a:rPr lang="zh-CN" altLang="en-US" sz="1200" b="1" dirty="0"/>
                <a:t>微程序控制器组成框图（计数器法）</a:t>
              </a:r>
            </a:p>
          </p:txBody>
        </p:sp>
        <p:pic>
          <p:nvPicPr>
            <p:cNvPr id="7" name="图片 6">
              <a:extLst>
                <a:ext uri="{FF2B5EF4-FFF2-40B4-BE49-F238E27FC236}">
                  <a16:creationId xmlns:a16="http://schemas.microsoft.com/office/drawing/2014/main" id="{35FAA5D9-E8FF-31C4-E9EE-4C67F7B34D7C}"/>
                </a:ext>
              </a:extLst>
            </p:cNvPr>
            <p:cNvPicPr>
              <a:picLocks noChangeAspect="1"/>
            </p:cNvPicPr>
            <p:nvPr/>
          </p:nvPicPr>
          <p:blipFill>
            <a:blip r:embed="rId2"/>
            <a:stretch>
              <a:fillRect/>
            </a:stretch>
          </p:blipFill>
          <p:spPr>
            <a:xfrm>
              <a:off x="2411760" y="4221088"/>
              <a:ext cx="4294520" cy="1983539"/>
            </a:xfrm>
            <a:prstGeom prst="rect">
              <a:avLst/>
            </a:prstGeom>
          </p:spPr>
        </p:pic>
      </p:grpSp>
      <p:grpSp>
        <p:nvGrpSpPr>
          <p:cNvPr id="6" name="组合 5">
            <a:extLst>
              <a:ext uri="{FF2B5EF4-FFF2-40B4-BE49-F238E27FC236}">
                <a16:creationId xmlns:a16="http://schemas.microsoft.com/office/drawing/2014/main" id="{523233FF-40A7-61C2-EC2B-4A8B6E8CF5B7}"/>
              </a:ext>
            </a:extLst>
          </p:cNvPr>
          <p:cNvGrpSpPr/>
          <p:nvPr/>
        </p:nvGrpSpPr>
        <p:grpSpPr>
          <a:xfrm>
            <a:off x="107504" y="4077917"/>
            <a:ext cx="4294520" cy="2566466"/>
            <a:chOff x="107504" y="4221088"/>
            <a:chExt cx="4171939" cy="2354200"/>
          </a:xfrm>
        </p:grpSpPr>
        <p:pic>
          <p:nvPicPr>
            <p:cNvPr id="9" name="图片 8">
              <a:extLst>
                <a:ext uri="{FF2B5EF4-FFF2-40B4-BE49-F238E27FC236}">
                  <a16:creationId xmlns:a16="http://schemas.microsoft.com/office/drawing/2014/main" id="{75CA19E7-C896-F3E9-E0D2-93BC4A24758E}"/>
                </a:ext>
              </a:extLst>
            </p:cNvPr>
            <p:cNvPicPr>
              <a:picLocks noChangeAspect="1"/>
            </p:cNvPicPr>
            <p:nvPr/>
          </p:nvPicPr>
          <p:blipFill>
            <a:blip r:embed="rId3"/>
            <a:stretch>
              <a:fillRect/>
            </a:stretch>
          </p:blipFill>
          <p:spPr>
            <a:xfrm>
              <a:off x="107504" y="4221088"/>
              <a:ext cx="4171939" cy="1901476"/>
            </a:xfrm>
            <a:prstGeom prst="rect">
              <a:avLst/>
            </a:prstGeom>
          </p:spPr>
        </p:pic>
        <p:sp>
          <p:nvSpPr>
            <p:cNvPr id="10" name="文本框 9">
              <a:extLst>
                <a:ext uri="{FF2B5EF4-FFF2-40B4-BE49-F238E27FC236}">
                  <a16:creationId xmlns:a16="http://schemas.microsoft.com/office/drawing/2014/main" id="{9884CA14-6985-322B-F5F9-776B6EE9D109}"/>
                </a:ext>
              </a:extLst>
            </p:cNvPr>
            <p:cNvSpPr txBox="1"/>
            <p:nvPr/>
          </p:nvSpPr>
          <p:spPr>
            <a:xfrm>
              <a:off x="382393" y="6321199"/>
              <a:ext cx="3896824" cy="254089"/>
            </a:xfrm>
            <a:prstGeom prst="rect">
              <a:avLst/>
            </a:prstGeom>
            <a:noFill/>
          </p:spPr>
          <p:txBody>
            <a:bodyPr wrap="square" rtlCol="0">
              <a:spAutoFit/>
            </a:bodyPr>
            <a:lstStyle/>
            <a:p>
              <a:pPr algn="ctr"/>
              <a:r>
                <a:rPr lang="zh-CN" altLang="en-US" sz="1200" b="1" dirty="0"/>
                <a:t>图</a:t>
              </a:r>
              <a:r>
                <a:rPr lang="en-US" altLang="zh-CN" sz="1200" b="1" dirty="0"/>
                <a:t>6.49    </a:t>
              </a:r>
              <a:r>
                <a:rPr lang="zh-CN" altLang="en-US" sz="1200" b="1" dirty="0"/>
                <a:t>微程序控制器组成框图（下址字段法）</a:t>
              </a:r>
            </a:p>
          </p:txBody>
        </p:sp>
      </p:grpSp>
    </p:spTree>
    <p:extLst>
      <p:ext uri="{BB962C8B-B14F-4D97-AF65-F5344CB8AC3E}">
        <p14:creationId xmlns:p14="http://schemas.microsoft.com/office/powerpoint/2010/main" val="2468788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332656"/>
            <a:ext cx="8229600" cy="4968552"/>
          </a:xfrm>
        </p:spPr>
        <p:txBody>
          <a:bodyPr rtlCol="0">
            <a:normAutofit/>
          </a:bodyPr>
          <a:lstStyle/>
          <a:p>
            <a:pPr lvl="1" eaLnBrk="1" hangingPunct="1"/>
            <a:r>
              <a:rPr lang="en-US" altLang="zh-CN" sz="2000" b="1" dirty="0"/>
              <a:t>3</a:t>
            </a:r>
            <a:r>
              <a:rPr lang="zh-CN" altLang="en-US" sz="2000" b="1" dirty="0"/>
              <a:t>、地址转移逻辑</a:t>
            </a:r>
            <a:endParaRPr lang="en-US" altLang="zh-CN" sz="1800" b="1" dirty="0"/>
          </a:p>
          <a:p>
            <a:pPr lvl="1" eaLnBrk="1" hangingPunct="1"/>
            <a:endParaRPr lang="en-US" altLang="zh-CN" sz="800" b="1" dirty="0"/>
          </a:p>
          <a:p>
            <a:pPr lvl="2" eaLnBrk="1" hangingPunct="1"/>
            <a:r>
              <a:rPr lang="zh-CN" altLang="en-US" sz="1800" b="1" dirty="0"/>
              <a:t>（</a:t>
            </a:r>
            <a:r>
              <a:rPr lang="en-US" altLang="zh-CN" sz="1800" b="1" dirty="0"/>
              <a:t>1</a:t>
            </a:r>
            <a:r>
              <a:rPr lang="zh-CN" altLang="en-US" sz="1800" b="1" dirty="0"/>
              <a:t>）下址字段法地址转移逻辑</a:t>
            </a:r>
            <a:endParaRPr lang="en-US" altLang="zh-CN" sz="1400" b="1" dirty="0"/>
          </a:p>
          <a:p>
            <a:pPr lvl="3" eaLnBrk="1" hangingPunct="1"/>
            <a:endParaRPr lang="en-US" altLang="zh-CN" sz="1200" b="1" dirty="0"/>
          </a:p>
          <a:p>
            <a:pPr lvl="3" eaLnBrk="1" hangingPunct="1"/>
            <a:r>
              <a:rPr lang="zh-CN" altLang="en-US" sz="1400" b="1" dirty="0"/>
              <a:t>地址转移逻辑根据指令字（指令译码信号）、状态反馈条件、判别测试字段、下址字段，给出后续微地址；图</a:t>
            </a:r>
            <a:r>
              <a:rPr lang="en-US" altLang="zh-CN" sz="1400" b="1" dirty="0"/>
              <a:t>6.51</a:t>
            </a:r>
            <a:r>
              <a:rPr lang="zh-CN" altLang="en-US" sz="1400" b="1" dirty="0"/>
              <a:t>为采用下址字段法的地址转移逻辑实现方法。</a:t>
            </a:r>
            <a:endParaRPr lang="en-US" altLang="zh-CN" sz="1400" b="1" dirty="0"/>
          </a:p>
          <a:p>
            <a:pPr lvl="3" eaLnBrk="1" hangingPunct="1"/>
            <a:endParaRPr lang="en-US" altLang="zh-CN" sz="1400" b="1" dirty="0"/>
          </a:p>
          <a:p>
            <a:pPr lvl="3" eaLnBrk="1" hangingPunct="1"/>
            <a:r>
              <a:rPr lang="zh-CN" altLang="en-US" sz="1400" b="1" dirty="0">
                <a:solidFill>
                  <a:srgbClr val="FF0000"/>
                </a:solidFill>
              </a:rPr>
              <a:t>微程序入口查找</a:t>
            </a:r>
            <a:r>
              <a:rPr lang="en-US" altLang="zh-CN" sz="1400" b="1" dirty="0">
                <a:solidFill>
                  <a:srgbClr val="FF0000"/>
                </a:solidFill>
              </a:rPr>
              <a:t>P0=1</a:t>
            </a:r>
            <a:r>
              <a:rPr lang="zh-CN" altLang="en-US" sz="1400" b="1" dirty="0"/>
              <a:t>：将</a:t>
            </a:r>
            <a:r>
              <a:rPr lang="en-US" altLang="zh-CN" sz="1400" b="1" dirty="0"/>
              <a:t>IR</a:t>
            </a:r>
            <a:r>
              <a:rPr lang="zh-CN" altLang="en-US" sz="1400" b="1" dirty="0"/>
              <a:t>的指令字（指令译码信号）直接转换成微程序入口地址。</a:t>
            </a:r>
            <a:endParaRPr lang="en-US" altLang="zh-CN" sz="1400" b="1" dirty="0"/>
          </a:p>
          <a:p>
            <a:pPr lvl="3" eaLnBrk="1" hangingPunct="1"/>
            <a:endParaRPr lang="en-US" altLang="zh-CN" sz="1400" b="1" dirty="0"/>
          </a:p>
          <a:p>
            <a:pPr lvl="3" eaLnBrk="1" hangingPunct="1"/>
            <a:r>
              <a:rPr lang="zh-CN" altLang="en-US" sz="1400" b="1" dirty="0">
                <a:solidFill>
                  <a:srgbClr val="FF0000"/>
                </a:solidFill>
              </a:rPr>
              <a:t>条件判别测试</a:t>
            </a:r>
            <a:r>
              <a:rPr lang="zh-CN" altLang="en-US" sz="1400" b="1" dirty="0"/>
              <a:t>：用于比较判别测试字段的</a:t>
            </a:r>
            <a:r>
              <a:rPr lang="en-US" altLang="zh-CN" sz="1400" b="1" dirty="0"/>
              <a:t>P</a:t>
            </a:r>
            <a:r>
              <a:rPr lang="en-US" altLang="zh-CN" sz="1400" b="1" baseline="-25000" dirty="0"/>
              <a:t>1</a:t>
            </a:r>
            <a:r>
              <a:rPr lang="zh-CN" altLang="en-US" sz="1400" b="1" dirty="0"/>
              <a:t>～</a:t>
            </a:r>
            <a:r>
              <a:rPr lang="en-US" altLang="zh-CN" sz="1400" b="1" dirty="0" err="1"/>
              <a:t>P</a:t>
            </a:r>
            <a:r>
              <a:rPr lang="en-US" altLang="zh-CN" sz="1400" b="1" baseline="-25000" dirty="0" err="1"/>
              <a:t>j</a:t>
            </a:r>
            <a:r>
              <a:rPr lang="zh-CN" altLang="en-US" sz="1400" b="1" dirty="0"/>
              <a:t>与状态反馈条件中的</a:t>
            </a:r>
            <a:r>
              <a:rPr lang="en-US" altLang="zh-CN" sz="1400" b="1" dirty="0"/>
              <a:t>B</a:t>
            </a:r>
            <a:r>
              <a:rPr lang="en-US" altLang="zh-CN" sz="1400" b="1" baseline="-25000" dirty="0"/>
              <a:t>1</a:t>
            </a:r>
            <a:r>
              <a:rPr lang="zh-CN" altLang="en-US" sz="1400" b="1" dirty="0"/>
              <a:t>～</a:t>
            </a:r>
            <a:r>
              <a:rPr lang="en-US" altLang="zh-CN" sz="1400" b="1" dirty="0" err="1"/>
              <a:t>B</a:t>
            </a:r>
            <a:r>
              <a:rPr lang="en-US" altLang="zh-CN" sz="1400" b="1" baseline="-25000" dirty="0" err="1"/>
              <a:t>j</a:t>
            </a:r>
            <a:r>
              <a:rPr lang="zh-CN" altLang="en-US" sz="1400" b="1" dirty="0"/>
              <a:t>是否相符，如果相符，则转到相应的微程序分支地址处（例如</a:t>
            </a:r>
            <a:r>
              <a:rPr lang="en-US" altLang="zh-CN" sz="1400" b="1" dirty="0" err="1"/>
              <a:t>beq</a:t>
            </a:r>
            <a:r>
              <a:rPr lang="zh-CN" altLang="en-US" sz="1400" b="1" dirty="0"/>
              <a:t>指令微程序的</a:t>
            </a:r>
            <a:r>
              <a:rPr lang="en-US" altLang="zh-CN" sz="1400" b="1" dirty="0"/>
              <a:t>P</a:t>
            </a:r>
            <a:r>
              <a:rPr lang="en-US" altLang="zh-CN" sz="1400" b="1" baseline="-25000" dirty="0"/>
              <a:t>1</a:t>
            </a:r>
            <a:r>
              <a:rPr lang="zh-CN" altLang="en-US" sz="1400" b="1" dirty="0"/>
              <a:t>（</a:t>
            </a:r>
            <a:r>
              <a:rPr lang="en-US" altLang="zh-CN" sz="1400" b="1" dirty="0" err="1">
                <a:solidFill>
                  <a:srgbClr val="FF0000"/>
                </a:solidFill>
              </a:rPr>
              <a:t>P</a:t>
            </a:r>
            <a:r>
              <a:rPr lang="en-US" altLang="zh-CN" sz="1400" b="1" baseline="-25000" dirty="0" err="1">
                <a:solidFill>
                  <a:srgbClr val="FF0000"/>
                </a:solidFill>
              </a:rPr>
              <a:t>equal</a:t>
            </a:r>
            <a:r>
              <a:rPr lang="zh-CN" altLang="en-US" sz="1400" b="1" dirty="0"/>
              <a:t>）判断测试位，当</a:t>
            </a:r>
            <a:r>
              <a:rPr lang="en-US" altLang="zh-CN" sz="1400" b="1" dirty="0"/>
              <a:t>PSW</a:t>
            </a:r>
            <a:r>
              <a:rPr lang="zh-CN" altLang="en-US" sz="1400" b="1" dirty="0"/>
              <a:t>中的</a:t>
            </a:r>
            <a:r>
              <a:rPr lang="en-US" altLang="zh-CN" sz="1400" b="1" dirty="0"/>
              <a:t>equal=1</a:t>
            </a:r>
            <a:r>
              <a:rPr lang="zh-CN" altLang="en-US" sz="1400" b="1" dirty="0"/>
              <a:t>时，表示条件成立）。</a:t>
            </a:r>
            <a:endParaRPr lang="en-US" altLang="zh-CN" sz="1400" b="1" dirty="0"/>
          </a:p>
          <a:p>
            <a:pPr lvl="3" eaLnBrk="1" hangingPunct="1"/>
            <a:endParaRPr lang="en-US" altLang="zh-CN" sz="1400" b="1" dirty="0"/>
          </a:p>
          <a:p>
            <a:pPr lvl="3" eaLnBrk="1" hangingPunct="1"/>
            <a:r>
              <a:rPr lang="zh-CN" altLang="en-US" sz="1400" b="1" dirty="0"/>
              <a:t>判别测试字段中的</a:t>
            </a:r>
            <a:r>
              <a:rPr lang="en-US" altLang="zh-CN" sz="1400" b="1" dirty="0"/>
              <a:t>P</a:t>
            </a:r>
            <a:r>
              <a:rPr lang="en-US" altLang="zh-CN" sz="1400" b="1" baseline="-25000" dirty="0"/>
              <a:t>0</a:t>
            </a:r>
            <a:r>
              <a:rPr lang="zh-CN" altLang="en-US" sz="1400" b="1" dirty="0"/>
              <a:t>（</a:t>
            </a:r>
            <a:r>
              <a:rPr lang="en-US" altLang="zh-CN" sz="1400" b="1" dirty="0">
                <a:solidFill>
                  <a:srgbClr val="FF0000"/>
                </a:solidFill>
              </a:rPr>
              <a:t>P</a:t>
            </a:r>
            <a:r>
              <a:rPr lang="en-US" altLang="zh-CN" sz="1400" b="1" baseline="-25000" dirty="0">
                <a:solidFill>
                  <a:srgbClr val="FF0000"/>
                </a:solidFill>
              </a:rPr>
              <a:t>IR</a:t>
            </a:r>
            <a:r>
              <a:rPr lang="zh-CN" altLang="en-US" sz="1400" b="1" dirty="0"/>
              <a:t>）用于指令译码测试，</a:t>
            </a:r>
            <a:r>
              <a:rPr lang="en-US" altLang="zh-CN" sz="1400" b="1" dirty="0"/>
              <a:t>P</a:t>
            </a:r>
            <a:r>
              <a:rPr lang="en-US" altLang="zh-CN" sz="1400" b="1" baseline="-25000" dirty="0"/>
              <a:t>0</a:t>
            </a:r>
            <a:r>
              <a:rPr lang="en-US" altLang="zh-CN" sz="1400" b="1" dirty="0"/>
              <a:t>=1</a:t>
            </a:r>
            <a:r>
              <a:rPr lang="zh-CN" altLang="en-US" sz="1400" b="1" dirty="0"/>
              <a:t>时，微程序的后续地址由微程序入口查找给定（即每条指令的计算周期或执行周期对应的微指令入口地址）。</a:t>
            </a:r>
            <a:endParaRPr lang="en-US" altLang="zh-CN" sz="10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grpSp>
        <p:nvGrpSpPr>
          <p:cNvPr id="6" name="组合 5">
            <a:extLst>
              <a:ext uri="{FF2B5EF4-FFF2-40B4-BE49-F238E27FC236}">
                <a16:creationId xmlns:a16="http://schemas.microsoft.com/office/drawing/2014/main" id="{98932FB5-2FD0-11BC-F320-9C3A0BB86E21}"/>
              </a:ext>
            </a:extLst>
          </p:cNvPr>
          <p:cNvGrpSpPr/>
          <p:nvPr/>
        </p:nvGrpSpPr>
        <p:grpSpPr>
          <a:xfrm>
            <a:off x="2987824" y="4365104"/>
            <a:ext cx="4067944" cy="2341740"/>
            <a:chOff x="3275856" y="4466119"/>
            <a:chExt cx="4067944" cy="2341740"/>
          </a:xfrm>
        </p:grpSpPr>
        <p:sp>
          <p:nvSpPr>
            <p:cNvPr id="5" name="文本框 4">
              <a:extLst>
                <a:ext uri="{FF2B5EF4-FFF2-40B4-BE49-F238E27FC236}">
                  <a16:creationId xmlns:a16="http://schemas.microsoft.com/office/drawing/2014/main" id="{0F21BEC2-B9B3-9469-368E-56D2DD180DC2}"/>
                </a:ext>
              </a:extLst>
            </p:cNvPr>
            <p:cNvSpPr txBox="1"/>
            <p:nvPr/>
          </p:nvSpPr>
          <p:spPr>
            <a:xfrm>
              <a:off x="3347864" y="6530860"/>
              <a:ext cx="3896824" cy="276999"/>
            </a:xfrm>
            <a:prstGeom prst="rect">
              <a:avLst/>
            </a:prstGeom>
            <a:noFill/>
          </p:spPr>
          <p:txBody>
            <a:bodyPr wrap="square" rtlCol="0">
              <a:spAutoFit/>
            </a:bodyPr>
            <a:lstStyle/>
            <a:p>
              <a:pPr algn="ctr"/>
              <a:r>
                <a:rPr lang="zh-CN" altLang="en-US" sz="1200" b="1" dirty="0"/>
                <a:t>图</a:t>
              </a:r>
              <a:r>
                <a:rPr lang="en-US" altLang="zh-CN" sz="1200" b="1" dirty="0"/>
                <a:t>6.51    </a:t>
              </a:r>
              <a:r>
                <a:rPr lang="zh-CN" altLang="en-US" sz="1200" b="1" dirty="0"/>
                <a:t>地址转移逻辑（下址字段法）</a:t>
              </a:r>
            </a:p>
          </p:txBody>
        </p:sp>
        <p:pic>
          <p:nvPicPr>
            <p:cNvPr id="4" name="图片 3">
              <a:extLst>
                <a:ext uri="{FF2B5EF4-FFF2-40B4-BE49-F238E27FC236}">
                  <a16:creationId xmlns:a16="http://schemas.microsoft.com/office/drawing/2014/main" id="{D5E0BB23-DCBC-FBEA-CB40-DA2AF0D2F86F}"/>
                </a:ext>
              </a:extLst>
            </p:cNvPr>
            <p:cNvPicPr>
              <a:picLocks noChangeAspect="1"/>
            </p:cNvPicPr>
            <p:nvPr/>
          </p:nvPicPr>
          <p:blipFill>
            <a:blip r:embed="rId2"/>
            <a:stretch>
              <a:fillRect/>
            </a:stretch>
          </p:blipFill>
          <p:spPr>
            <a:xfrm>
              <a:off x="3275856" y="4466119"/>
              <a:ext cx="4067944" cy="1915209"/>
            </a:xfrm>
            <a:prstGeom prst="rect">
              <a:avLst/>
            </a:prstGeom>
          </p:spPr>
        </p:pic>
      </p:grpSp>
    </p:spTree>
    <p:extLst>
      <p:ext uri="{BB962C8B-B14F-4D97-AF65-F5344CB8AC3E}">
        <p14:creationId xmlns:p14="http://schemas.microsoft.com/office/powerpoint/2010/main" val="7119089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476672"/>
            <a:ext cx="8229600" cy="4968552"/>
          </a:xfrm>
        </p:spPr>
        <p:txBody>
          <a:bodyPr rtlCol="0">
            <a:normAutofit/>
          </a:bodyPr>
          <a:lstStyle/>
          <a:p>
            <a:pPr lvl="2" eaLnBrk="1" hangingPunct="1"/>
            <a:r>
              <a:rPr lang="zh-CN" altLang="en-US" sz="1800" b="1" dirty="0"/>
              <a:t>（</a:t>
            </a:r>
            <a:r>
              <a:rPr lang="en-US" altLang="zh-CN" sz="1800" b="1" dirty="0"/>
              <a:t>2</a:t>
            </a:r>
            <a:r>
              <a:rPr lang="zh-CN" altLang="en-US" sz="1800" b="1" dirty="0"/>
              <a:t>）计数器法地址转移逻辑</a:t>
            </a:r>
            <a:endParaRPr lang="en-US" altLang="zh-CN" sz="1400" b="1" dirty="0"/>
          </a:p>
          <a:p>
            <a:pPr lvl="3" eaLnBrk="1" hangingPunct="1"/>
            <a:endParaRPr lang="en-US" altLang="zh-CN" sz="1200" b="1" dirty="0"/>
          </a:p>
          <a:p>
            <a:pPr lvl="3" eaLnBrk="1" hangingPunct="1"/>
            <a:r>
              <a:rPr lang="zh-CN" altLang="en-US" sz="1400" b="1" dirty="0"/>
              <a:t>图</a:t>
            </a:r>
            <a:r>
              <a:rPr lang="en-US" altLang="zh-CN" sz="1400" b="1" dirty="0"/>
              <a:t>6.52</a:t>
            </a:r>
            <a:r>
              <a:rPr lang="zh-CN" altLang="en-US" sz="1400" b="1" dirty="0"/>
              <a:t>为采用计数器法的地址转移逻辑实现方法。</a:t>
            </a:r>
            <a:endParaRPr lang="en-US" altLang="zh-CN" sz="1400" b="1" dirty="0"/>
          </a:p>
          <a:p>
            <a:pPr lvl="3" eaLnBrk="1" hangingPunct="1"/>
            <a:endParaRPr lang="en-US" altLang="zh-CN" sz="1400" b="1" dirty="0"/>
          </a:p>
          <a:p>
            <a:pPr lvl="3" eaLnBrk="1" hangingPunct="1"/>
            <a:r>
              <a:rPr lang="zh-CN" altLang="en-US" sz="1400" b="1" dirty="0"/>
              <a:t>计数器法微指令中没有下址字段，用</a:t>
            </a:r>
            <a:r>
              <a:rPr lang="zh-CN" altLang="en-US" sz="1400" b="1" dirty="0">
                <a:solidFill>
                  <a:srgbClr val="FF0000"/>
                </a:solidFill>
              </a:rPr>
              <a:t>顺序地址</a:t>
            </a:r>
            <a:r>
              <a:rPr lang="zh-CN" altLang="en-US" sz="1400" b="1" dirty="0"/>
              <a:t>代替下址字段。</a:t>
            </a:r>
            <a:endParaRPr lang="en-US" altLang="zh-CN" sz="1400" b="1" dirty="0"/>
          </a:p>
          <a:p>
            <a:pPr lvl="3" eaLnBrk="1" hangingPunct="1"/>
            <a:endParaRPr lang="en-US" altLang="zh-CN" sz="1400" b="1" dirty="0"/>
          </a:p>
          <a:p>
            <a:pPr lvl="3" eaLnBrk="1" hangingPunct="1"/>
            <a:r>
              <a:rPr lang="zh-CN" altLang="en-US" sz="1400" b="1" dirty="0"/>
              <a:t>此外，微指令的判别测试字段中需要增加一个结束微指令判断测试位</a:t>
            </a:r>
            <a:r>
              <a:rPr lang="en-US" altLang="zh-CN" sz="1400" b="1" dirty="0"/>
              <a:t>P</a:t>
            </a:r>
            <a:r>
              <a:rPr lang="en-US" altLang="zh-CN" sz="1400" b="1" baseline="-25000" dirty="0"/>
              <a:t>2</a:t>
            </a:r>
            <a:r>
              <a:rPr lang="zh-CN" altLang="en-US" sz="1400" b="1" dirty="0"/>
              <a:t>（</a:t>
            </a:r>
            <a:r>
              <a:rPr lang="en-US" altLang="zh-CN" sz="1400" b="1" dirty="0">
                <a:solidFill>
                  <a:srgbClr val="FF0000"/>
                </a:solidFill>
              </a:rPr>
              <a:t>P</a:t>
            </a:r>
            <a:r>
              <a:rPr lang="en-US" altLang="zh-CN" sz="1400" b="1" baseline="-25000" dirty="0">
                <a:solidFill>
                  <a:srgbClr val="FF0000"/>
                </a:solidFill>
              </a:rPr>
              <a:t>end</a:t>
            </a:r>
            <a:r>
              <a:rPr lang="zh-CN" altLang="en-US" sz="1400" b="1" dirty="0"/>
              <a:t>），用于判断当前微指令是不是该指令的最后一条微指令，如果是则转到取指微程序的第</a:t>
            </a:r>
            <a:r>
              <a:rPr lang="en-US" altLang="zh-CN" sz="1400" b="1" dirty="0"/>
              <a:t>1</a:t>
            </a:r>
            <a:r>
              <a:rPr lang="zh-CN" altLang="en-US" sz="1400" b="1" dirty="0"/>
              <a:t>条微指令的地址（</a:t>
            </a:r>
            <a:r>
              <a:rPr lang="zh-CN" altLang="en-US" sz="1400" b="1" dirty="0">
                <a:solidFill>
                  <a:srgbClr val="FF0000"/>
                </a:solidFill>
              </a:rPr>
              <a:t>取指微程序地址</a:t>
            </a:r>
            <a:r>
              <a:rPr lang="zh-CN" altLang="en-US" sz="1400" b="1" dirty="0"/>
              <a:t>）。</a:t>
            </a:r>
            <a:endParaRPr lang="en-US" altLang="zh-CN" sz="1400" b="1" dirty="0"/>
          </a:p>
        </p:txBody>
      </p:sp>
      <p:grpSp>
        <p:nvGrpSpPr>
          <p:cNvPr id="12" name="组合 11">
            <a:extLst>
              <a:ext uri="{FF2B5EF4-FFF2-40B4-BE49-F238E27FC236}">
                <a16:creationId xmlns:a16="http://schemas.microsoft.com/office/drawing/2014/main" id="{AC94DE68-531C-02B1-00CC-BDB3956FD41E}"/>
              </a:ext>
            </a:extLst>
          </p:cNvPr>
          <p:cNvGrpSpPr/>
          <p:nvPr/>
        </p:nvGrpSpPr>
        <p:grpSpPr>
          <a:xfrm>
            <a:off x="2339752" y="3573016"/>
            <a:ext cx="5148064" cy="2808312"/>
            <a:chOff x="2339752" y="3573016"/>
            <a:chExt cx="5148064" cy="2808312"/>
          </a:xfrm>
        </p:grpSpPr>
        <p:sp>
          <p:nvSpPr>
            <p:cNvPr id="8" name="文本框 7">
              <a:extLst>
                <a:ext uri="{FF2B5EF4-FFF2-40B4-BE49-F238E27FC236}">
                  <a16:creationId xmlns:a16="http://schemas.microsoft.com/office/drawing/2014/main" id="{D817DFF2-D8B7-9A7E-8CD3-8752293C472D}"/>
                </a:ext>
              </a:extLst>
            </p:cNvPr>
            <p:cNvSpPr txBox="1"/>
            <p:nvPr/>
          </p:nvSpPr>
          <p:spPr>
            <a:xfrm>
              <a:off x="3114092" y="6104329"/>
              <a:ext cx="3896824" cy="276999"/>
            </a:xfrm>
            <a:prstGeom prst="rect">
              <a:avLst/>
            </a:prstGeom>
            <a:noFill/>
          </p:spPr>
          <p:txBody>
            <a:bodyPr wrap="square" rtlCol="0">
              <a:spAutoFit/>
            </a:bodyPr>
            <a:lstStyle/>
            <a:p>
              <a:pPr algn="ctr"/>
              <a:r>
                <a:rPr lang="zh-CN" altLang="en-US" sz="1200" b="1" dirty="0"/>
                <a:t>图</a:t>
              </a:r>
              <a:r>
                <a:rPr lang="en-US" altLang="zh-CN" sz="1200" b="1" dirty="0"/>
                <a:t>6.52    </a:t>
              </a:r>
              <a:r>
                <a:rPr lang="zh-CN" altLang="en-US" sz="1200" b="1" dirty="0"/>
                <a:t>地址转移逻辑（计数器法）</a:t>
              </a:r>
            </a:p>
          </p:txBody>
        </p:sp>
        <p:pic>
          <p:nvPicPr>
            <p:cNvPr id="11" name="图片 10">
              <a:extLst>
                <a:ext uri="{FF2B5EF4-FFF2-40B4-BE49-F238E27FC236}">
                  <a16:creationId xmlns:a16="http://schemas.microsoft.com/office/drawing/2014/main" id="{DE11CD94-F939-CC2F-738C-DE238D998BAB}"/>
                </a:ext>
              </a:extLst>
            </p:cNvPr>
            <p:cNvPicPr>
              <a:picLocks noChangeAspect="1"/>
            </p:cNvPicPr>
            <p:nvPr/>
          </p:nvPicPr>
          <p:blipFill>
            <a:blip r:embed="rId2"/>
            <a:stretch>
              <a:fillRect/>
            </a:stretch>
          </p:blipFill>
          <p:spPr>
            <a:xfrm>
              <a:off x="2339752" y="3573016"/>
              <a:ext cx="5148064" cy="2390955"/>
            </a:xfrm>
            <a:prstGeom prst="rect">
              <a:avLst/>
            </a:prstGeom>
          </p:spPr>
        </p:pic>
      </p:grpSp>
      <p:cxnSp>
        <p:nvCxnSpPr>
          <p:cNvPr id="4" name="直接箭头连接符 3">
            <a:extLst>
              <a:ext uri="{FF2B5EF4-FFF2-40B4-BE49-F238E27FC236}">
                <a16:creationId xmlns:a16="http://schemas.microsoft.com/office/drawing/2014/main" id="{C01A8C41-0069-472E-B6F6-1766D190AC0C}"/>
              </a:ext>
            </a:extLst>
          </p:cNvPr>
          <p:cNvCxnSpPr/>
          <p:nvPr/>
        </p:nvCxnSpPr>
        <p:spPr>
          <a:xfrm flipH="1">
            <a:off x="4409728" y="1844824"/>
            <a:ext cx="1008112" cy="20162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接箭头连接符 8">
            <a:extLst>
              <a:ext uri="{FF2B5EF4-FFF2-40B4-BE49-F238E27FC236}">
                <a16:creationId xmlns:a16="http://schemas.microsoft.com/office/drawing/2014/main" id="{D64F3310-EB45-4EA0-BF1F-0169914D7F44}"/>
              </a:ext>
            </a:extLst>
          </p:cNvPr>
          <p:cNvCxnSpPr>
            <a:cxnSpLocks/>
          </p:cNvCxnSpPr>
          <p:nvPr/>
        </p:nvCxnSpPr>
        <p:spPr>
          <a:xfrm>
            <a:off x="3923928" y="2728352"/>
            <a:ext cx="0" cy="16367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965609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260648"/>
            <a:ext cx="8229600" cy="4968552"/>
          </a:xfrm>
        </p:spPr>
        <p:txBody>
          <a:bodyPr rtlCol="0">
            <a:normAutofit/>
          </a:bodyPr>
          <a:lstStyle/>
          <a:p>
            <a:pPr lvl="1" eaLnBrk="1" hangingPunct="1"/>
            <a:r>
              <a:rPr lang="zh-CN" altLang="en-US" sz="1600" b="1" dirty="0"/>
              <a:t>当指令系统规模较大、判别测试条件较多时，采用组合逻辑实现图</a:t>
            </a:r>
            <a:r>
              <a:rPr lang="en-US" altLang="zh-CN" sz="1600" b="1" dirty="0"/>
              <a:t>6.51</a:t>
            </a:r>
            <a:r>
              <a:rPr lang="zh-CN" altLang="en-US" sz="1600" b="1" dirty="0"/>
              <a:t>与图</a:t>
            </a:r>
            <a:r>
              <a:rPr lang="en-US" altLang="zh-CN" sz="1600" b="1" dirty="0"/>
              <a:t>6.52</a:t>
            </a:r>
            <a:r>
              <a:rPr lang="zh-CN" altLang="en-US" sz="1600" b="1" dirty="0"/>
              <a:t>中的微程序入口查找和条件判别测试，将变得较为复杂，也不便于扩展。</a:t>
            </a:r>
            <a:endParaRPr lang="en-US" altLang="zh-CN" sz="1600" b="1" dirty="0"/>
          </a:p>
          <a:p>
            <a:pPr lvl="1" eaLnBrk="1" hangingPunct="1"/>
            <a:endParaRPr lang="en-US" altLang="zh-CN" sz="800" b="1" dirty="0"/>
          </a:p>
          <a:p>
            <a:pPr lvl="1" eaLnBrk="1" hangingPunct="1"/>
            <a:r>
              <a:rPr lang="zh-CN" altLang="en-US" sz="1600" b="1" dirty="0"/>
              <a:t>此时，可以采用</a:t>
            </a:r>
            <a:r>
              <a:rPr lang="en-US" altLang="zh-CN" sz="1600" b="1" dirty="0">
                <a:solidFill>
                  <a:srgbClr val="FF0000"/>
                </a:solidFill>
              </a:rPr>
              <a:t>ROM</a:t>
            </a:r>
            <a:r>
              <a:rPr lang="zh-CN" altLang="en-US" sz="1600" b="1" dirty="0"/>
              <a:t>实现微程序入口查找和条件判别测试，如图</a:t>
            </a:r>
            <a:r>
              <a:rPr lang="en-US" altLang="zh-CN" sz="1600" b="1" dirty="0"/>
              <a:t>6.53</a:t>
            </a:r>
            <a:r>
              <a:rPr lang="zh-CN" altLang="en-US" sz="1600" b="1" dirty="0"/>
              <a:t>所示；该图为采用</a:t>
            </a:r>
            <a:r>
              <a:rPr lang="zh-CN" altLang="en-US" sz="1600" b="1" dirty="0">
                <a:solidFill>
                  <a:srgbClr val="FF0000"/>
                </a:solidFill>
              </a:rPr>
              <a:t>计数器法</a:t>
            </a:r>
            <a:r>
              <a:rPr lang="zh-CN" altLang="en-US" sz="1600" b="1" dirty="0"/>
              <a:t>的地址转移逻辑，如果采用下址字段法，实现方法类似。</a:t>
            </a:r>
            <a:endParaRPr lang="en-US" altLang="zh-CN" sz="1600" b="1" dirty="0"/>
          </a:p>
          <a:p>
            <a:pPr lvl="1" eaLnBrk="1" hangingPunct="1"/>
            <a:endParaRPr lang="en-US" altLang="zh-CN" sz="800" b="1" dirty="0"/>
          </a:p>
          <a:p>
            <a:pPr lvl="1" eaLnBrk="1" hangingPunct="1"/>
            <a:r>
              <a:rPr lang="zh-CN" altLang="en-US" sz="1600" b="1" dirty="0"/>
              <a:t>图</a:t>
            </a:r>
            <a:r>
              <a:rPr lang="en-US" altLang="zh-CN" sz="1600" b="1" dirty="0"/>
              <a:t>6.53</a:t>
            </a:r>
            <a:r>
              <a:rPr lang="zh-CN" altLang="en-US" sz="1600" b="1" dirty="0"/>
              <a:t>中，多路选择器</a:t>
            </a:r>
            <a:r>
              <a:rPr lang="en-US" altLang="zh-CN" sz="1600" b="1" dirty="0"/>
              <a:t>MUX</a:t>
            </a:r>
            <a:r>
              <a:rPr lang="zh-CN" altLang="en-US" sz="1600" b="1" dirty="0"/>
              <a:t>的输入有</a:t>
            </a:r>
            <a:r>
              <a:rPr lang="en-US" altLang="zh-CN" sz="1600" b="1" dirty="0"/>
              <a:t>4</a:t>
            </a:r>
            <a:r>
              <a:rPr lang="zh-CN" altLang="en-US" sz="1600" b="1" dirty="0"/>
              <a:t>个：</a:t>
            </a:r>
            <a:endParaRPr lang="en-US" altLang="zh-CN" sz="1600" b="1" dirty="0"/>
          </a:p>
          <a:p>
            <a:pPr lvl="2" eaLnBrk="1" hangingPunct="1">
              <a:buFont typeface="+mj-ea"/>
              <a:buAutoNum type="circleNumDbPlain"/>
            </a:pPr>
            <a:r>
              <a:rPr lang="zh-CN" altLang="en-US" sz="1400" b="1" dirty="0">
                <a:solidFill>
                  <a:srgbClr val="FF0000"/>
                </a:solidFill>
              </a:rPr>
              <a:t>顺序地址</a:t>
            </a:r>
            <a:r>
              <a:rPr lang="zh-CN" altLang="en-US" sz="1400" b="1" dirty="0"/>
              <a:t>：由</a:t>
            </a:r>
            <a:r>
              <a:rPr lang="el-GR" altLang="zh-CN" sz="1400" b="1" dirty="0"/>
              <a:t>μ</a:t>
            </a:r>
            <a:r>
              <a:rPr lang="en-US" altLang="zh-CN" sz="1400" b="1" dirty="0"/>
              <a:t>AR+1</a:t>
            </a:r>
            <a:r>
              <a:rPr lang="zh-CN" altLang="en-US" sz="1400" b="1" dirty="0"/>
              <a:t>得到；如果采用下址字段法，则为下址字段。</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solidFill>
                  <a:srgbClr val="FF0000"/>
                </a:solidFill>
              </a:rPr>
              <a:t>P</a:t>
            </a:r>
            <a:r>
              <a:rPr lang="en-US" altLang="zh-CN" sz="1400" b="1" baseline="-25000" dirty="0">
                <a:solidFill>
                  <a:srgbClr val="FF0000"/>
                </a:solidFill>
              </a:rPr>
              <a:t>0</a:t>
            </a:r>
            <a:r>
              <a:rPr lang="zh-CN" altLang="en-US" sz="1400" b="1" dirty="0">
                <a:solidFill>
                  <a:srgbClr val="FF0000"/>
                </a:solidFill>
              </a:rPr>
              <a:t>分支地址</a:t>
            </a:r>
            <a:r>
              <a:rPr lang="zh-CN" altLang="en-US" sz="1400" b="1" dirty="0"/>
              <a:t>：以指令字（指令译码信号）为地址，从</a:t>
            </a:r>
            <a:r>
              <a:rPr lang="en-US" altLang="zh-CN" sz="1400" b="1" dirty="0"/>
              <a:t>ROM1</a:t>
            </a:r>
            <a:r>
              <a:rPr lang="zh-CN" altLang="en-US" sz="1400" b="1" dirty="0"/>
              <a:t>中得到，为每条指令的计算周期或执行周期对应的微指令</a:t>
            </a:r>
            <a:r>
              <a:rPr lang="zh-CN" altLang="en-US" sz="1400" b="1" dirty="0">
                <a:solidFill>
                  <a:srgbClr val="3D3DED"/>
                </a:solidFill>
              </a:rPr>
              <a:t>入口地址</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solidFill>
                  <a:srgbClr val="FF0000"/>
                </a:solidFill>
              </a:rPr>
              <a:t>0</a:t>
            </a:r>
            <a:r>
              <a:rPr lang="zh-CN" altLang="en-US" sz="1400" b="1" dirty="0"/>
              <a:t>：微程序的起始地址，即：</a:t>
            </a:r>
            <a:r>
              <a:rPr lang="zh-CN" altLang="en-US" sz="1400" b="1" dirty="0">
                <a:solidFill>
                  <a:srgbClr val="3D3DED"/>
                </a:solidFill>
              </a:rPr>
              <a:t>取指微程序的入口</a:t>
            </a:r>
            <a:r>
              <a:rPr lang="zh-CN" altLang="en-US" sz="1400" b="1" dirty="0"/>
              <a:t>，上电或按</a:t>
            </a:r>
            <a:r>
              <a:rPr lang="en-US" altLang="zh-CN" sz="1400" b="1" dirty="0"/>
              <a:t>Reset</a:t>
            </a:r>
            <a:r>
              <a:rPr lang="zh-CN" altLang="en-US" sz="1400" b="1" dirty="0"/>
              <a:t>键后，</a:t>
            </a:r>
            <a:r>
              <a:rPr lang="el-GR" altLang="zh-CN" sz="1400" b="1" dirty="0">
                <a:latin typeface="等线" panose="02010600030101010101" pitchFamily="2" charset="-122"/>
                <a:ea typeface="等线" panose="02010600030101010101" pitchFamily="2" charset="-122"/>
              </a:rPr>
              <a:t>μ</a:t>
            </a:r>
            <a:r>
              <a:rPr lang="en-US" altLang="zh-CN" sz="1400" b="1" dirty="0"/>
              <a:t>AR=0</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分支地址</a:t>
            </a:r>
            <a:r>
              <a:rPr lang="zh-CN" altLang="en-US" sz="1400" b="1" dirty="0"/>
              <a:t>：为</a:t>
            </a:r>
            <a:r>
              <a:rPr lang="en-US" altLang="zh-CN" sz="1400" b="1" dirty="0"/>
              <a:t>P</a:t>
            </a:r>
            <a:r>
              <a:rPr lang="en-US" altLang="zh-CN" sz="1400" b="1" baseline="-25000" dirty="0"/>
              <a:t>1</a:t>
            </a:r>
            <a:r>
              <a:rPr lang="zh-CN" altLang="en-US" sz="1400" b="1" dirty="0"/>
              <a:t>、</a:t>
            </a:r>
            <a:r>
              <a:rPr lang="en-US" altLang="zh-CN" sz="1400" b="1" dirty="0"/>
              <a:t>P</a:t>
            </a:r>
            <a:r>
              <a:rPr lang="en-US" altLang="zh-CN" sz="1400" b="1" baseline="-25000" dirty="0"/>
              <a:t>2</a:t>
            </a:r>
            <a:r>
              <a:rPr lang="zh-CN" altLang="en-US" sz="1400" b="1" dirty="0"/>
              <a:t>、</a:t>
            </a:r>
            <a:r>
              <a:rPr lang="en-US" altLang="zh-CN" sz="1400" b="1" dirty="0"/>
              <a:t>…</a:t>
            </a:r>
            <a:r>
              <a:rPr lang="zh-CN" altLang="en-US" sz="1400" b="1" dirty="0"/>
              <a:t>、</a:t>
            </a:r>
            <a:r>
              <a:rPr lang="en-US" altLang="zh-CN" sz="1400" b="1" dirty="0"/>
              <a:t>P</a:t>
            </a:r>
            <a:r>
              <a:rPr lang="en-US" altLang="zh-CN" sz="1400" b="1" baseline="-25000" dirty="0"/>
              <a:t>end</a:t>
            </a:r>
            <a:r>
              <a:rPr lang="zh-CN" altLang="en-US" sz="1400" b="1" dirty="0"/>
              <a:t>判别测试位对应的分支地址。</a:t>
            </a:r>
            <a:endParaRPr lang="en-US" altLang="zh-CN" sz="12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3" eaLnBrk="1" hangingPunct="1"/>
            <a:endParaRPr lang="en-US" altLang="zh-CN" sz="1600" b="1" dirty="0"/>
          </a:p>
        </p:txBody>
      </p:sp>
      <p:grpSp>
        <p:nvGrpSpPr>
          <p:cNvPr id="5" name="组合 4">
            <a:extLst>
              <a:ext uri="{FF2B5EF4-FFF2-40B4-BE49-F238E27FC236}">
                <a16:creationId xmlns:a16="http://schemas.microsoft.com/office/drawing/2014/main" id="{77B76F34-63F0-8DA2-1C69-66D463461FB4}"/>
              </a:ext>
            </a:extLst>
          </p:cNvPr>
          <p:cNvGrpSpPr/>
          <p:nvPr/>
        </p:nvGrpSpPr>
        <p:grpSpPr>
          <a:xfrm>
            <a:off x="2483768" y="4149080"/>
            <a:ext cx="4644008" cy="2520280"/>
            <a:chOff x="2483768" y="3861048"/>
            <a:chExt cx="4644008" cy="2520280"/>
          </a:xfrm>
        </p:grpSpPr>
        <p:sp>
          <p:nvSpPr>
            <p:cNvPr id="8" name="文本框 7">
              <a:extLst>
                <a:ext uri="{FF2B5EF4-FFF2-40B4-BE49-F238E27FC236}">
                  <a16:creationId xmlns:a16="http://schemas.microsoft.com/office/drawing/2014/main" id="{D817DFF2-D8B7-9A7E-8CD3-8752293C472D}"/>
                </a:ext>
              </a:extLst>
            </p:cNvPr>
            <p:cNvSpPr txBox="1"/>
            <p:nvPr/>
          </p:nvSpPr>
          <p:spPr>
            <a:xfrm>
              <a:off x="2987824" y="6104329"/>
              <a:ext cx="3896824" cy="276999"/>
            </a:xfrm>
            <a:prstGeom prst="rect">
              <a:avLst/>
            </a:prstGeom>
            <a:noFill/>
          </p:spPr>
          <p:txBody>
            <a:bodyPr wrap="square" rtlCol="0">
              <a:spAutoFit/>
            </a:bodyPr>
            <a:lstStyle/>
            <a:p>
              <a:pPr algn="ctr"/>
              <a:r>
                <a:rPr lang="zh-CN" altLang="en-US" sz="1200" b="1" dirty="0"/>
                <a:t>图</a:t>
              </a:r>
              <a:r>
                <a:rPr lang="en-US" altLang="zh-CN" sz="1200" b="1" dirty="0"/>
                <a:t>6.53    </a:t>
              </a:r>
              <a:r>
                <a:rPr lang="zh-CN" altLang="en-US" sz="1200" b="1" dirty="0"/>
                <a:t>采用</a:t>
              </a:r>
              <a:r>
                <a:rPr lang="en-US" altLang="zh-CN" sz="1200" b="1" dirty="0"/>
                <a:t>ROM</a:t>
              </a:r>
              <a:r>
                <a:rPr lang="zh-CN" altLang="en-US" sz="1200" b="1" dirty="0"/>
                <a:t>实现的地址转移逻辑（计数器法）</a:t>
              </a:r>
            </a:p>
          </p:txBody>
        </p:sp>
        <p:pic>
          <p:nvPicPr>
            <p:cNvPr id="4" name="图片 3">
              <a:extLst>
                <a:ext uri="{FF2B5EF4-FFF2-40B4-BE49-F238E27FC236}">
                  <a16:creationId xmlns:a16="http://schemas.microsoft.com/office/drawing/2014/main" id="{9F164738-A7B4-5A89-D7A9-EBC0854E5E02}"/>
                </a:ext>
              </a:extLst>
            </p:cNvPr>
            <p:cNvPicPr>
              <a:picLocks noChangeAspect="1"/>
            </p:cNvPicPr>
            <p:nvPr/>
          </p:nvPicPr>
          <p:blipFill>
            <a:blip r:embed="rId2"/>
            <a:stretch>
              <a:fillRect/>
            </a:stretch>
          </p:blipFill>
          <p:spPr>
            <a:xfrm>
              <a:off x="2483768" y="3861048"/>
              <a:ext cx="4644008" cy="2166357"/>
            </a:xfrm>
            <a:prstGeom prst="rect">
              <a:avLst/>
            </a:prstGeom>
          </p:spPr>
        </p:pic>
      </p:grpSp>
      <p:sp>
        <p:nvSpPr>
          <p:cNvPr id="3" name="对话气泡: 圆角矩形 2">
            <a:extLst>
              <a:ext uri="{FF2B5EF4-FFF2-40B4-BE49-F238E27FC236}">
                <a16:creationId xmlns:a16="http://schemas.microsoft.com/office/drawing/2014/main" id="{3A7D3D4E-3248-4B06-B9A5-D3B54E120217}"/>
              </a:ext>
            </a:extLst>
          </p:cNvPr>
          <p:cNvSpPr/>
          <p:nvPr/>
        </p:nvSpPr>
        <p:spPr>
          <a:xfrm>
            <a:off x="251520" y="4044127"/>
            <a:ext cx="2016224" cy="1545113"/>
          </a:xfrm>
          <a:prstGeom prst="wedgeRoundRectCallout">
            <a:avLst>
              <a:gd name="adj1" fmla="val 61332"/>
              <a:gd name="adj2" fmla="val -159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400" b="1" dirty="0">
                <a:solidFill>
                  <a:srgbClr val="3D3DED"/>
                </a:solidFill>
              </a:rPr>
              <a:t>每条指令对应的微程序入口地址均存放在</a:t>
            </a:r>
            <a:r>
              <a:rPr lang="en-US" altLang="zh-CN" sz="1400" b="1" dirty="0">
                <a:solidFill>
                  <a:srgbClr val="3D3DED"/>
                </a:solidFill>
              </a:rPr>
              <a:t>ROM1</a:t>
            </a:r>
            <a:r>
              <a:rPr lang="zh-CN" altLang="en-US" sz="1400" b="1" dirty="0">
                <a:solidFill>
                  <a:srgbClr val="3D3DED"/>
                </a:solidFill>
              </a:rPr>
              <a:t>，根据</a:t>
            </a:r>
            <a:r>
              <a:rPr lang="en-US" altLang="zh-CN" sz="1400" b="1" dirty="0">
                <a:solidFill>
                  <a:srgbClr val="3D3DED"/>
                </a:solidFill>
              </a:rPr>
              <a:t>IR</a:t>
            </a:r>
            <a:r>
              <a:rPr lang="zh-CN" altLang="en-US" sz="1400" b="1" dirty="0">
                <a:solidFill>
                  <a:srgbClr val="3D3DED"/>
                </a:solidFill>
              </a:rPr>
              <a:t>指令译码结果进行寻址，从而定位对应的入口，即：对应输出</a:t>
            </a:r>
            <a:r>
              <a:rPr lang="en-US" altLang="zh-CN" sz="1400" b="1" dirty="0">
                <a:solidFill>
                  <a:srgbClr val="3D3DED"/>
                </a:solidFill>
              </a:rPr>
              <a:t>P0</a:t>
            </a:r>
            <a:r>
              <a:rPr lang="zh-CN" altLang="en-US" sz="1400" b="1" dirty="0">
                <a:solidFill>
                  <a:srgbClr val="3D3DED"/>
                </a:solidFill>
              </a:rPr>
              <a:t>分支地址</a:t>
            </a:r>
          </a:p>
        </p:txBody>
      </p:sp>
      <p:sp>
        <p:nvSpPr>
          <p:cNvPr id="7" name="对话气泡: 圆角矩形 6">
            <a:extLst>
              <a:ext uri="{FF2B5EF4-FFF2-40B4-BE49-F238E27FC236}">
                <a16:creationId xmlns:a16="http://schemas.microsoft.com/office/drawing/2014/main" id="{0B90E646-0C4F-4DC5-9A77-3C30B8E43779}"/>
              </a:ext>
            </a:extLst>
          </p:cNvPr>
          <p:cNvSpPr/>
          <p:nvPr/>
        </p:nvSpPr>
        <p:spPr>
          <a:xfrm>
            <a:off x="924744" y="5675135"/>
            <a:ext cx="1872208" cy="1008111"/>
          </a:xfrm>
          <a:prstGeom prst="wedgeRoundRectCallout">
            <a:avLst>
              <a:gd name="adj1" fmla="val 54778"/>
              <a:gd name="adj2" fmla="val -924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b="1" dirty="0">
                <a:solidFill>
                  <a:srgbClr val="3D3DED"/>
                </a:solidFill>
              </a:rPr>
              <a:t> </a:t>
            </a:r>
            <a:r>
              <a:rPr lang="zh-CN" altLang="en-US" sz="1400" b="1" dirty="0">
                <a:solidFill>
                  <a:srgbClr val="3D3DED"/>
                </a:solidFill>
              </a:rPr>
              <a:t>条件分支地址存放在</a:t>
            </a:r>
            <a:r>
              <a:rPr lang="en-US" altLang="zh-CN" sz="1400" b="1" dirty="0">
                <a:solidFill>
                  <a:srgbClr val="3D3DED"/>
                </a:solidFill>
              </a:rPr>
              <a:t>ROM2</a:t>
            </a:r>
            <a:r>
              <a:rPr lang="zh-CN" altLang="en-US" sz="1400" b="1" dirty="0">
                <a:solidFill>
                  <a:srgbClr val="3D3DED"/>
                </a:solidFill>
              </a:rPr>
              <a:t>，由条件判别测试逻辑形成地址去寻址定位</a:t>
            </a:r>
          </a:p>
        </p:txBody>
      </p:sp>
    </p:spTree>
    <p:extLst>
      <p:ext uri="{BB962C8B-B14F-4D97-AF65-F5344CB8AC3E}">
        <p14:creationId xmlns:p14="http://schemas.microsoft.com/office/powerpoint/2010/main" val="32662337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260648"/>
            <a:ext cx="8229600" cy="4968552"/>
          </a:xfrm>
        </p:spPr>
        <p:txBody>
          <a:bodyPr rtlCol="0">
            <a:normAutofit/>
          </a:bodyPr>
          <a:lstStyle/>
          <a:p>
            <a:pPr eaLnBrk="1" fontAlgn="auto" hangingPunct="1">
              <a:spcAft>
                <a:spcPts val="0"/>
              </a:spcAft>
              <a:defRPr/>
            </a:pPr>
            <a:r>
              <a:rPr lang="en-US" altLang="zh-CN" b="1" dirty="0">
                <a:ea typeface="黑体" pitchFamily="49" charset="-122"/>
              </a:rPr>
              <a:t>6.6.3  </a:t>
            </a:r>
            <a:r>
              <a:rPr lang="zh-CN" altLang="en-US" b="1" dirty="0">
                <a:ea typeface="黑体" pitchFamily="49" charset="-122"/>
              </a:rPr>
              <a:t>微程序控制器设计</a:t>
            </a:r>
            <a:endParaRPr lang="en-US" altLang="zh-CN" sz="1200" b="1" dirty="0"/>
          </a:p>
          <a:p>
            <a:pPr lvl="1" eaLnBrk="1" hangingPunct="1"/>
            <a:endParaRPr lang="en-US" altLang="zh-CN" sz="1600" b="1" dirty="0"/>
          </a:p>
          <a:p>
            <a:pPr lvl="1" eaLnBrk="1" hangingPunct="1"/>
            <a:r>
              <a:rPr lang="zh-CN" altLang="en-US" sz="1600" b="1" dirty="0"/>
              <a:t>对图</a:t>
            </a:r>
            <a:r>
              <a:rPr lang="en-US" altLang="zh-CN" sz="1600" b="1" dirty="0"/>
              <a:t>6.8</a:t>
            </a:r>
            <a:r>
              <a:rPr lang="zh-CN" altLang="en-US" sz="1600" b="1" dirty="0"/>
              <a:t>单总线结构计算机的控制器采用微程序方法进行设计。</a:t>
            </a:r>
            <a:endParaRPr lang="en-US" altLang="zh-CN" sz="2000" b="1" dirty="0"/>
          </a:p>
          <a:p>
            <a:pPr lvl="1" eaLnBrk="1" hangingPunct="1"/>
            <a:endParaRPr lang="en-US" altLang="zh-CN" sz="1600" b="1" dirty="0"/>
          </a:p>
          <a:p>
            <a:pPr lvl="1" eaLnBrk="1" hangingPunct="1"/>
            <a:r>
              <a:rPr lang="en-US" altLang="zh-CN" sz="2000" b="1" dirty="0"/>
              <a:t>1</a:t>
            </a:r>
            <a:r>
              <a:rPr lang="zh-CN" altLang="en-US" sz="2000" b="1" dirty="0"/>
              <a:t>、指令周期、数据通路设计</a:t>
            </a:r>
            <a:endParaRPr lang="en-US" altLang="zh-CN" sz="1800" b="1" dirty="0"/>
          </a:p>
          <a:p>
            <a:pPr lvl="2" eaLnBrk="1" hangingPunct="1"/>
            <a:endParaRPr lang="en-US" altLang="zh-CN" sz="800" b="1" dirty="0"/>
          </a:p>
          <a:p>
            <a:pPr lvl="2" eaLnBrk="1" hangingPunct="1"/>
            <a:r>
              <a:rPr lang="zh-CN" altLang="en-US" sz="1400" b="1" dirty="0"/>
              <a:t>前面已经完成（</a:t>
            </a:r>
            <a:r>
              <a:rPr lang="en-US" altLang="zh-CN" sz="1400" b="1" dirty="0"/>
              <a:t>6.3.2</a:t>
            </a:r>
            <a:r>
              <a:rPr lang="zh-CN" altLang="en-US" sz="1400" b="1" dirty="0"/>
              <a:t>小节）单总线结构计算机的数据通路和指令周期的设计，具体见图</a:t>
            </a:r>
            <a:r>
              <a:rPr lang="en-US" altLang="zh-CN" sz="1400" b="1" dirty="0"/>
              <a:t>6.8</a:t>
            </a:r>
            <a:r>
              <a:rPr lang="zh-CN" altLang="en-US" sz="1400" b="1" dirty="0"/>
              <a:t>（</a:t>
            </a:r>
            <a:r>
              <a:rPr lang="zh-CN" altLang="en-US" sz="1400" b="1" dirty="0">
                <a:solidFill>
                  <a:srgbClr val="FF0000"/>
                </a:solidFill>
              </a:rPr>
              <a:t>数据通路</a:t>
            </a:r>
            <a:r>
              <a:rPr lang="zh-CN" altLang="en-US" sz="1400" b="1" dirty="0"/>
              <a:t>）和图</a:t>
            </a:r>
            <a:r>
              <a:rPr lang="en-US" altLang="zh-CN" sz="1400" b="1" dirty="0"/>
              <a:t>6.14</a:t>
            </a:r>
            <a:r>
              <a:rPr lang="zh-CN" altLang="en-US" sz="1400" b="1" dirty="0"/>
              <a:t>（</a:t>
            </a:r>
            <a:r>
              <a:rPr lang="zh-CN" altLang="en-US" sz="1400" b="1" dirty="0">
                <a:solidFill>
                  <a:srgbClr val="FF0000"/>
                </a:solidFill>
              </a:rPr>
              <a:t>指令周期</a:t>
            </a:r>
            <a:r>
              <a:rPr lang="zh-CN" altLang="en-US" sz="1400" b="1" dirty="0"/>
              <a:t>）。</a:t>
            </a:r>
            <a:endParaRPr lang="en-US" altLang="zh-CN" sz="1400" b="1" dirty="0"/>
          </a:p>
          <a:p>
            <a:pPr lvl="1" eaLnBrk="1" hangingPunct="1"/>
            <a:endParaRPr lang="en-US" altLang="zh-CN" sz="1050" b="1" dirty="0"/>
          </a:p>
          <a:p>
            <a:pPr lvl="1" eaLnBrk="1" hangingPunct="1"/>
            <a:endParaRPr lang="en-US" altLang="zh-CN" sz="800" b="1" dirty="0"/>
          </a:p>
          <a:p>
            <a:pPr lvl="1" eaLnBrk="1" hangingPunct="1"/>
            <a:endParaRPr lang="en-US" altLang="zh-CN" sz="1000" b="1" dirty="0"/>
          </a:p>
        </p:txBody>
      </p:sp>
      <p:grpSp>
        <p:nvGrpSpPr>
          <p:cNvPr id="10" name="组合 9">
            <a:extLst>
              <a:ext uri="{FF2B5EF4-FFF2-40B4-BE49-F238E27FC236}">
                <a16:creationId xmlns:a16="http://schemas.microsoft.com/office/drawing/2014/main" id="{42A3D0B0-915D-E1A5-AD7E-E80AF2D9E56D}"/>
              </a:ext>
            </a:extLst>
          </p:cNvPr>
          <p:cNvGrpSpPr/>
          <p:nvPr/>
        </p:nvGrpSpPr>
        <p:grpSpPr>
          <a:xfrm>
            <a:off x="233227" y="3079993"/>
            <a:ext cx="3690701" cy="3373343"/>
            <a:chOff x="1619672" y="1862783"/>
            <a:chExt cx="5611198" cy="4957155"/>
          </a:xfrm>
        </p:grpSpPr>
        <p:pic>
          <p:nvPicPr>
            <p:cNvPr id="11" name="图片 10">
              <a:extLst>
                <a:ext uri="{FF2B5EF4-FFF2-40B4-BE49-F238E27FC236}">
                  <a16:creationId xmlns:a16="http://schemas.microsoft.com/office/drawing/2014/main" id="{F58E7D41-A268-BF5D-4E2E-5ABAA756E009}"/>
                </a:ext>
              </a:extLst>
            </p:cNvPr>
            <p:cNvPicPr>
              <a:picLocks noChangeAspect="1"/>
            </p:cNvPicPr>
            <p:nvPr/>
          </p:nvPicPr>
          <p:blipFill>
            <a:blip r:embed="rId2"/>
            <a:stretch>
              <a:fillRect/>
            </a:stretch>
          </p:blipFill>
          <p:spPr>
            <a:xfrm>
              <a:off x="1619672" y="1862783"/>
              <a:ext cx="5611198" cy="4464496"/>
            </a:xfrm>
            <a:prstGeom prst="rect">
              <a:avLst/>
            </a:prstGeom>
          </p:spPr>
        </p:pic>
        <p:sp>
          <p:nvSpPr>
            <p:cNvPr id="12" name="文本框 11">
              <a:extLst>
                <a:ext uri="{FF2B5EF4-FFF2-40B4-BE49-F238E27FC236}">
                  <a16:creationId xmlns:a16="http://schemas.microsoft.com/office/drawing/2014/main" id="{096916AC-C320-24A3-7521-BB1FEE67F878}"/>
                </a:ext>
              </a:extLst>
            </p:cNvPr>
            <p:cNvSpPr txBox="1"/>
            <p:nvPr/>
          </p:nvSpPr>
          <p:spPr>
            <a:xfrm>
              <a:off x="3070700" y="6412886"/>
              <a:ext cx="3605022" cy="407052"/>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grpSp>
        <p:nvGrpSpPr>
          <p:cNvPr id="13" name="组合 12">
            <a:extLst>
              <a:ext uri="{FF2B5EF4-FFF2-40B4-BE49-F238E27FC236}">
                <a16:creationId xmlns:a16="http://schemas.microsoft.com/office/drawing/2014/main" id="{DCC0A46E-733B-6200-EC8E-BED5A7628322}"/>
              </a:ext>
            </a:extLst>
          </p:cNvPr>
          <p:cNvGrpSpPr/>
          <p:nvPr/>
        </p:nvGrpSpPr>
        <p:grpSpPr>
          <a:xfrm>
            <a:off x="4580614" y="3478588"/>
            <a:ext cx="4392488" cy="2705504"/>
            <a:chOff x="1907704" y="3212976"/>
            <a:chExt cx="5760353" cy="3696327"/>
          </a:xfrm>
        </p:grpSpPr>
        <p:pic>
          <p:nvPicPr>
            <p:cNvPr id="14" name="图片 13">
              <a:extLst>
                <a:ext uri="{FF2B5EF4-FFF2-40B4-BE49-F238E27FC236}">
                  <a16:creationId xmlns:a16="http://schemas.microsoft.com/office/drawing/2014/main" id="{A6D7E08D-45D2-60F5-3E64-8CA34CCC2D2C}"/>
                </a:ext>
              </a:extLst>
            </p:cNvPr>
            <p:cNvPicPr>
              <a:picLocks noChangeAspect="1"/>
            </p:cNvPicPr>
            <p:nvPr/>
          </p:nvPicPr>
          <p:blipFill>
            <a:blip r:embed="rId3"/>
            <a:stretch>
              <a:fillRect/>
            </a:stretch>
          </p:blipFill>
          <p:spPr>
            <a:xfrm>
              <a:off x="1907704" y="3212976"/>
              <a:ext cx="5760353" cy="3168352"/>
            </a:xfrm>
            <a:prstGeom prst="rect">
              <a:avLst/>
            </a:prstGeom>
          </p:spPr>
        </p:pic>
        <p:sp>
          <p:nvSpPr>
            <p:cNvPr id="15" name="文本框 14">
              <a:extLst>
                <a:ext uri="{FF2B5EF4-FFF2-40B4-BE49-F238E27FC236}">
                  <a16:creationId xmlns:a16="http://schemas.microsoft.com/office/drawing/2014/main" id="{DEE11D89-89E1-483F-DECD-2D0F449C1E9A}"/>
                </a:ext>
              </a:extLst>
            </p:cNvPr>
            <p:cNvSpPr txBox="1"/>
            <p:nvPr/>
          </p:nvSpPr>
          <p:spPr>
            <a:xfrm>
              <a:off x="3218456" y="6530860"/>
              <a:ext cx="3818005" cy="378443"/>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spTree>
    <p:extLst>
      <p:ext uri="{BB962C8B-B14F-4D97-AF65-F5344CB8AC3E}">
        <p14:creationId xmlns:p14="http://schemas.microsoft.com/office/powerpoint/2010/main" val="15861053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F38BD78-14F1-8B13-CEB9-201FC8E11741}"/>
              </a:ext>
            </a:extLst>
          </p:cNvPr>
          <p:cNvSpPr>
            <a:spLocks noGrp="1"/>
          </p:cNvSpPr>
          <p:nvPr>
            <p:ph idx="1"/>
          </p:nvPr>
        </p:nvSpPr>
        <p:spPr>
          <a:xfrm>
            <a:off x="457200" y="188640"/>
            <a:ext cx="8229600" cy="6048672"/>
          </a:xfrm>
        </p:spPr>
        <p:txBody>
          <a:bodyPr rtlCol="0">
            <a:normAutofit/>
          </a:bodyPr>
          <a:lstStyle/>
          <a:p>
            <a:pPr lvl="1" eaLnBrk="1" hangingPunct="1"/>
            <a:r>
              <a:rPr lang="en-US" altLang="zh-CN" sz="2000" b="1" dirty="0"/>
              <a:t>2</a:t>
            </a:r>
            <a:r>
              <a:rPr lang="zh-CN" altLang="en-US" sz="2000" b="1" dirty="0"/>
              <a:t>、微指令设计</a:t>
            </a:r>
            <a:endParaRPr lang="en-US" altLang="zh-CN" sz="1800" b="1" dirty="0"/>
          </a:p>
          <a:p>
            <a:pPr lvl="2" eaLnBrk="1" hangingPunct="1"/>
            <a:endParaRPr lang="en-US" altLang="zh-CN" sz="800" b="1" dirty="0"/>
          </a:p>
          <a:p>
            <a:pPr lvl="2" eaLnBrk="1" hangingPunct="1"/>
            <a:r>
              <a:rPr lang="zh-CN" altLang="en-US" sz="1400" b="1" dirty="0"/>
              <a:t>图</a:t>
            </a:r>
            <a:r>
              <a:rPr lang="en-US" altLang="zh-CN" sz="1400" b="1" dirty="0"/>
              <a:t>6.8</a:t>
            </a:r>
            <a:r>
              <a:rPr lang="zh-CN" altLang="en-US" sz="1400" b="1" dirty="0"/>
              <a:t>单总线结构计算机有</a:t>
            </a:r>
            <a:r>
              <a:rPr lang="en-US" altLang="zh-CN" sz="1400" b="1" dirty="0"/>
              <a:t>22</a:t>
            </a:r>
            <a:r>
              <a:rPr lang="zh-CN" altLang="en-US" sz="1400" b="1" dirty="0"/>
              <a:t>个控制信号（表</a:t>
            </a:r>
            <a:r>
              <a:rPr lang="en-US" altLang="zh-CN" sz="1400" b="1" dirty="0"/>
              <a:t>6.1</a:t>
            </a:r>
            <a:r>
              <a:rPr lang="zh-CN" altLang="en-US" sz="1400" b="1" dirty="0"/>
              <a:t>），因此微指令的</a:t>
            </a:r>
            <a:r>
              <a:rPr lang="zh-CN" altLang="en-US" sz="1400" b="1" dirty="0">
                <a:solidFill>
                  <a:srgbClr val="FF0000"/>
                </a:solidFill>
              </a:rPr>
              <a:t>操作控制字段</a:t>
            </a:r>
            <a:r>
              <a:rPr lang="zh-CN" altLang="en-US" sz="1400" b="1" dirty="0"/>
              <a:t>需要</a:t>
            </a:r>
            <a:r>
              <a:rPr lang="en-US" altLang="zh-CN" sz="1400" b="1" dirty="0">
                <a:solidFill>
                  <a:srgbClr val="FF0000"/>
                </a:solidFill>
              </a:rPr>
              <a:t>22</a:t>
            </a:r>
            <a:r>
              <a:rPr lang="zh-CN" altLang="en-US" sz="1400" b="1" dirty="0">
                <a:solidFill>
                  <a:srgbClr val="FF0000"/>
                </a:solidFill>
              </a:rPr>
              <a:t>位</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采用下址字段法形成后续微地址，微指令格式如图</a:t>
            </a:r>
            <a:r>
              <a:rPr lang="en-US" altLang="zh-CN" sz="1400" b="1" dirty="0"/>
              <a:t>6.54</a:t>
            </a:r>
            <a:r>
              <a:rPr lang="zh-CN" altLang="en-US" sz="1400" b="1" dirty="0"/>
              <a:t>；</a:t>
            </a:r>
            <a:r>
              <a:rPr lang="zh-CN" altLang="en-US" sz="1400" b="1" dirty="0">
                <a:solidFill>
                  <a:srgbClr val="FF0000"/>
                </a:solidFill>
              </a:rPr>
              <a:t>判别测试字段</a:t>
            </a:r>
            <a:r>
              <a:rPr lang="zh-CN" altLang="en-US" sz="1400" b="1" dirty="0"/>
              <a:t>有</a:t>
            </a:r>
            <a:r>
              <a:rPr lang="en-US" altLang="zh-CN" sz="1400" b="1" dirty="0">
                <a:solidFill>
                  <a:srgbClr val="FF0000"/>
                </a:solidFill>
              </a:rPr>
              <a:t>2</a:t>
            </a:r>
            <a:r>
              <a:rPr lang="zh-CN" altLang="en-US" sz="1400" b="1" dirty="0">
                <a:solidFill>
                  <a:srgbClr val="FF0000"/>
                </a:solidFill>
              </a:rPr>
              <a:t>位</a:t>
            </a:r>
            <a:r>
              <a:rPr lang="zh-CN" altLang="en-US" sz="1400" b="1" dirty="0"/>
              <a:t>，分别是</a:t>
            </a:r>
            <a:r>
              <a:rPr lang="en-US" altLang="zh-CN" sz="1400" b="1" dirty="0"/>
              <a:t>P</a:t>
            </a:r>
            <a:r>
              <a:rPr lang="en-US" altLang="zh-CN" sz="1400" b="1" baseline="-25000" dirty="0"/>
              <a:t>0</a:t>
            </a:r>
            <a:r>
              <a:rPr lang="zh-CN" altLang="en-US" sz="1400" b="1" dirty="0"/>
              <a:t>（</a:t>
            </a:r>
            <a:r>
              <a:rPr lang="en-US" altLang="zh-CN" sz="1400" b="1" dirty="0">
                <a:solidFill>
                  <a:srgbClr val="FF0000"/>
                </a:solidFill>
              </a:rPr>
              <a:t>P</a:t>
            </a:r>
            <a:r>
              <a:rPr lang="en-US" altLang="zh-CN" sz="1400" b="1" baseline="-25000" dirty="0">
                <a:solidFill>
                  <a:srgbClr val="FF0000"/>
                </a:solidFill>
              </a:rPr>
              <a:t>IR</a:t>
            </a:r>
            <a:r>
              <a:rPr lang="zh-CN" altLang="en-US" sz="1400" b="1" dirty="0"/>
              <a:t>）和</a:t>
            </a:r>
            <a:r>
              <a:rPr lang="en-US" altLang="zh-CN" sz="1400" b="1" dirty="0"/>
              <a:t>P</a:t>
            </a:r>
            <a:r>
              <a:rPr lang="en-US" altLang="zh-CN" sz="1400" b="1" baseline="-25000" dirty="0"/>
              <a:t>1</a:t>
            </a:r>
            <a:r>
              <a:rPr lang="zh-CN" altLang="en-US" sz="1400" b="1" dirty="0"/>
              <a:t>（</a:t>
            </a:r>
            <a:r>
              <a:rPr lang="en-US" altLang="zh-CN" sz="1400" b="1" dirty="0" err="1">
                <a:solidFill>
                  <a:srgbClr val="FF0000"/>
                </a:solidFill>
              </a:rPr>
              <a:t>P</a:t>
            </a:r>
            <a:r>
              <a:rPr lang="en-US" altLang="zh-CN" sz="1400" b="1" baseline="-25000" dirty="0" err="1">
                <a:solidFill>
                  <a:srgbClr val="FF0000"/>
                </a:solidFill>
              </a:rPr>
              <a:t>equal</a:t>
            </a:r>
            <a:r>
              <a:rPr lang="zh-CN" altLang="en-US" sz="1400" b="1" dirty="0"/>
              <a:t>）；暂定下址字段有</a:t>
            </a:r>
            <a:r>
              <a:rPr lang="en-US" altLang="zh-CN" sz="1400" b="1" dirty="0"/>
              <a:t>5</a:t>
            </a:r>
            <a:r>
              <a:rPr lang="zh-CN" altLang="en-US" sz="1400" b="1" dirty="0"/>
              <a:t>位，可以支持</a:t>
            </a:r>
            <a:r>
              <a:rPr lang="en-US" altLang="zh-CN" sz="1400" b="1" dirty="0"/>
              <a:t>32</a:t>
            </a:r>
            <a:r>
              <a:rPr lang="zh-CN" altLang="en-US" sz="1400" b="1" dirty="0"/>
              <a:t>条微指令。</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r>
              <a:rPr lang="zh-CN" altLang="en-US" sz="1400" b="1" dirty="0"/>
              <a:t>采用计数器法形成后续微地址，微指令格式如图</a:t>
            </a:r>
            <a:r>
              <a:rPr lang="en-US" altLang="zh-CN" sz="1400" b="1" dirty="0"/>
              <a:t>6.55</a:t>
            </a:r>
            <a:r>
              <a:rPr lang="zh-CN" altLang="en-US" sz="1400" b="1" dirty="0"/>
              <a:t>；</a:t>
            </a:r>
            <a:r>
              <a:rPr lang="zh-CN" altLang="en-US" sz="1400" b="1" dirty="0">
                <a:solidFill>
                  <a:srgbClr val="FF0000"/>
                </a:solidFill>
              </a:rPr>
              <a:t>判别测试字段</a:t>
            </a:r>
            <a:r>
              <a:rPr lang="zh-CN" altLang="en-US" sz="1400" b="1" dirty="0"/>
              <a:t>有</a:t>
            </a:r>
            <a:r>
              <a:rPr lang="en-US" altLang="zh-CN" sz="1400" b="1" dirty="0">
                <a:solidFill>
                  <a:srgbClr val="FF0000"/>
                </a:solidFill>
              </a:rPr>
              <a:t>3</a:t>
            </a:r>
            <a:r>
              <a:rPr lang="zh-CN" altLang="en-US" sz="1400" b="1" dirty="0">
                <a:solidFill>
                  <a:srgbClr val="FF0000"/>
                </a:solidFill>
              </a:rPr>
              <a:t>位</a:t>
            </a:r>
            <a:r>
              <a:rPr lang="zh-CN" altLang="en-US" sz="1400" b="1" dirty="0"/>
              <a:t>，增加</a:t>
            </a:r>
            <a:r>
              <a:rPr lang="en-US" altLang="zh-CN" sz="1400" b="1" dirty="0"/>
              <a:t>1</a:t>
            </a:r>
            <a:r>
              <a:rPr lang="zh-CN" altLang="en-US" sz="1400" b="1" dirty="0"/>
              <a:t>位</a:t>
            </a:r>
            <a:r>
              <a:rPr lang="en-US" altLang="zh-CN" sz="1400" b="1" dirty="0"/>
              <a:t>P</a:t>
            </a:r>
            <a:r>
              <a:rPr lang="en-US" altLang="zh-CN" sz="1400" b="1" baseline="-25000" dirty="0"/>
              <a:t>2</a:t>
            </a:r>
            <a:r>
              <a:rPr lang="zh-CN" altLang="en-US" sz="1400" b="1" dirty="0"/>
              <a:t>（</a:t>
            </a:r>
            <a:r>
              <a:rPr lang="en-US" altLang="zh-CN" sz="1400" b="1" dirty="0">
                <a:solidFill>
                  <a:srgbClr val="FF0000"/>
                </a:solidFill>
              </a:rPr>
              <a:t>P</a:t>
            </a:r>
            <a:r>
              <a:rPr lang="en-US" altLang="zh-CN" sz="1400" b="1" baseline="-25000" dirty="0">
                <a:solidFill>
                  <a:srgbClr val="FF0000"/>
                </a:solidFill>
              </a:rPr>
              <a:t>end</a:t>
            </a:r>
            <a:r>
              <a:rPr lang="zh-CN" altLang="en-US" sz="1400" b="1" dirty="0"/>
              <a:t>）；没有下址字段。</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1" eaLnBrk="1" hangingPunct="1"/>
            <a:endParaRPr lang="en-US" altLang="zh-CN" sz="1400" b="1" dirty="0"/>
          </a:p>
          <a:p>
            <a:pPr lvl="2" eaLnBrk="1" hangingPunct="1"/>
            <a:endParaRPr lang="en-US" altLang="zh-CN" sz="1400" b="1" dirty="0"/>
          </a:p>
        </p:txBody>
      </p:sp>
      <p:grpSp>
        <p:nvGrpSpPr>
          <p:cNvPr id="6" name="组合 5">
            <a:extLst>
              <a:ext uri="{FF2B5EF4-FFF2-40B4-BE49-F238E27FC236}">
                <a16:creationId xmlns:a16="http://schemas.microsoft.com/office/drawing/2014/main" id="{01E66A9D-4C52-9F6E-2FA9-506D36C8DB6C}"/>
              </a:ext>
            </a:extLst>
          </p:cNvPr>
          <p:cNvGrpSpPr/>
          <p:nvPr/>
        </p:nvGrpSpPr>
        <p:grpSpPr>
          <a:xfrm>
            <a:off x="2329811" y="4366899"/>
            <a:ext cx="4975306" cy="1932495"/>
            <a:chOff x="2274499" y="1635004"/>
            <a:chExt cx="4975306" cy="1932495"/>
          </a:xfrm>
        </p:grpSpPr>
        <p:pic>
          <p:nvPicPr>
            <p:cNvPr id="4" name="图片 3">
              <a:extLst>
                <a:ext uri="{FF2B5EF4-FFF2-40B4-BE49-F238E27FC236}">
                  <a16:creationId xmlns:a16="http://schemas.microsoft.com/office/drawing/2014/main" id="{9C3B7A46-627A-5A94-05DD-EE3843894B75}"/>
                </a:ext>
              </a:extLst>
            </p:cNvPr>
            <p:cNvPicPr>
              <a:picLocks noChangeAspect="1"/>
            </p:cNvPicPr>
            <p:nvPr/>
          </p:nvPicPr>
          <p:blipFill>
            <a:blip r:embed="rId2"/>
            <a:stretch>
              <a:fillRect/>
            </a:stretch>
          </p:blipFill>
          <p:spPr>
            <a:xfrm>
              <a:off x="2274499" y="1635004"/>
              <a:ext cx="4975306" cy="1616734"/>
            </a:xfrm>
            <a:prstGeom prst="rect">
              <a:avLst/>
            </a:prstGeom>
          </p:spPr>
        </p:pic>
        <p:sp>
          <p:nvSpPr>
            <p:cNvPr id="5" name="文本框 4">
              <a:extLst>
                <a:ext uri="{FF2B5EF4-FFF2-40B4-BE49-F238E27FC236}">
                  <a16:creationId xmlns:a16="http://schemas.microsoft.com/office/drawing/2014/main" id="{D97AB203-5047-EBA2-5812-1ED229BF77B3}"/>
                </a:ext>
              </a:extLst>
            </p:cNvPr>
            <p:cNvSpPr txBox="1"/>
            <p:nvPr/>
          </p:nvSpPr>
          <p:spPr>
            <a:xfrm>
              <a:off x="2623588" y="3290500"/>
              <a:ext cx="3896824" cy="276999"/>
            </a:xfrm>
            <a:prstGeom prst="rect">
              <a:avLst/>
            </a:prstGeom>
            <a:noFill/>
          </p:spPr>
          <p:txBody>
            <a:bodyPr wrap="square" rtlCol="0">
              <a:spAutoFit/>
            </a:bodyPr>
            <a:lstStyle/>
            <a:p>
              <a:pPr algn="ctr"/>
              <a:r>
                <a:rPr lang="zh-CN" altLang="en-US" sz="1200" b="1" dirty="0"/>
                <a:t>图</a:t>
              </a:r>
              <a:r>
                <a:rPr lang="en-US" altLang="zh-CN" sz="1200" b="1" dirty="0"/>
                <a:t>6.55    </a:t>
              </a:r>
              <a:r>
                <a:rPr lang="zh-CN" altLang="en-US" sz="1200" b="1" dirty="0"/>
                <a:t>微指令格式（计数器法）</a:t>
              </a:r>
            </a:p>
          </p:txBody>
        </p:sp>
      </p:grpSp>
      <p:grpSp>
        <p:nvGrpSpPr>
          <p:cNvPr id="16" name="组合 15">
            <a:extLst>
              <a:ext uri="{FF2B5EF4-FFF2-40B4-BE49-F238E27FC236}">
                <a16:creationId xmlns:a16="http://schemas.microsoft.com/office/drawing/2014/main" id="{3B2612F5-F441-61B1-DED1-8766215BDC5C}"/>
              </a:ext>
            </a:extLst>
          </p:cNvPr>
          <p:cNvGrpSpPr/>
          <p:nvPr/>
        </p:nvGrpSpPr>
        <p:grpSpPr>
          <a:xfrm>
            <a:off x="2123728" y="1844824"/>
            <a:ext cx="5028430" cy="1658042"/>
            <a:chOff x="1979712" y="2060849"/>
            <a:chExt cx="5028430" cy="1658042"/>
          </a:xfrm>
        </p:grpSpPr>
        <p:grpSp>
          <p:nvGrpSpPr>
            <p:cNvPr id="13" name="组合 12">
              <a:extLst>
                <a:ext uri="{FF2B5EF4-FFF2-40B4-BE49-F238E27FC236}">
                  <a16:creationId xmlns:a16="http://schemas.microsoft.com/office/drawing/2014/main" id="{28061520-197A-83C1-1C05-B4AAB9090322}"/>
                </a:ext>
              </a:extLst>
            </p:cNvPr>
            <p:cNvGrpSpPr/>
            <p:nvPr/>
          </p:nvGrpSpPr>
          <p:grpSpPr>
            <a:xfrm>
              <a:off x="1979712" y="2060849"/>
              <a:ext cx="5028430" cy="1658042"/>
              <a:chOff x="1979712" y="2060849"/>
              <a:chExt cx="5028430" cy="1658042"/>
            </a:xfrm>
          </p:grpSpPr>
          <p:grpSp>
            <p:nvGrpSpPr>
              <p:cNvPr id="7" name="组合 6">
                <a:extLst>
                  <a:ext uri="{FF2B5EF4-FFF2-40B4-BE49-F238E27FC236}">
                    <a16:creationId xmlns:a16="http://schemas.microsoft.com/office/drawing/2014/main" id="{8276B44F-E100-7FE1-8B4D-B0F5E0FA59CB}"/>
                  </a:ext>
                </a:extLst>
              </p:cNvPr>
              <p:cNvGrpSpPr/>
              <p:nvPr/>
            </p:nvGrpSpPr>
            <p:grpSpPr>
              <a:xfrm>
                <a:off x="1979712" y="2060849"/>
                <a:ext cx="5028430" cy="1658042"/>
                <a:chOff x="1487785" y="4437112"/>
                <a:chExt cx="6168429" cy="2260966"/>
              </a:xfrm>
            </p:grpSpPr>
            <p:pic>
              <p:nvPicPr>
                <p:cNvPr id="8" name="图片 7">
                  <a:extLst>
                    <a:ext uri="{FF2B5EF4-FFF2-40B4-BE49-F238E27FC236}">
                      <a16:creationId xmlns:a16="http://schemas.microsoft.com/office/drawing/2014/main" id="{D538B881-81A5-FCED-F152-B3989E7BA1B1}"/>
                    </a:ext>
                  </a:extLst>
                </p:cNvPr>
                <p:cNvPicPr>
                  <a:picLocks noChangeAspect="1"/>
                </p:cNvPicPr>
                <p:nvPr/>
              </p:nvPicPr>
              <p:blipFill>
                <a:blip r:embed="rId3"/>
                <a:stretch>
                  <a:fillRect/>
                </a:stretch>
              </p:blipFill>
              <p:spPr>
                <a:xfrm>
                  <a:off x="1487785" y="4437112"/>
                  <a:ext cx="6168429" cy="1773993"/>
                </a:xfrm>
                <a:prstGeom prst="rect">
                  <a:avLst/>
                </a:prstGeom>
              </p:spPr>
            </p:pic>
            <p:sp>
              <p:nvSpPr>
                <p:cNvPr id="9" name="文本框 8">
                  <a:extLst>
                    <a:ext uri="{FF2B5EF4-FFF2-40B4-BE49-F238E27FC236}">
                      <a16:creationId xmlns:a16="http://schemas.microsoft.com/office/drawing/2014/main" id="{12A725FE-F388-024B-3438-31FA34069EBF}"/>
                    </a:ext>
                  </a:extLst>
                </p:cNvPr>
                <p:cNvSpPr txBox="1"/>
                <p:nvPr/>
              </p:nvSpPr>
              <p:spPr>
                <a:xfrm>
                  <a:off x="2843808" y="6320352"/>
                  <a:ext cx="3896824" cy="377726"/>
                </a:xfrm>
                <a:prstGeom prst="rect">
                  <a:avLst/>
                </a:prstGeom>
                <a:noFill/>
              </p:spPr>
              <p:txBody>
                <a:bodyPr wrap="square" rtlCol="0">
                  <a:spAutoFit/>
                </a:bodyPr>
                <a:lstStyle/>
                <a:p>
                  <a:pPr algn="ctr"/>
                  <a:r>
                    <a:rPr lang="zh-CN" altLang="en-US" sz="1200" b="1" dirty="0"/>
                    <a:t>图</a:t>
                  </a:r>
                  <a:r>
                    <a:rPr lang="en-US" altLang="zh-CN" sz="1200" b="1" dirty="0"/>
                    <a:t>6.54    </a:t>
                  </a:r>
                  <a:r>
                    <a:rPr lang="zh-CN" altLang="en-US" sz="1200" b="1" dirty="0"/>
                    <a:t>微指令格式（下址字段法）</a:t>
                  </a:r>
                </a:p>
              </p:txBody>
            </p:sp>
          </p:grpSp>
          <p:grpSp>
            <p:nvGrpSpPr>
              <p:cNvPr id="12" name="组合 11">
                <a:extLst>
                  <a:ext uri="{FF2B5EF4-FFF2-40B4-BE49-F238E27FC236}">
                    <a16:creationId xmlns:a16="http://schemas.microsoft.com/office/drawing/2014/main" id="{CAB7F495-6745-4DB4-0500-0F9C9FB75E50}"/>
                  </a:ext>
                </a:extLst>
              </p:cNvPr>
              <p:cNvGrpSpPr/>
              <p:nvPr/>
            </p:nvGrpSpPr>
            <p:grpSpPr>
              <a:xfrm>
                <a:off x="5740028" y="2746865"/>
                <a:ext cx="257995" cy="94751"/>
                <a:chOff x="5740028" y="2746865"/>
                <a:chExt cx="257995" cy="94751"/>
              </a:xfrm>
            </p:grpSpPr>
            <p:sp>
              <p:nvSpPr>
                <p:cNvPr id="10" name="矩形 9">
                  <a:extLst>
                    <a:ext uri="{FF2B5EF4-FFF2-40B4-BE49-F238E27FC236}">
                      <a16:creationId xmlns:a16="http://schemas.microsoft.com/office/drawing/2014/main" id="{02D0D1FC-51E2-4E53-2827-DD661D2D5888}"/>
                    </a:ext>
                  </a:extLst>
                </p:cNvPr>
                <p:cNvSpPr/>
                <p:nvPr/>
              </p:nvSpPr>
              <p:spPr>
                <a:xfrm>
                  <a:off x="5740028" y="2746865"/>
                  <a:ext cx="105595" cy="92488"/>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A7DA1AA-287F-218A-C20C-389911C47380}"/>
                    </a:ext>
                  </a:extLst>
                </p:cNvPr>
                <p:cNvSpPr/>
                <p:nvPr/>
              </p:nvSpPr>
              <p:spPr>
                <a:xfrm>
                  <a:off x="5892428" y="2749128"/>
                  <a:ext cx="105595" cy="92488"/>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文本框 14">
              <a:extLst>
                <a:ext uri="{FF2B5EF4-FFF2-40B4-BE49-F238E27FC236}">
                  <a16:creationId xmlns:a16="http://schemas.microsoft.com/office/drawing/2014/main" id="{1154D523-B19E-4557-FAFD-5694F2A92379}"/>
                </a:ext>
              </a:extLst>
            </p:cNvPr>
            <p:cNvSpPr txBox="1"/>
            <p:nvPr/>
          </p:nvSpPr>
          <p:spPr>
            <a:xfrm>
              <a:off x="5651016" y="2684783"/>
              <a:ext cx="441146" cy="215444"/>
            </a:xfrm>
            <a:prstGeom prst="rect">
              <a:avLst/>
            </a:prstGeom>
            <a:noFill/>
          </p:spPr>
          <p:txBody>
            <a:bodyPr wrap="none" rtlCol="0">
              <a:spAutoFit/>
            </a:bodyPr>
            <a:lstStyle/>
            <a:p>
              <a:r>
                <a:rPr lang="en-US" altLang="zh-CN" sz="800" b="1" dirty="0"/>
                <a:t>P0  P1</a:t>
              </a:r>
              <a:endParaRPr lang="zh-CN" altLang="en-US" sz="800" b="1" dirty="0"/>
            </a:p>
          </p:txBody>
        </p:sp>
      </p:grpSp>
    </p:spTree>
    <p:extLst>
      <p:ext uri="{BB962C8B-B14F-4D97-AF65-F5344CB8AC3E}">
        <p14:creationId xmlns:p14="http://schemas.microsoft.com/office/powerpoint/2010/main" val="1019487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332656"/>
            <a:ext cx="8229600" cy="6264696"/>
          </a:xfrm>
        </p:spPr>
        <p:txBody>
          <a:bodyPr/>
          <a:lstStyle/>
          <a:p>
            <a:pPr lvl="1" eaLnBrk="1" hangingPunct="1"/>
            <a:r>
              <a:rPr lang="zh-CN" altLang="en-US" sz="1600" b="1" dirty="0"/>
              <a:t>可以将指令周期划分为若干个</a:t>
            </a:r>
            <a:r>
              <a:rPr lang="zh-CN" altLang="en-US" sz="1600" b="1" dirty="0">
                <a:solidFill>
                  <a:srgbClr val="FF0000"/>
                </a:solidFill>
              </a:rPr>
              <a:t>机器周期</a:t>
            </a:r>
            <a:r>
              <a:rPr lang="zh-CN" altLang="en-US" sz="1600" b="1" dirty="0"/>
              <a:t>（又称为</a:t>
            </a:r>
            <a:r>
              <a:rPr lang="en-US" altLang="zh-CN" sz="1600" b="1" dirty="0">
                <a:solidFill>
                  <a:srgbClr val="FF0000"/>
                </a:solidFill>
              </a:rPr>
              <a:t>CPU</a:t>
            </a:r>
            <a:r>
              <a:rPr lang="zh-CN" altLang="en-US" sz="1600" b="1" dirty="0">
                <a:solidFill>
                  <a:srgbClr val="FF0000"/>
                </a:solidFill>
              </a:rPr>
              <a:t>周期</a:t>
            </a:r>
            <a:r>
              <a:rPr lang="zh-CN" altLang="en-US" sz="1600" b="1" dirty="0"/>
              <a:t>，通常将从主存取出一个存储字所需的最短时间定义为机器周期）；而每个机器周期又可包含若干个</a:t>
            </a:r>
            <a:r>
              <a:rPr lang="zh-CN" altLang="en-US" sz="1600" b="1" dirty="0">
                <a:solidFill>
                  <a:srgbClr val="FF0000"/>
                </a:solidFill>
              </a:rPr>
              <a:t>时钟周期</a:t>
            </a:r>
            <a:r>
              <a:rPr lang="zh-CN" altLang="en-US" sz="1600" b="1" dirty="0"/>
              <a:t>（图</a:t>
            </a:r>
            <a:r>
              <a:rPr lang="en-US" altLang="zh-CN" sz="1600" b="1" dirty="0"/>
              <a:t>6.3</a:t>
            </a:r>
            <a:r>
              <a:rPr lang="zh-CN" altLang="en-US" sz="1600" b="1" dirty="0"/>
              <a:t>）。</a:t>
            </a:r>
            <a:endParaRPr lang="en-US" altLang="zh-CN" sz="1600" b="1" dirty="0"/>
          </a:p>
          <a:p>
            <a:pPr lvl="1" eaLnBrk="1" hangingPunct="1"/>
            <a:endParaRPr lang="en-US" altLang="zh-CN" sz="1600" b="1" dirty="0"/>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endParaRPr lang="en-US" altLang="zh-CN" sz="1600" b="1" dirty="0">
              <a:solidFill>
                <a:srgbClr val="FF0000"/>
              </a:solidFill>
            </a:endParaRPr>
          </a:p>
          <a:p>
            <a:pPr lvl="1" eaLnBrk="1" hangingPunct="1"/>
            <a:r>
              <a:rPr lang="zh-CN" altLang="en-US" sz="1600" b="1" dirty="0">
                <a:solidFill>
                  <a:srgbClr val="FF0000"/>
                </a:solidFill>
              </a:rPr>
              <a:t>定长指令周期</a:t>
            </a:r>
            <a:r>
              <a:rPr lang="zh-CN" altLang="en-US" sz="1600" b="1" dirty="0"/>
              <a:t>：所有指令的指令周期相同、机器周期数固定、机器周期所包含的节拍数（时钟周期数）也是固定的；如早期的</a:t>
            </a:r>
            <a:r>
              <a:rPr lang="zh-CN" altLang="en-US" sz="1600" b="1" dirty="0">
                <a:solidFill>
                  <a:srgbClr val="FF0000"/>
                </a:solidFill>
              </a:rPr>
              <a:t>三级时序系统</a:t>
            </a:r>
            <a:r>
              <a:rPr lang="zh-CN" altLang="en-US" sz="1600" b="1" dirty="0"/>
              <a:t>（图</a:t>
            </a:r>
            <a:r>
              <a:rPr lang="en-US" altLang="zh-CN" sz="1600" b="1" dirty="0"/>
              <a:t>6.3</a:t>
            </a:r>
            <a:r>
              <a:rPr lang="zh-CN" altLang="en-US" sz="1600" b="1" dirty="0"/>
              <a:t>）：</a:t>
            </a:r>
            <a:endParaRPr lang="en-US" altLang="zh-CN" sz="1600" b="1" dirty="0"/>
          </a:p>
          <a:p>
            <a:pPr lvl="2" eaLnBrk="1" hangingPunct="1"/>
            <a:r>
              <a:rPr lang="zh-CN" altLang="en-US" sz="1200" b="1" dirty="0"/>
              <a:t>第一级：指令周期</a:t>
            </a:r>
            <a:endParaRPr lang="en-US" altLang="zh-CN" sz="1200" b="1" dirty="0"/>
          </a:p>
          <a:p>
            <a:pPr lvl="2" eaLnBrk="1" hangingPunct="1"/>
            <a:r>
              <a:rPr lang="zh-CN" altLang="en-US" sz="1200" b="1" dirty="0"/>
              <a:t>第二级：机器周期</a:t>
            </a:r>
            <a:endParaRPr lang="en-US" altLang="zh-CN" sz="1200" b="1" dirty="0"/>
          </a:p>
          <a:p>
            <a:pPr lvl="2" eaLnBrk="1" hangingPunct="1"/>
            <a:r>
              <a:rPr lang="zh-CN" altLang="en-US" sz="1200" b="1" dirty="0"/>
              <a:t>第三级：时钟周期（节拍）</a:t>
            </a:r>
            <a:endParaRPr lang="en-US" altLang="zh-CN" sz="1200" b="1" dirty="0"/>
          </a:p>
          <a:p>
            <a:pPr lvl="1" eaLnBrk="1" hangingPunct="1"/>
            <a:endParaRPr lang="en-US" altLang="zh-CN" sz="1600" b="1" dirty="0"/>
          </a:p>
          <a:p>
            <a:pPr lvl="1" eaLnBrk="1" hangingPunct="1"/>
            <a:r>
              <a:rPr lang="zh-CN" altLang="en-US" sz="1600" b="1" dirty="0">
                <a:solidFill>
                  <a:srgbClr val="FF0000"/>
                </a:solidFill>
              </a:rPr>
              <a:t>变长指令周期</a:t>
            </a:r>
            <a:r>
              <a:rPr lang="zh-CN" altLang="en-US" sz="1600" b="1" dirty="0"/>
              <a:t>：现代计算机普遍采用以时钟信号进行定时的变长指令周期，不同指令的机器周期数可变，按时钟周期同步；一条指令的执行需要多少个时钟周期就安排多少个时钟周期，机器周期的概念也逐渐消失。</a:t>
            </a:r>
            <a:endParaRPr lang="en-US" altLang="zh-CN" sz="1600" b="1" dirty="0"/>
          </a:p>
          <a:p>
            <a:pPr lvl="1" eaLnBrk="1" hangingPunct="1"/>
            <a:endParaRPr lang="en-US" altLang="zh-CN" sz="1800" b="1" dirty="0"/>
          </a:p>
          <a:p>
            <a:pPr lvl="1" eaLnBrk="1" hangingPunct="1"/>
            <a:endParaRPr lang="en-US" altLang="zh-CN" sz="1800" b="1" dirty="0"/>
          </a:p>
        </p:txBody>
      </p:sp>
      <p:grpSp>
        <p:nvGrpSpPr>
          <p:cNvPr id="6" name="组合 5">
            <a:extLst>
              <a:ext uri="{FF2B5EF4-FFF2-40B4-BE49-F238E27FC236}">
                <a16:creationId xmlns:a16="http://schemas.microsoft.com/office/drawing/2014/main" id="{89D15B5B-6C3D-4D0C-A7CB-74F24FF6C3E5}"/>
              </a:ext>
            </a:extLst>
          </p:cNvPr>
          <p:cNvGrpSpPr/>
          <p:nvPr/>
        </p:nvGrpSpPr>
        <p:grpSpPr>
          <a:xfrm>
            <a:off x="1763688" y="1484784"/>
            <a:ext cx="4716016" cy="1573143"/>
            <a:chOff x="1763688" y="2132856"/>
            <a:chExt cx="4716016" cy="1573143"/>
          </a:xfrm>
        </p:grpSpPr>
        <p:pic>
          <p:nvPicPr>
            <p:cNvPr id="3" name="图片 2">
              <a:extLst>
                <a:ext uri="{FF2B5EF4-FFF2-40B4-BE49-F238E27FC236}">
                  <a16:creationId xmlns:a16="http://schemas.microsoft.com/office/drawing/2014/main" id="{02C01629-C8EF-4EA9-9C58-6DD017800E83}"/>
                </a:ext>
              </a:extLst>
            </p:cNvPr>
            <p:cNvPicPr>
              <a:picLocks noChangeAspect="1"/>
            </p:cNvPicPr>
            <p:nvPr/>
          </p:nvPicPr>
          <p:blipFill>
            <a:blip r:embed="rId2"/>
            <a:stretch>
              <a:fillRect/>
            </a:stretch>
          </p:blipFill>
          <p:spPr>
            <a:xfrm>
              <a:off x="1763688" y="2132856"/>
              <a:ext cx="4716016" cy="1126436"/>
            </a:xfrm>
            <a:prstGeom prst="rect">
              <a:avLst/>
            </a:prstGeom>
          </p:spPr>
        </p:pic>
        <p:sp>
          <p:nvSpPr>
            <p:cNvPr id="5" name="文本框 4">
              <a:extLst>
                <a:ext uri="{FF2B5EF4-FFF2-40B4-BE49-F238E27FC236}">
                  <a16:creationId xmlns:a16="http://schemas.microsoft.com/office/drawing/2014/main" id="{8332FC25-21A1-44B1-879D-1DCF293CEE9A}"/>
                </a:ext>
              </a:extLst>
            </p:cNvPr>
            <p:cNvSpPr txBox="1"/>
            <p:nvPr/>
          </p:nvSpPr>
          <p:spPr>
            <a:xfrm>
              <a:off x="2699792" y="3429000"/>
              <a:ext cx="3294492" cy="276999"/>
            </a:xfrm>
            <a:prstGeom prst="rect">
              <a:avLst/>
            </a:prstGeom>
            <a:noFill/>
          </p:spPr>
          <p:txBody>
            <a:bodyPr wrap="none" rtlCol="0">
              <a:spAutoFit/>
            </a:bodyPr>
            <a:lstStyle/>
            <a:p>
              <a:r>
                <a:rPr lang="zh-CN" altLang="en-US" sz="1200" b="1" dirty="0"/>
                <a:t>图</a:t>
              </a:r>
              <a:r>
                <a:rPr lang="en-US" altLang="zh-CN" sz="1200" b="1" dirty="0"/>
                <a:t>6.3    </a:t>
              </a:r>
              <a:r>
                <a:rPr lang="zh-CN" altLang="en-US" sz="1200" b="1" dirty="0"/>
                <a:t>指令周期、机器周期与时钟周期的关系</a:t>
              </a:r>
            </a:p>
          </p:txBody>
        </p:sp>
      </p:grpSp>
    </p:spTree>
    <p:extLst>
      <p:ext uri="{BB962C8B-B14F-4D97-AF65-F5344CB8AC3E}">
        <p14:creationId xmlns:p14="http://schemas.microsoft.com/office/powerpoint/2010/main" val="34947471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188640"/>
            <a:ext cx="8229600" cy="6048672"/>
          </a:xfrm>
        </p:spPr>
        <p:txBody>
          <a:bodyPr rtlCol="0">
            <a:normAutofit/>
          </a:bodyPr>
          <a:lstStyle/>
          <a:p>
            <a:pPr lvl="1" eaLnBrk="1" hangingPunct="1"/>
            <a:r>
              <a:rPr lang="en-US" altLang="zh-CN" sz="2000" b="1" dirty="0"/>
              <a:t>3</a:t>
            </a:r>
            <a:r>
              <a:rPr lang="zh-CN" altLang="en-US" sz="2000" b="1" dirty="0"/>
              <a:t>、微程序设计</a:t>
            </a:r>
            <a:endParaRPr lang="en-US" altLang="zh-CN" sz="1800" b="1" dirty="0"/>
          </a:p>
          <a:p>
            <a:pPr lvl="1" eaLnBrk="1" hangingPunct="1"/>
            <a:endParaRPr lang="en-US" altLang="zh-CN" sz="800" b="1" dirty="0"/>
          </a:p>
          <a:p>
            <a:pPr lvl="2" eaLnBrk="1" hangingPunct="1"/>
            <a:r>
              <a:rPr lang="zh-CN" altLang="en-US" sz="1400" b="1" dirty="0"/>
              <a:t>采用下址字段法设计图</a:t>
            </a:r>
            <a:r>
              <a:rPr lang="en-US" altLang="zh-CN" sz="1400" b="1" dirty="0"/>
              <a:t>6.8</a:t>
            </a:r>
            <a:r>
              <a:rPr lang="zh-CN" altLang="en-US" sz="1400" b="1" dirty="0"/>
              <a:t>单总线结构计算机的微程序。 </a:t>
            </a:r>
            <a:endParaRPr lang="en-US" altLang="zh-CN" sz="1400" b="1" dirty="0"/>
          </a:p>
          <a:p>
            <a:pPr lvl="2" eaLnBrk="1" hangingPunct="1"/>
            <a:endParaRPr lang="en-US" altLang="zh-CN" sz="800" b="1" dirty="0"/>
          </a:p>
          <a:p>
            <a:pPr lvl="2" eaLnBrk="1" hangingPunct="1"/>
            <a:r>
              <a:rPr lang="zh-CN" altLang="en-US" sz="1800" b="1" dirty="0"/>
              <a:t>（</a:t>
            </a:r>
            <a:r>
              <a:rPr lang="en-US" altLang="zh-CN" sz="1800" b="1" dirty="0"/>
              <a:t>1</a:t>
            </a:r>
            <a:r>
              <a:rPr lang="zh-CN" altLang="en-US" sz="1800" b="1" dirty="0"/>
              <a:t>）取指微程序</a:t>
            </a:r>
            <a:endParaRPr lang="en-US" altLang="zh-CN" sz="1800" b="1" dirty="0"/>
          </a:p>
          <a:p>
            <a:pPr lvl="3" eaLnBrk="1" hangingPunct="1"/>
            <a:endParaRPr lang="en-US" altLang="zh-CN" sz="1000" b="1" dirty="0"/>
          </a:p>
          <a:p>
            <a:pPr lvl="3" eaLnBrk="1" hangingPunct="1"/>
            <a:r>
              <a:rPr lang="zh-CN" altLang="en-US" sz="1200" b="1" dirty="0"/>
              <a:t>根据表</a:t>
            </a:r>
            <a:r>
              <a:rPr lang="en-US" altLang="zh-CN" sz="1200" b="1" dirty="0"/>
              <a:t>6.3</a:t>
            </a:r>
            <a:r>
              <a:rPr lang="zh-CN" altLang="en-US" sz="1200" b="1" dirty="0"/>
              <a:t>，取指周期需要</a:t>
            </a:r>
            <a:r>
              <a:rPr lang="en-US" altLang="zh-CN" sz="1200" b="1" dirty="0"/>
              <a:t>4</a:t>
            </a:r>
            <a:r>
              <a:rPr lang="zh-CN" altLang="en-US" sz="1200" b="1" dirty="0"/>
              <a:t>条微指令，具体如图</a:t>
            </a:r>
            <a:r>
              <a:rPr lang="en-US" altLang="zh-CN" sz="1200" b="1" dirty="0"/>
              <a:t>6.56</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a:t>
            </a:r>
            <a:r>
              <a:rPr lang="zh-CN" altLang="en-US" sz="1200" b="1" dirty="0">
                <a:highlight>
                  <a:srgbClr val="FFFF00"/>
                </a:highlight>
              </a:rPr>
              <a:t>微地址</a:t>
            </a:r>
            <a:r>
              <a:rPr lang="en-US" altLang="zh-CN" sz="1200" b="1" dirty="0">
                <a:highlight>
                  <a:srgbClr val="FFFF00"/>
                </a:highlight>
              </a:rPr>
              <a:t>=00000</a:t>
            </a:r>
            <a:r>
              <a:rPr lang="zh-CN" altLang="en-US" sz="1200" b="1" dirty="0"/>
              <a:t>）对应节拍</a:t>
            </a:r>
            <a:r>
              <a:rPr lang="en-US" altLang="zh-CN" sz="1200" b="1" dirty="0"/>
              <a:t>T1</a:t>
            </a:r>
            <a:r>
              <a:rPr lang="zh-CN" altLang="en-US" sz="1200" b="1" dirty="0"/>
              <a:t>；</a:t>
            </a:r>
            <a:r>
              <a:rPr lang="en-US" altLang="zh-CN" sz="1200" b="1" dirty="0"/>
              <a:t>22</a:t>
            </a:r>
            <a:r>
              <a:rPr lang="zh-CN" altLang="en-US" sz="1200" b="1" dirty="0"/>
              <a:t>位操作控制字段只有</a:t>
            </a:r>
            <a:r>
              <a:rPr lang="en-US" altLang="zh-CN" sz="1200" b="1" dirty="0"/>
              <a:t>3</a:t>
            </a:r>
            <a:r>
              <a:rPr lang="zh-CN" altLang="en-US" sz="1200" b="1" dirty="0"/>
              <a:t>个是</a:t>
            </a:r>
            <a:r>
              <a:rPr lang="en-US" altLang="zh-CN" sz="1200" b="1" dirty="0"/>
              <a:t>1</a:t>
            </a:r>
            <a:r>
              <a:rPr lang="zh-CN" altLang="en-US" sz="1200" b="1" dirty="0"/>
              <a:t>，其余为</a:t>
            </a:r>
            <a:r>
              <a:rPr lang="en-US" altLang="zh-CN" sz="1200" b="1" dirty="0"/>
              <a:t>0</a:t>
            </a:r>
            <a:r>
              <a:rPr lang="zh-CN" altLang="en-US" sz="1200" b="1" dirty="0"/>
              <a:t>，对应表</a:t>
            </a:r>
            <a:r>
              <a:rPr lang="en-US" altLang="zh-CN" sz="1200" b="1" dirty="0"/>
              <a:t>6.3</a:t>
            </a:r>
            <a:r>
              <a:rPr lang="zh-CN" altLang="en-US" sz="1200" b="1" dirty="0"/>
              <a:t>中取指周期</a:t>
            </a:r>
            <a:r>
              <a:rPr lang="en-US" altLang="zh-CN" sz="1200" b="1" dirty="0"/>
              <a:t>T1</a:t>
            </a:r>
            <a:r>
              <a:rPr lang="zh-CN" altLang="en-US" sz="1200" b="1" dirty="0"/>
              <a:t>节拍的</a:t>
            </a:r>
            <a:r>
              <a:rPr lang="en-US" altLang="zh-CN" sz="1200" b="1" dirty="0"/>
              <a:t>3</a:t>
            </a:r>
            <a:r>
              <a:rPr lang="zh-CN" altLang="en-US" sz="1200" b="1" dirty="0"/>
              <a:t>个控制信号；判断测试字段的</a:t>
            </a:r>
            <a:r>
              <a:rPr lang="en-US" altLang="zh-CN" sz="1200" b="1" dirty="0"/>
              <a:t>2</a:t>
            </a:r>
            <a:r>
              <a:rPr lang="zh-CN" altLang="en-US" sz="1200" b="1" dirty="0"/>
              <a:t>位（</a:t>
            </a:r>
            <a:r>
              <a:rPr lang="en-US" altLang="zh-CN" sz="1200" b="1" dirty="0"/>
              <a:t>P</a:t>
            </a:r>
            <a:r>
              <a:rPr lang="en-US" altLang="zh-CN" sz="1200" b="1" baseline="-25000" dirty="0"/>
              <a:t>IR</a:t>
            </a:r>
            <a:r>
              <a:rPr lang="zh-CN" altLang="en-US" sz="1200" b="1" dirty="0"/>
              <a:t>、</a:t>
            </a:r>
            <a:r>
              <a:rPr lang="en-US" altLang="zh-CN" sz="1200" b="1" dirty="0" err="1"/>
              <a:t>P</a:t>
            </a:r>
            <a:r>
              <a:rPr lang="en-US" altLang="zh-CN" sz="1200" b="1" baseline="-25000" dirty="0" err="1"/>
              <a:t>equal</a:t>
            </a:r>
            <a:r>
              <a:rPr lang="zh-CN" altLang="en-US" sz="1200" b="1" dirty="0"/>
              <a:t>）全部为</a:t>
            </a:r>
            <a:r>
              <a:rPr lang="en-US" altLang="zh-CN" sz="1200" b="1" dirty="0"/>
              <a:t>0</a:t>
            </a:r>
            <a:r>
              <a:rPr lang="zh-CN" altLang="en-US" sz="1200" b="1" dirty="0"/>
              <a:t>，即不需要进行条件测试；下址字段为</a:t>
            </a:r>
            <a:r>
              <a:rPr lang="en-US" altLang="zh-CN" sz="1200" b="1" dirty="0">
                <a:highlight>
                  <a:srgbClr val="FFFF00"/>
                </a:highlight>
              </a:rPr>
              <a:t>00001</a:t>
            </a:r>
            <a:r>
              <a:rPr lang="zh-CN" altLang="en-US" sz="1200" b="1" dirty="0"/>
              <a:t>，表示接下去执行第</a:t>
            </a:r>
            <a:r>
              <a:rPr lang="en-US" altLang="zh-CN" sz="1200" b="1" dirty="0"/>
              <a:t>2</a:t>
            </a:r>
            <a:r>
              <a:rPr lang="zh-CN" altLang="en-US" sz="1200" b="1" dirty="0"/>
              <a:t>条微指令（微地址</a:t>
            </a:r>
            <a:r>
              <a:rPr lang="en-US" altLang="zh-CN" sz="1200" b="1" dirty="0"/>
              <a:t>=00001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条、第</a:t>
            </a:r>
            <a:r>
              <a:rPr lang="en-US" altLang="zh-CN" sz="1200" b="1" dirty="0"/>
              <a:t>3</a:t>
            </a:r>
            <a:r>
              <a:rPr lang="zh-CN" altLang="en-US" sz="1200" b="1" dirty="0"/>
              <a:t>条微指令与第</a:t>
            </a:r>
            <a:r>
              <a:rPr lang="en-US" altLang="zh-CN" sz="1200" b="1" dirty="0"/>
              <a:t>1</a:t>
            </a:r>
            <a:r>
              <a:rPr lang="zh-CN" altLang="en-US" sz="1200" b="1" dirty="0"/>
              <a:t>条微指令类似，分别对应表</a:t>
            </a:r>
            <a:r>
              <a:rPr lang="en-US" altLang="zh-CN" sz="1200" b="1" dirty="0"/>
              <a:t>6.3</a:t>
            </a:r>
            <a:r>
              <a:rPr lang="zh-CN" altLang="en-US" sz="1200" b="1" dirty="0"/>
              <a:t>中取指周期的节拍</a:t>
            </a:r>
            <a:r>
              <a:rPr lang="en-US" altLang="zh-CN" sz="1200" b="1" dirty="0"/>
              <a:t>T2</a:t>
            </a:r>
            <a:r>
              <a:rPr lang="zh-CN" altLang="en-US" sz="1200" b="1" dirty="0"/>
              <a:t>和</a:t>
            </a:r>
            <a:r>
              <a:rPr lang="en-US" altLang="zh-CN" sz="1200" b="1" dirty="0"/>
              <a:t>T3</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4</a:t>
            </a:r>
            <a:r>
              <a:rPr lang="zh-CN" altLang="en-US" sz="1200" b="1" dirty="0"/>
              <a:t>条微指令对应节拍</a:t>
            </a:r>
            <a:r>
              <a:rPr lang="en-US" altLang="zh-CN" sz="1200" b="1" dirty="0"/>
              <a:t>T4</a:t>
            </a:r>
            <a:r>
              <a:rPr lang="zh-CN" altLang="en-US" sz="1200" b="1" dirty="0"/>
              <a:t>，该微指令的判断测试位</a:t>
            </a:r>
            <a:r>
              <a:rPr lang="en-US" altLang="zh-CN" sz="1200" b="1" dirty="0">
                <a:highlight>
                  <a:srgbClr val="FFFF00"/>
                </a:highlight>
              </a:rPr>
              <a:t>P</a:t>
            </a:r>
            <a:r>
              <a:rPr lang="en-US" altLang="zh-CN" sz="1200" b="1" baseline="-25000" dirty="0">
                <a:highlight>
                  <a:srgbClr val="FFFF00"/>
                </a:highlight>
              </a:rPr>
              <a:t>IR</a:t>
            </a:r>
            <a:r>
              <a:rPr lang="en-US" altLang="zh-CN" sz="1200" b="1" dirty="0">
                <a:highlight>
                  <a:srgbClr val="FFFF00"/>
                </a:highlight>
              </a:rPr>
              <a:t>=1</a:t>
            </a:r>
            <a:r>
              <a:rPr lang="zh-CN" altLang="en-US" sz="1200" b="1" dirty="0"/>
              <a:t>，表示</a:t>
            </a:r>
            <a:r>
              <a:rPr lang="zh-CN" altLang="en-US" sz="1200" b="1" dirty="0">
                <a:highlight>
                  <a:srgbClr val="FFFF00"/>
                </a:highlight>
              </a:rPr>
              <a:t>要根据指令字（指令译码信号）来确定微指令的后续地址</a:t>
            </a:r>
            <a:r>
              <a:rPr lang="zh-CN" altLang="en-US" sz="1200" b="1" dirty="0"/>
              <a:t>；因此，该微指令的下址字段为不确定值（</a:t>
            </a:r>
            <a:r>
              <a:rPr lang="en-US" altLang="zh-CN" sz="1200" b="1" dirty="0" err="1">
                <a:highlight>
                  <a:srgbClr val="FFFF00"/>
                </a:highlight>
              </a:rPr>
              <a:t>xxxxx</a:t>
            </a:r>
            <a:r>
              <a:rPr lang="zh-CN" altLang="en-US" sz="1200" b="1" dirty="0"/>
              <a:t>）。</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grpSp>
        <p:nvGrpSpPr>
          <p:cNvPr id="11" name="组合 10">
            <a:extLst>
              <a:ext uri="{FF2B5EF4-FFF2-40B4-BE49-F238E27FC236}">
                <a16:creationId xmlns:a16="http://schemas.microsoft.com/office/drawing/2014/main" id="{069C894D-B1B9-953E-01B9-132A42024802}"/>
              </a:ext>
            </a:extLst>
          </p:cNvPr>
          <p:cNvGrpSpPr/>
          <p:nvPr/>
        </p:nvGrpSpPr>
        <p:grpSpPr>
          <a:xfrm>
            <a:off x="107504" y="4221088"/>
            <a:ext cx="5886321" cy="2329748"/>
            <a:chOff x="27602" y="4365104"/>
            <a:chExt cx="5886321" cy="2329748"/>
          </a:xfrm>
        </p:grpSpPr>
        <p:pic>
          <p:nvPicPr>
            <p:cNvPr id="3" name="图片 2">
              <a:extLst>
                <a:ext uri="{FF2B5EF4-FFF2-40B4-BE49-F238E27FC236}">
                  <a16:creationId xmlns:a16="http://schemas.microsoft.com/office/drawing/2014/main" id="{8031514A-6FDD-C423-9CA3-17EFA3A2DDBB}"/>
                </a:ext>
              </a:extLst>
            </p:cNvPr>
            <p:cNvPicPr>
              <a:picLocks noChangeAspect="1"/>
            </p:cNvPicPr>
            <p:nvPr/>
          </p:nvPicPr>
          <p:blipFill>
            <a:blip r:embed="rId2"/>
            <a:stretch>
              <a:fillRect/>
            </a:stretch>
          </p:blipFill>
          <p:spPr>
            <a:xfrm>
              <a:off x="27602" y="4365104"/>
              <a:ext cx="5886321" cy="2016224"/>
            </a:xfrm>
            <a:prstGeom prst="rect">
              <a:avLst/>
            </a:prstGeom>
          </p:spPr>
        </p:pic>
        <p:sp>
          <p:nvSpPr>
            <p:cNvPr id="10" name="文本框 9">
              <a:extLst>
                <a:ext uri="{FF2B5EF4-FFF2-40B4-BE49-F238E27FC236}">
                  <a16:creationId xmlns:a16="http://schemas.microsoft.com/office/drawing/2014/main" id="{062D8452-9F9D-4B85-CCE8-F7E8EA8D9D63}"/>
                </a:ext>
              </a:extLst>
            </p:cNvPr>
            <p:cNvSpPr txBox="1"/>
            <p:nvPr/>
          </p:nvSpPr>
          <p:spPr>
            <a:xfrm>
              <a:off x="899592" y="6417853"/>
              <a:ext cx="3896824" cy="276999"/>
            </a:xfrm>
            <a:prstGeom prst="rect">
              <a:avLst/>
            </a:prstGeom>
            <a:noFill/>
          </p:spPr>
          <p:txBody>
            <a:bodyPr wrap="square" rtlCol="0">
              <a:spAutoFit/>
            </a:bodyPr>
            <a:lstStyle/>
            <a:p>
              <a:pPr algn="ctr"/>
              <a:r>
                <a:rPr lang="zh-CN" altLang="en-US" sz="1200" b="1" dirty="0"/>
                <a:t>图</a:t>
              </a:r>
              <a:r>
                <a:rPr lang="en-US" altLang="zh-CN" sz="1200" b="1" dirty="0"/>
                <a:t>6.56    </a:t>
              </a:r>
              <a:r>
                <a:rPr lang="zh-CN" altLang="en-US" sz="1200" b="1" dirty="0"/>
                <a:t>取指微程序（下址字段法）</a:t>
              </a:r>
            </a:p>
          </p:txBody>
        </p:sp>
      </p:grpSp>
      <p:grpSp>
        <p:nvGrpSpPr>
          <p:cNvPr id="15" name="组合 14">
            <a:extLst>
              <a:ext uri="{FF2B5EF4-FFF2-40B4-BE49-F238E27FC236}">
                <a16:creationId xmlns:a16="http://schemas.microsoft.com/office/drawing/2014/main" id="{D4899845-AC2D-CD25-B005-5BCD58CF4B11}"/>
              </a:ext>
            </a:extLst>
          </p:cNvPr>
          <p:cNvGrpSpPr/>
          <p:nvPr/>
        </p:nvGrpSpPr>
        <p:grpSpPr>
          <a:xfrm>
            <a:off x="6017948" y="4448869"/>
            <a:ext cx="2939090" cy="2004467"/>
            <a:chOff x="6017948" y="4431508"/>
            <a:chExt cx="2939090" cy="2004467"/>
          </a:xfrm>
        </p:grpSpPr>
        <p:pic>
          <p:nvPicPr>
            <p:cNvPr id="12" name="图片 11">
              <a:extLst>
                <a:ext uri="{FF2B5EF4-FFF2-40B4-BE49-F238E27FC236}">
                  <a16:creationId xmlns:a16="http://schemas.microsoft.com/office/drawing/2014/main" id="{3C7BF4CB-28E9-A721-60FF-EEC76A40034E}"/>
                </a:ext>
              </a:extLst>
            </p:cNvPr>
            <p:cNvPicPr>
              <a:picLocks noChangeAspect="1"/>
            </p:cNvPicPr>
            <p:nvPr/>
          </p:nvPicPr>
          <p:blipFill>
            <a:blip r:embed="rId3"/>
            <a:stretch>
              <a:fillRect/>
            </a:stretch>
          </p:blipFill>
          <p:spPr>
            <a:xfrm>
              <a:off x="6084168" y="4431508"/>
              <a:ext cx="2867083" cy="1986345"/>
            </a:xfrm>
            <a:prstGeom prst="rect">
              <a:avLst/>
            </a:prstGeom>
          </p:spPr>
        </p:pic>
        <p:pic>
          <p:nvPicPr>
            <p:cNvPr id="14" name="图片 13">
              <a:extLst>
                <a:ext uri="{FF2B5EF4-FFF2-40B4-BE49-F238E27FC236}">
                  <a16:creationId xmlns:a16="http://schemas.microsoft.com/office/drawing/2014/main" id="{13D4CF65-4FE6-A2C7-A845-128A90976F36}"/>
                </a:ext>
              </a:extLst>
            </p:cNvPr>
            <p:cNvPicPr>
              <a:picLocks noChangeAspect="1"/>
            </p:cNvPicPr>
            <p:nvPr/>
          </p:nvPicPr>
          <p:blipFill>
            <a:blip r:embed="rId4"/>
            <a:stretch>
              <a:fillRect/>
            </a:stretch>
          </p:blipFill>
          <p:spPr>
            <a:xfrm>
              <a:off x="6017948" y="5571749"/>
              <a:ext cx="2939090" cy="864226"/>
            </a:xfrm>
            <a:prstGeom prst="rect">
              <a:avLst/>
            </a:prstGeom>
          </p:spPr>
        </p:pic>
      </p:grpSp>
    </p:spTree>
    <p:extLst>
      <p:ext uri="{BB962C8B-B14F-4D97-AF65-F5344CB8AC3E}">
        <p14:creationId xmlns:p14="http://schemas.microsoft.com/office/powerpoint/2010/main" val="3048760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188640"/>
            <a:ext cx="8229600" cy="6048672"/>
          </a:xfrm>
        </p:spPr>
        <p:txBody>
          <a:bodyPr rtlCol="0">
            <a:normAutofit/>
          </a:bodyPr>
          <a:lstStyle/>
          <a:p>
            <a:pPr lvl="2" eaLnBrk="1" hangingPunct="1"/>
            <a:r>
              <a:rPr lang="zh-CN" altLang="en-US" sz="1800" b="1" dirty="0"/>
              <a:t>（</a:t>
            </a:r>
            <a:r>
              <a:rPr lang="en-US" altLang="zh-CN" sz="1800" b="1" dirty="0"/>
              <a:t>2</a:t>
            </a:r>
            <a:r>
              <a:rPr lang="zh-CN" altLang="en-US" sz="1800" b="1" dirty="0"/>
              <a:t>）</a:t>
            </a:r>
            <a:r>
              <a:rPr lang="en-US" altLang="zh-CN" sz="1800" b="1" dirty="0" err="1"/>
              <a:t>lw</a:t>
            </a:r>
            <a:r>
              <a:rPr lang="zh-CN" altLang="en-US" sz="1800" b="1" dirty="0"/>
              <a:t>指令微程序  </a:t>
            </a:r>
            <a:r>
              <a:rPr lang="en-US" altLang="zh-CN" sz="1800" dirty="0" err="1">
                <a:effectLst>
                  <a:outerShdw blurRad="38100" dist="38100" dir="2700000" algn="tl">
                    <a:srgbClr val="000000">
                      <a:alpha val="43137"/>
                    </a:srgbClr>
                  </a:outerShdw>
                </a:effectLst>
                <a:highlight>
                  <a:srgbClr val="FFFF00"/>
                </a:highlight>
              </a:rPr>
              <a:t>lw</a:t>
            </a:r>
            <a:r>
              <a:rPr lang="en-US" altLang="zh-CN" sz="1800" dirty="0">
                <a:effectLst>
                  <a:outerShdw blurRad="38100" dist="38100" dir="2700000" algn="tl">
                    <a:srgbClr val="000000">
                      <a:alpha val="43137"/>
                    </a:srgbClr>
                  </a:outerShdw>
                </a:effectLst>
                <a:highlight>
                  <a:srgbClr val="FFFF00"/>
                </a:highlight>
              </a:rPr>
              <a:t> </a:t>
            </a:r>
            <a:r>
              <a:rPr lang="en-US" altLang="zh-CN" sz="1800" dirty="0" err="1">
                <a:effectLst>
                  <a:outerShdw blurRad="38100" dist="38100" dir="2700000" algn="tl">
                    <a:srgbClr val="000000">
                      <a:alpha val="43137"/>
                    </a:srgbClr>
                  </a:outerShdw>
                </a:effectLst>
                <a:highlight>
                  <a:srgbClr val="FFFF00"/>
                </a:highlight>
              </a:rPr>
              <a:t>rt,imm</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 R[rt]=M[R[</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imm</a:t>
            </a:r>
            <a:r>
              <a:rPr lang="en-US" altLang="zh-CN" sz="1800" dirty="0">
                <a:effectLst>
                  <a:outerShdw blurRad="38100" dist="38100" dir="2700000" algn="tl">
                    <a:srgbClr val="000000">
                      <a:alpha val="43137"/>
                    </a:srgbClr>
                  </a:outerShdw>
                </a:effectLst>
                <a:highlight>
                  <a:srgbClr val="FFFF00"/>
                </a:highlight>
              </a:rPr>
              <a:t>]</a:t>
            </a:r>
          </a:p>
          <a:p>
            <a:pPr lvl="3" eaLnBrk="1" hangingPunct="1"/>
            <a:endParaRPr lang="en-US" altLang="zh-CN" sz="1000" b="1" dirty="0"/>
          </a:p>
          <a:p>
            <a:pPr lvl="3" eaLnBrk="1" hangingPunct="1"/>
            <a:r>
              <a:rPr lang="zh-CN" altLang="en-US" sz="1200" b="1" dirty="0"/>
              <a:t>根据表</a:t>
            </a:r>
            <a:r>
              <a:rPr lang="en-US" altLang="zh-CN" sz="1200" b="1" dirty="0"/>
              <a:t>6.3</a:t>
            </a:r>
            <a:r>
              <a:rPr lang="zh-CN" altLang="en-US" sz="1200" b="1" dirty="0"/>
              <a:t>，</a:t>
            </a:r>
            <a:r>
              <a:rPr lang="en-US" altLang="zh-CN" sz="1200" b="1" dirty="0" err="1"/>
              <a:t>lw</a:t>
            </a:r>
            <a:r>
              <a:rPr lang="zh-CN" altLang="en-US" sz="1200" b="1" dirty="0"/>
              <a:t>指令的计算周期和执行周期需要</a:t>
            </a:r>
            <a:r>
              <a:rPr lang="en-US" altLang="zh-CN" sz="1200" b="1" dirty="0"/>
              <a:t>5</a:t>
            </a:r>
            <a:r>
              <a:rPr lang="zh-CN" altLang="en-US" sz="1200" b="1" dirty="0"/>
              <a:t>条微指令，具体如图</a:t>
            </a:r>
            <a:r>
              <a:rPr lang="en-US" altLang="zh-CN" sz="1200" b="1" dirty="0"/>
              <a:t>6.57</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=00100</a:t>
            </a:r>
            <a:r>
              <a:rPr lang="zh-CN" altLang="en-US" sz="1200" b="1" dirty="0"/>
              <a:t>）对应计算周期的节拍</a:t>
            </a:r>
            <a:r>
              <a:rPr lang="en-US" altLang="zh-CN" sz="1200" b="1" dirty="0"/>
              <a:t>T1</a:t>
            </a:r>
            <a:r>
              <a:rPr lang="zh-CN" altLang="en-US" sz="1200" b="1" dirty="0"/>
              <a:t>，下址字段</a:t>
            </a:r>
            <a:r>
              <a:rPr lang="en-US" altLang="zh-CN" sz="1200" b="1" dirty="0"/>
              <a:t>=00101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=00101</a:t>
            </a:r>
            <a:r>
              <a:rPr lang="zh-CN" altLang="en-US" sz="1200" b="1" dirty="0"/>
              <a:t>）对应计算周期的节拍</a:t>
            </a:r>
            <a:r>
              <a:rPr lang="en-US" altLang="zh-CN" sz="1200" b="1" dirty="0"/>
              <a:t>T2</a:t>
            </a:r>
            <a:r>
              <a:rPr lang="zh-CN" altLang="en-US" sz="1200" b="1" dirty="0"/>
              <a:t>，下址字段</a:t>
            </a:r>
            <a:r>
              <a:rPr lang="en-US" altLang="zh-CN" sz="1200" b="1" dirty="0"/>
              <a:t>=00110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=00110</a:t>
            </a:r>
            <a:r>
              <a:rPr lang="zh-CN" altLang="en-US" sz="1200" b="1" dirty="0"/>
              <a:t>）对应执行周期的节拍</a:t>
            </a:r>
            <a:r>
              <a:rPr lang="en-US" altLang="zh-CN" sz="1200" b="1" dirty="0"/>
              <a:t>T1</a:t>
            </a:r>
            <a:r>
              <a:rPr lang="zh-CN" altLang="en-US" sz="1200" b="1" dirty="0"/>
              <a:t>，下址字段</a:t>
            </a:r>
            <a:r>
              <a:rPr lang="en-US" altLang="zh-CN" sz="1200" b="1" dirty="0"/>
              <a:t>=00111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4</a:t>
            </a:r>
            <a:r>
              <a:rPr lang="zh-CN" altLang="en-US" sz="1200" b="1" dirty="0"/>
              <a:t>条微指令（微地址</a:t>
            </a:r>
            <a:r>
              <a:rPr lang="en-US" altLang="zh-CN" sz="1200" b="1" dirty="0"/>
              <a:t>=00111</a:t>
            </a:r>
            <a:r>
              <a:rPr lang="zh-CN" altLang="en-US" sz="1200" b="1" dirty="0"/>
              <a:t>）对应执行周期的节拍</a:t>
            </a:r>
            <a:r>
              <a:rPr lang="en-US" altLang="zh-CN" sz="1200" b="1" dirty="0"/>
              <a:t>T2</a:t>
            </a:r>
            <a:r>
              <a:rPr lang="zh-CN" altLang="en-US" sz="1200" b="1" dirty="0"/>
              <a:t>，下址字段</a:t>
            </a:r>
            <a:r>
              <a:rPr lang="en-US" altLang="zh-CN" sz="1200" b="1" dirty="0"/>
              <a:t>=01000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5</a:t>
            </a:r>
            <a:r>
              <a:rPr lang="zh-CN" altLang="en-US" sz="1200" b="1" dirty="0"/>
              <a:t>条微指令（微地址</a:t>
            </a:r>
            <a:r>
              <a:rPr lang="en-US" altLang="zh-CN" sz="1200" b="1" dirty="0"/>
              <a:t>=01000</a:t>
            </a:r>
            <a:r>
              <a:rPr lang="zh-CN" altLang="en-US" sz="1200" b="1" dirty="0"/>
              <a:t>）对应执行周期的节拍</a:t>
            </a:r>
            <a:r>
              <a:rPr lang="en-US" altLang="zh-CN" sz="1200" b="1" dirty="0"/>
              <a:t>T3</a:t>
            </a:r>
            <a:r>
              <a:rPr lang="zh-CN" altLang="en-US" sz="1200" b="1" dirty="0"/>
              <a:t>，</a:t>
            </a:r>
            <a:r>
              <a:rPr lang="zh-CN" altLang="en-US" sz="1200" b="1" dirty="0">
                <a:highlight>
                  <a:srgbClr val="FFFF00"/>
                </a:highlight>
              </a:rPr>
              <a:t>下址字段</a:t>
            </a:r>
            <a:r>
              <a:rPr lang="en-US" altLang="zh-CN" sz="1200" b="1" dirty="0">
                <a:highlight>
                  <a:srgbClr val="FFFF00"/>
                </a:highlight>
              </a:rPr>
              <a:t>=00000</a:t>
            </a:r>
            <a:r>
              <a:rPr lang="zh-CN" altLang="en-US" sz="1200" b="1" dirty="0"/>
              <a:t>，表示进入</a:t>
            </a:r>
            <a:r>
              <a:rPr lang="zh-CN" altLang="en-US" sz="1200" b="1" dirty="0">
                <a:highlight>
                  <a:srgbClr val="FFFF00"/>
                </a:highlight>
              </a:rPr>
              <a:t>指令取值周期</a:t>
            </a:r>
            <a:r>
              <a:rPr lang="zh-CN" altLang="en-US" sz="1200" b="1" dirty="0"/>
              <a:t>，接下去执行取指微程序的第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grpSp>
        <p:nvGrpSpPr>
          <p:cNvPr id="2" name="组合 1">
            <a:extLst>
              <a:ext uri="{FF2B5EF4-FFF2-40B4-BE49-F238E27FC236}">
                <a16:creationId xmlns:a16="http://schemas.microsoft.com/office/drawing/2014/main" id="{65C65ABC-9D5C-9ECB-33A2-843362547B42}"/>
              </a:ext>
            </a:extLst>
          </p:cNvPr>
          <p:cNvGrpSpPr/>
          <p:nvPr/>
        </p:nvGrpSpPr>
        <p:grpSpPr>
          <a:xfrm>
            <a:off x="532060" y="3717032"/>
            <a:ext cx="4842013" cy="2977820"/>
            <a:chOff x="532060" y="3717032"/>
            <a:chExt cx="4842013" cy="2977820"/>
          </a:xfrm>
        </p:grpSpPr>
        <p:pic>
          <p:nvPicPr>
            <p:cNvPr id="4" name="图片 3">
              <a:extLst>
                <a:ext uri="{FF2B5EF4-FFF2-40B4-BE49-F238E27FC236}">
                  <a16:creationId xmlns:a16="http://schemas.microsoft.com/office/drawing/2014/main" id="{E65A97AF-BBAA-1857-C3A6-92DF13D6F819}"/>
                </a:ext>
              </a:extLst>
            </p:cNvPr>
            <p:cNvPicPr>
              <a:picLocks noChangeAspect="1"/>
            </p:cNvPicPr>
            <p:nvPr/>
          </p:nvPicPr>
          <p:blipFill>
            <a:blip r:embed="rId2"/>
            <a:stretch>
              <a:fillRect/>
            </a:stretch>
          </p:blipFill>
          <p:spPr>
            <a:xfrm>
              <a:off x="532060" y="3717032"/>
              <a:ext cx="4842013" cy="2465282"/>
            </a:xfrm>
            <a:prstGeom prst="rect">
              <a:avLst/>
            </a:prstGeom>
          </p:spPr>
        </p:pic>
        <p:sp>
          <p:nvSpPr>
            <p:cNvPr id="13" name="文本框 12">
              <a:extLst>
                <a:ext uri="{FF2B5EF4-FFF2-40B4-BE49-F238E27FC236}">
                  <a16:creationId xmlns:a16="http://schemas.microsoft.com/office/drawing/2014/main" id="{50917D0C-A831-1B90-9530-865F197E120C}"/>
                </a:ext>
              </a:extLst>
            </p:cNvPr>
            <p:cNvSpPr txBox="1"/>
            <p:nvPr/>
          </p:nvSpPr>
          <p:spPr>
            <a:xfrm>
              <a:off x="899592" y="6417853"/>
              <a:ext cx="3896824" cy="276999"/>
            </a:xfrm>
            <a:prstGeom prst="rect">
              <a:avLst/>
            </a:prstGeom>
            <a:noFill/>
          </p:spPr>
          <p:txBody>
            <a:bodyPr wrap="square" rtlCol="0">
              <a:spAutoFit/>
            </a:bodyPr>
            <a:lstStyle/>
            <a:p>
              <a:pPr algn="ctr"/>
              <a:r>
                <a:rPr lang="zh-CN" altLang="en-US" sz="1200" b="1" dirty="0"/>
                <a:t>图</a:t>
              </a:r>
              <a:r>
                <a:rPr lang="en-US" altLang="zh-CN" sz="1200" b="1" dirty="0"/>
                <a:t>6.57    </a:t>
              </a:r>
              <a:r>
                <a:rPr lang="en-US" altLang="zh-CN" sz="1200" b="1" dirty="0" err="1"/>
                <a:t>lw</a:t>
              </a:r>
              <a:r>
                <a:rPr lang="zh-CN" altLang="en-US" sz="1200" b="1" dirty="0"/>
                <a:t>指令微程序（下址字段法）</a:t>
              </a:r>
            </a:p>
          </p:txBody>
        </p:sp>
      </p:grpSp>
      <p:grpSp>
        <p:nvGrpSpPr>
          <p:cNvPr id="15" name="组合 14">
            <a:extLst>
              <a:ext uri="{FF2B5EF4-FFF2-40B4-BE49-F238E27FC236}">
                <a16:creationId xmlns:a16="http://schemas.microsoft.com/office/drawing/2014/main" id="{B06B28B8-3D0D-D075-9279-558CB6E995FF}"/>
              </a:ext>
            </a:extLst>
          </p:cNvPr>
          <p:cNvGrpSpPr/>
          <p:nvPr/>
        </p:nvGrpSpPr>
        <p:grpSpPr>
          <a:xfrm>
            <a:off x="5747160" y="3956500"/>
            <a:ext cx="3014500" cy="1986345"/>
            <a:chOff x="5747160" y="3956500"/>
            <a:chExt cx="3014500" cy="1986345"/>
          </a:xfrm>
        </p:grpSpPr>
        <p:pic>
          <p:nvPicPr>
            <p:cNvPr id="12" name="图片 11">
              <a:extLst>
                <a:ext uri="{FF2B5EF4-FFF2-40B4-BE49-F238E27FC236}">
                  <a16:creationId xmlns:a16="http://schemas.microsoft.com/office/drawing/2014/main" id="{F8E163DC-C1F3-1E1B-D428-74462DE9E039}"/>
                </a:ext>
              </a:extLst>
            </p:cNvPr>
            <p:cNvPicPr>
              <a:picLocks noChangeAspect="1"/>
            </p:cNvPicPr>
            <p:nvPr/>
          </p:nvPicPr>
          <p:blipFill>
            <a:blip r:embed="rId3"/>
            <a:stretch>
              <a:fillRect/>
            </a:stretch>
          </p:blipFill>
          <p:spPr>
            <a:xfrm>
              <a:off x="5819717" y="3956500"/>
              <a:ext cx="2867083" cy="1986345"/>
            </a:xfrm>
            <a:prstGeom prst="rect">
              <a:avLst/>
            </a:prstGeom>
          </p:spPr>
        </p:pic>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4"/>
            <a:stretch>
              <a:fillRect/>
            </a:stretch>
          </p:blipFill>
          <p:spPr>
            <a:xfrm>
              <a:off x="5747160" y="4330382"/>
              <a:ext cx="3014500" cy="745791"/>
            </a:xfrm>
            <a:prstGeom prst="rect">
              <a:avLst/>
            </a:prstGeom>
          </p:spPr>
        </p:pic>
      </p:grpSp>
    </p:spTree>
    <p:extLst>
      <p:ext uri="{BB962C8B-B14F-4D97-AF65-F5344CB8AC3E}">
        <p14:creationId xmlns:p14="http://schemas.microsoft.com/office/powerpoint/2010/main" val="34333277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188640"/>
            <a:ext cx="8229600" cy="6048672"/>
          </a:xfrm>
        </p:spPr>
        <p:txBody>
          <a:bodyPr rtlCol="0">
            <a:normAutofit/>
          </a:bodyPr>
          <a:lstStyle/>
          <a:p>
            <a:pPr lvl="2" eaLnBrk="1" hangingPunct="1"/>
            <a:r>
              <a:rPr lang="zh-CN" altLang="en-US" sz="1800" b="1" dirty="0"/>
              <a:t>（</a:t>
            </a:r>
            <a:r>
              <a:rPr lang="en-US" altLang="zh-CN" sz="1800" b="1" dirty="0"/>
              <a:t>3</a:t>
            </a:r>
            <a:r>
              <a:rPr lang="zh-CN" altLang="en-US" sz="1800" b="1" dirty="0"/>
              <a:t>）</a:t>
            </a:r>
            <a:r>
              <a:rPr lang="en-US" altLang="zh-CN" sz="1800" b="1" dirty="0" err="1"/>
              <a:t>sw</a:t>
            </a:r>
            <a:r>
              <a:rPr lang="zh-CN" altLang="en-US" sz="1800" b="1" dirty="0"/>
              <a:t>指令微程序 </a:t>
            </a:r>
            <a:r>
              <a:rPr lang="en-US" altLang="zh-CN" sz="1800" b="1" dirty="0" err="1">
                <a:effectLst>
                  <a:outerShdw blurRad="38100" dist="38100" dir="2700000" algn="tl">
                    <a:srgbClr val="000000">
                      <a:alpha val="43137"/>
                    </a:srgbClr>
                  </a:outerShdw>
                </a:effectLst>
                <a:highlight>
                  <a:srgbClr val="FFFF00"/>
                </a:highlight>
              </a:rPr>
              <a:t>s</a:t>
            </a:r>
            <a:r>
              <a:rPr lang="en-US" altLang="zh-CN" sz="1800" dirty="0" err="1">
                <a:effectLst>
                  <a:outerShdw blurRad="38100" dist="38100" dir="2700000" algn="tl">
                    <a:srgbClr val="000000">
                      <a:alpha val="43137"/>
                    </a:srgbClr>
                  </a:outerShdw>
                </a:effectLst>
                <a:highlight>
                  <a:srgbClr val="FFFF00"/>
                </a:highlight>
              </a:rPr>
              <a:t>w</a:t>
            </a:r>
            <a:r>
              <a:rPr lang="en-US" altLang="zh-CN" sz="1800" dirty="0">
                <a:effectLst>
                  <a:outerShdw blurRad="38100" dist="38100" dir="2700000" algn="tl">
                    <a:srgbClr val="000000">
                      <a:alpha val="43137"/>
                    </a:srgbClr>
                  </a:outerShdw>
                </a:effectLst>
                <a:highlight>
                  <a:srgbClr val="FFFF00"/>
                </a:highlight>
              </a:rPr>
              <a:t> </a:t>
            </a:r>
            <a:r>
              <a:rPr lang="en-US" altLang="zh-CN" sz="1800" dirty="0" err="1">
                <a:effectLst>
                  <a:outerShdw blurRad="38100" dist="38100" dir="2700000" algn="tl">
                    <a:srgbClr val="000000">
                      <a:alpha val="43137"/>
                    </a:srgbClr>
                  </a:outerShdw>
                </a:effectLst>
                <a:highlight>
                  <a:srgbClr val="FFFF00"/>
                </a:highlight>
              </a:rPr>
              <a:t>rt,imm</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 M[R[</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imm</a:t>
            </a:r>
            <a:r>
              <a:rPr lang="en-US" altLang="zh-CN" sz="1800" dirty="0">
                <a:effectLst>
                  <a:outerShdw blurRad="38100" dist="38100" dir="2700000" algn="tl">
                    <a:srgbClr val="000000">
                      <a:alpha val="43137"/>
                    </a:srgbClr>
                  </a:outerShdw>
                </a:effectLst>
                <a:highlight>
                  <a:srgbClr val="FFFF00"/>
                </a:highlight>
              </a:rPr>
              <a:t>]=R[rt]</a:t>
            </a:r>
          </a:p>
          <a:p>
            <a:pPr lvl="3" eaLnBrk="1" hangingPunct="1"/>
            <a:endParaRPr lang="en-US" altLang="zh-CN" sz="1000" b="1" dirty="0"/>
          </a:p>
          <a:p>
            <a:pPr lvl="3" eaLnBrk="1" hangingPunct="1"/>
            <a:r>
              <a:rPr lang="zh-CN" altLang="en-US" sz="1200" b="1" dirty="0"/>
              <a:t>根据表</a:t>
            </a:r>
            <a:r>
              <a:rPr lang="en-US" altLang="zh-CN" sz="1200" b="1" dirty="0"/>
              <a:t>6.4</a:t>
            </a:r>
            <a:r>
              <a:rPr lang="zh-CN" altLang="en-US" sz="1200" b="1" dirty="0"/>
              <a:t>，</a:t>
            </a:r>
            <a:r>
              <a:rPr lang="en-US" altLang="zh-CN" sz="1200" b="1" dirty="0" err="1"/>
              <a:t>sw</a:t>
            </a:r>
            <a:r>
              <a:rPr lang="zh-CN" altLang="en-US" sz="1200" b="1" dirty="0"/>
              <a:t>指令的计算周期和执行周期需要</a:t>
            </a:r>
            <a:r>
              <a:rPr lang="en-US" altLang="zh-CN" sz="1200" b="1" dirty="0"/>
              <a:t>5</a:t>
            </a:r>
            <a:r>
              <a:rPr lang="zh-CN" altLang="en-US" sz="1200" b="1" dirty="0"/>
              <a:t>条微指令，具体如图</a:t>
            </a:r>
            <a:r>
              <a:rPr lang="en-US" altLang="zh-CN" sz="1200" b="1" dirty="0"/>
              <a:t>6.58</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=01001</a:t>
            </a:r>
            <a:r>
              <a:rPr lang="zh-CN" altLang="en-US" sz="1200" b="1" dirty="0"/>
              <a:t>）对应计算周期的节拍</a:t>
            </a:r>
            <a:r>
              <a:rPr lang="en-US" altLang="zh-CN" sz="1200" b="1" dirty="0"/>
              <a:t>T1</a:t>
            </a:r>
            <a:r>
              <a:rPr lang="zh-CN" altLang="en-US" sz="1200" b="1" dirty="0"/>
              <a:t>，下址字段</a:t>
            </a:r>
            <a:r>
              <a:rPr lang="en-US" altLang="zh-CN" sz="1200" b="1" dirty="0"/>
              <a:t>=01010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=01010</a:t>
            </a:r>
            <a:r>
              <a:rPr lang="zh-CN" altLang="en-US" sz="1200" b="1" dirty="0"/>
              <a:t>）对应计算周期的节拍</a:t>
            </a:r>
            <a:r>
              <a:rPr lang="en-US" altLang="zh-CN" sz="1200" b="1" dirty="0"/>
              <a:t>T2</a:t>
            </a:r>
            <a:r>
              <a:rPr lang="zh-CN" altLang="en-US" sz="1200" b="1" dirty="0"/>
              <a:t>，下址字段</a:t>
            </a:r>
            <a:r>
              <a:rPr lang="en-US" altLang="zh-CN" sz="1200" b="1" dirty="0"/>
              <a:t>=01011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=01011</a:t>
            </a:r>
            <a:r>
              <a:rPr lang="zh-CN" altLang="en-US" sz="1200" b="1" dirty="0"/>
              <a:t>）对应执行周期的节拍</a:t>
            </a:r>
            <a:r>
              <a:rPr lang="en-US" altLang="zh-CN" sz="1200" b="1" dirty="0"/>
              <a:t>T1</a:t>
            </a:r>
            <a:r>
              <a:rPr lang="zh-CN" altLang="en-US" sz="1200" b="1" dirty="0"/>
              <a:t>，下址字段</a:t>
            </a:r>
            <a:r>
              <a:rPr lang="en-US" altLang="zh-CN" sz="1200" b="1" dirty="0"/>
              <a:t>=01100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4</a:t>
            </a:r>
            <a:r>
              <a:rPr lang="zh-CN" altLang="en-US" sz="1200" b="1" dirty="0"/>
              <a:t>条微指令（微地址</a:t>
            </a:r>
            <a:r>
              <a:rPr lang="en-US" altLang="zh-CN" sz="1200" b="1" dirty="0"/>
              <a:t>=01100</a:t>
            </a:r>
            <a:r>
              <a:rPr lang="zh-CN" altLang="en-US" sz="1200" b="1" dirty="0"/>
              <a:t>）对应执行周期的节拍</a:t>
            </a:r>
            <a:r>
              <a:rPr lang="en-US" altLang="zh-CN" sz="1200" b="1" dirty="0"/>
              <a:t>T2</a:t>
            </a:r>
            <a:r>
              <a:rPr lang="zh-CN" altLang="en-US" sz="1200" b="1" dirty="0"/>
              <a:t>，下址字段</a:t>
            </a:r>
            <a:r>
              <a:rPr lang="en-US" altLang="zh-CN" sz="1200" b="1" dirty="0"/>
              <a:t>=01101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5</a:t>
            </a:r>
            <a:r>
              <a:rPr lang="zh-CN" altLang="en-US" sz="1200" b="1" dirty="0"/>
              <a:t>条微指令（微地址</a:t>
            </a:r>
            <a:r>
              <a:rPr lang="en-US" altLang="zh-CN" sz="1200" b="1" dirty="0"/>
              <a:t>=01101</a:t>
            </a:r>
            <a:r>
              <a:rPr lang="zh-CN" altLang="en-US" sz="1200" b="1" dirty="0"/>
              <a:t>）对应执行周期的节拍</a:t>
            </a:r>
            <a:r>
              <a:rPr lang="en-US" altLang="zh-CN" sz="1200" b="1" dirty="0"/>
              <a:t>T3</a:t>
            </a:r>
            <a:r>
              <a:rPr lang="zh-CN" altLang="en-US" sz="1200" b="1" dirty="0"/>
              <a:t>，</a:t>
            </a:r>
            <a:r>
              <a:rPr lang="zh-CN" altLang="en-US" sz="1200" b="1" dirty="0">
                <a:solidFill>
                  <a:srgbClr val="C00000"/>
                </a:solidFill>
              </a:rPr>
              <a:t>下址字段</a:t>
            </a:r>
            <a:r>
              <a:rPr lang="en-US" altLang="zh-CN" sz="1200" b="1" dirty="0">
                <a:solidFill>
                  <a:srgbClr val="C00000"/>
                </a:solidFill>
              </a:rPr>
              <a:t>=00000</a:t>
            </a:r>
            <a:r>
              <a:rPr lang="zh-CN" altLang="en-US" sz="1200" b="1" dirty="0"/>
              <a:t>，表示接下去执行取指微程序的第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2"/>
          <a:stretch>
            <a:fillRect/>
          </a:stretch>
        </p:blipFill>
        <p:spPr>
          <a:xfrm>
            <a:off x="5747160" y="4330382"/>
            <a:ext cx="3014500" cy="745791"/>
          </a:xfrm>
          <a:prstGeom prst="rect">
            <a:avLst/>
          </a:prstGeom>
        </p:spPr>
      </p:pic>
      <p:grpSp>
        <p:nvGrpSpPr>
          <p:cNvPr id="2" name="组合 1">
            <a:extLst>
              <a:ext uri="{FF2B5EF4-FFF2-40B4-BE49-F238E27FC236}">
                <a16:creationId xmlns:a16="http://schemas.microsoft.com/office/drawing/2014/main" id="{58FAA654-C6D9-3D26-A52C-4CC0E64046F2}"/>
              </a:ext>
            </a:extLst>
          </p:cNvPr>
          <p:cNvGrpSpPr/>
          <p:nvPr/>
        </p:nvGrpSpPr>
        <p:grpSpPr>
          <a:xfrm>
            <a:off x="570464" y="3893940"/>
            <a:ext cx="4555079" cy="2800912"/>
            <a:chOff x="570464" y="3893940"/>
            <a:chExt cx="4555079" cy="2800912"/>
          </a:xfrm>
        </p:grpSpPr>
        <p:sp>
          <p:nvSpPr>
            <p:cNvPr id="13" name="文本框 12">
              <a:extLst>
                <a:ext uri="{FF2B5EF4-FFF2-40B4-BE49-F238E27FC236}">
                  <a16:creationId xmlns:a16="http://schemas.microsoft.com/office/drawing/2014/main" id="{50917D0C-A831-1B90-9530-865F197E120C}"/>
                </a:ext>
              </a:extLst>
            </p:cNvPr>
            <p:cNvSpPr txBox="1"/>
            <p:nvPr/>
          </p:nvSpPr>
          <p:spPr>
            <a:xfrm>
              <a:off x="899592" y="6417853"/>
              <a:ext cx="3896824" cy="276999"/>
            </a:xfrm>
            <a:prstGeom prst="rect">
              <a:avLst/>
            </a:prstGeom>
            <a:noFill/>
          </p:spPr>
          <p:txBody>
            <a:bodyPr wrap="square" rtlCol="0">
              <a:spAutoFit/>
            </a:bodyPr>
            <a:lstStyle/>
            <a:p>
              <a:pPr algn="ctr"/>
              <a:r>
                <a:rPr lang="zh-CN" altLang="en-US" sz="1200" b="1" dirty="0"/>
                <a:t>图</a:t>
              </a:r>
              <a:r>
                <a:rPr lang="en-US" altLang="zh-CN" sz="1200" b="1" dirty="0"/>
                <a:t>6.58    </a:t>
              </a:r>
              <a:r>
                <a:rPr lang="en-US" altLang="zh-CN" sz="1200" b="1" dirty="0" err="1"/>
                <a:t>sw</a:t>
              </a:r>
              <a:r>
                <a:rPr lang="zh-CN" altLang="en-US" sz="1200" b="1" dirty="0"/>
                <a:t>指令微程序（下址字段法）</a:t>
              </a:r>
            </a:p>
          </p:txBody>
        </p:sp>
        <p:pic>
          <p:nvPicPr>
            <p:cNvPr id="3" name="图片 2">
              <a:extLst>
                <a:ext uri="{FF2B5EF4-FFF2-40B4-BE49-F238E27FC236}">
                  <a16:creationId xmlns:a16="http://schemas.microsoft.com/office/drawing/2014/main" id="{5123687C-F88C-EDD7-B9CE-19C0F78559CA}"/>
                </a:ext>
              </a:extLst>
            </p:cNvPr>
            <p:cNvPicPr>
              <a:picLocks noChangeAspect="1"/>
            </p:cNvPicPr>
            <p:nvPr/>
          </p:nvPicPr>
          <p:blipFill>
            <a:blip r:embed="rId3"/>
            <a:stretch>
              <a:fillRect/>
            </a:stretch>
          </p:blipFill>
          <p:spPr>
            <a:xfrm>
              <a:off x="570464" y="3893940"/>
              <a:ext cx="4555079" cy="2304256"/>
            </a:xfrm>
            <a:prstGeom prst="rect">
              <a:avLst/>
            </a:prstGeom>
          </p:spPr>
        </p:pic>
      </p:grpSp>
      <p:grpSp>
        <p:nvGrpSpPr>
          <p:cNvPr id="4" name="组合 3">
            <a:extLst>
              <a:ext uri="{FF2B5EF4-FFF2-40B4-BE49-F238E27FC236}">
                <a16:creationId xmlns:a16="http://schemas.microsoft.com/office/drawing/2014/main" id="{1547D230-BE08-1376-3880-0AD9B17C264B}"/>
              </a:ext>
            </a:extLst>
          </p:cNvPr>
          <p:cNvGrpSpPr/>
          <p:nvPr/>
        </p:nvGrpSpPr>
        <p:grpSpPr>
          <a:xfrm>
            <a:off x="5796136" y="3861048"/>
            <a:ext cx="3127188" cy="2294360"/>
            <a:chOff x="5796136" y="3861048"/>
            <a:chExt cx="3127188" cy="2294360"/>
          </a:xfrm>
        </p:grpSpPr>
        <p:pic>
          <p:nvPicPr>
            <p:cNvPr id="10" name="图片 9">
              <a:extLst>
                <a:ext uri="{FF2B5EF4-FFF2-40B4-BE49-F238E27FC236}">
                  <a16:creationId xmlns:a16="http://schemas.microsoft.com/office/drawing/2014/main" id="{A0CB436C-A28E-A1A0-BD8F-6746C559072D}"/>
                </a:ext>
              </a:extLst>
            </p:cNvPr>
            <p:cNvPicPr>
              <a:picLocks noChangeAspect="1"/>
            </p:cNvPicPr>
            <p:nvPr/>
          </p:nvPicPr>
          <p:blipFill>
            <a:blip r:embed="rId4"/>
            <a:stretch>
              <a:fillRect/>
            </a:stretch>
          </p:blipFill>
          <p:spPr>
            <a:xfrm>
              <a:off x="5796136" y="3861048"/>
              <a:ext cx="3127188" cy="2294360"/>
            </a:xfrm>
            <a:prstGeom prst="rect">
              <a:avLst/>
            </a:prstGeom>
          </p:spPr>
        </p:pic>
        <p:pic>
          <p:nvPicPr>
            <p:cNvPr id="11" name="图片 10">
              <a:extLst>
                <a:ext uri="{FF2B5EF4-FFF2-40B4-BE49-F238E27FC236}">
                  <a16:creationId xmlns:a16="http://schemas.microsoft.com/office/drawing/2014/main" id="{86AA58BC-AB57-093A-68AC-A36CDDCDF899}"/>
                </a:ext>
              </a:extLst>
            </p:cNvPr>
            <p:cNvPicPr>
              <a:picLocks noChangeAspect="1"/>
            </p:cNvPicPr>
            <p:nvPr/>
          </p:nvPicPr>
          <p:blipFill>
            <a:blip r:embed="rId2"/>
            <a:stretch>
              <a:fillRect/>
            </a:stretch>
          </p:blipFill>
          <p:spPr>
            <a:xfrm>
              <a:off x="5852480" y="4240918"/>
              <a:ext cx="3014500" cy="829468"/>
            </a:xfrm>
            <a:prstGeom prst="rect">
              <a:avLst/>
            </a:prstGeom>
          </p:spPr>
        </p:pic>
      </p:grpSp>
    </p:spTree>
    <p:extLst>
      <p:ext uri="{BB962C8B-B14F-4D97-AF65-F5344CB8AC3E}">
        <p14:creationId xmlns:p14="http://schemas.microsoft.com/office/powerpoint/2010/main" val="42101052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188640"/>
            <a:ext cx="8229600" cy="6048672"/>
          </a:xfrm>
        </p:spPr>
        <p:txBody>
          <a:bodyPr rtlCol="0">
            <a:normAutofit/>
          </a:bodyPr>
          <a:lstStyle/>
          <a:p>
            <a:pPr lvl="2" eaLnBrk="1" hangingPunct="1"/>
            <a:r>
              <a:rPr lang="zh-CN" altLang="en-US" sz="1800" b="1" dirty="0"/>
              <a:t>（</a:t>
            </a:r>
            <a:r>
              <a:rPr lang="en-US" altLang="zh-CN" sz="1800" b="1" dirty="0"/>
              <a:t>4</a:t>
            </a:r>
            <a:r>
              <a:rPr lang="zh-CN" altLang="en-US" sz="1800" b="1" dirty="0"/>
              <a:t>）</a:t>
            </a:r>
            <a:r>
              <a:rPr lang="en-US" altLang="zh-CN" sz="1800" b="1" dirty="0" err="1"/>
              <a:t>beq</a:t>
            </a:r>
            <a:r>
              <a:rPr lang="zh-CN" altLang="en-US" sz="1800" b="1" dirty="0"/>
              <a:t>指令微程序 </a:t>
            </a:r>
            <a:r>
              <a:rPr lang="en-US" altLang="zh-CN" sz="1600" dirty="0" err="1">
                <a:effectLst>
                  <a:outerShdw blurRad="38100" dist="38100" dir="2700000" algn="tl">
                    <a:srgbClr val="000000">
                      <a:alpha val="43137"/>
                    </a:srgbClr>
                  </a:outerShdw>
                </a:effectLst>
                <a:highlight>
                  <a:srgbClr val="FFFF00"/>
                </a:highlight>
              </a:rPr>
              <a:t>beq</a:t>
            </a:r>
            <a:r>
              <a:rPr lang="en-US" altLang="zh-CN" sz="1600" dirty="0">
                <a:effectLst>
                  <a:outerShdw blurRad="38100" dist="38100" dir="2700000" algn="tl">
                    <a:srgbClr val="000000">
                      <a:alpha val="43137"/>
                    </a:srgbClr>
                  </a:outerShdw>
                </a:effectLst>
                <a:highlight>
                  <a:srgbClr val="FFFF00"/>
                </a:highlight>
              </a:rPr>
              <a:t> </a:t>
            </a:r>
            <a:r>
              <a:rPr lang="en-US" altLang="zh-CN" sz="1600" dirty="0" err="1">
                <a:effectLst>
                  <a:outerShdw blurRad="38100" dist="38100" dir="2700000" algn="tl">
                    <a:srgbClr val="000000">
                      <a:alpha val="43137"/>
                    </a:srgbClr>
                  </a:outerShdw>
                </a:effectLst>
                <a:highlight>
                  <a:srgbClr val="FFFF00"/>
                </a:highlight>
              </a:rPr>
              <a:t>rs</a:t>
            </a:r>
            <a:r>
              <a:rPr lang="en-US" altLang="zh-CN" sz="1600" dirty="0">
                <a:effectLst>
                  <a:outerShdw blurRad="38100" dist="38100" dir="2700000" algn="tl">
                    <a:srgbClr val="000000">
                      <a:alpha val="43137"/>
                    </a:srgbClr>
                  </a:outerShdw>
                </a:effectLst>
                <a:highlight>
                  <a:srgbClr val="FFFF00"/>
                </a:highlight>
              </a:rPr>
              <a:t>, rt, </a:t>
            </a:r>
            <a:r>
              <a:rPr lang="en-US" altLang="zh-CN" sz="1600" dirty="0" err="1">
                <a:effectLst>
                  <a:outerShdw blurRad="38100" dist="38100" dir="2700000" algn="tl">
                    <a:srgbClr val="000000">
                      <a:alpha val="43137"/>
                    </a:srgbClr>
                  </a:outerShdw>
                </a:effectLst>
                <a:highlight>
                  <a:srgbClr val="FFFF00"/>
                </a:highlight>
              </a:rPr>
              <a:t>imm</a:t>
            </a:r>
            <a:r>
              <a:rPr lang="en-US" altLang="zh-CN" sz="1600" dirty="0">
                <a:effectLst>
                  <a:outerShdw blurRad="38100" dist="38100" dir="2700000" algn="tl">
                    <a:srgbClr val="000000">
                      <a:alpha val="43137"/>
                    </a:srgbClr>
                  </a:outerShdw>
                </a:effectLst>
                <a:highlight>
                  <a:srgbClr val="FFFF00"/>
                </a:highlight>
              </a:rPr>
              <a:t> ;   if (R[</a:t>
            </a:r>
            <a:r>
              <a:rPr lang="en-US" altLang="zh-CN" sz="1600" dirty="0" err="1">
                <a:effectLst>
                  <a:outerShdw blurRad="38100" dist="38100" dir="2700000" algn="tl">
                    <a:srgbClr val="000000">
                      <a:alpha val="43137"/>
                    </a:srgbClr>
                  </a:outerShdw>
                </a:effectLst>
                <a:highlight>
                  <a:srgbClr val="FFFF00"/>
                </a:highlight>
              </a:rPr>
              <a:t>rs</a:t>
            </a:r>
            <a:r>
              <a:rPr lang="en-US" altLang="zh-CN" sz="1600" dirty="0">
                <a:effectLst>
                  <a:outerShdw blurRad="38100" dist="38100" dir="2700000" algn="tl">
                    <a:srgbClr val="000000">
                      <a:alpha val="43137"/>
                    </a:srgbClr>
                  </a:outerShdw>
                </a:effectLst>
                <a:highlight>
                  <a:srgbClr val="FFFF00"/>
                </a:highlight>
              </a:rPr>
              <a:t>]==R[rt]) PC=PC+4+imm&lt;&lt;2</a:t>
            </a:r>
            <a:endParaRPr lang="en-US" altLang="zh-CN" sz="1800" dirty="0">
              <a:effectLst>
                <a:outerShdw blurRad="38100" dist="38100" dir="2700000" algn="tl">
                  <a:srgbClr val="000000">
                    <a:alpha val="43137"/>
                  </a:srgbClr>
                </a:outerShdw>
              </a:effectLst>
              <a:highlight>
                <a:srgbClr val="FFFF00"/>
              </a:highlight>
            </a:endParaRPr>
          </a:p>
          <a:p>
            <a:pPr lvl="3" eaLnBrk="1" hangingPunct="1"/>
            <a:endParaRPr lang="en-US" altLang="zh-CN" sz="1000" b="1" dirty="0"/>
          </a:p>
          <a:p>
            <a:pPr lvl="3" eaLnBrk="1" hangingPunct="1"/>
            <a:r>
              <a:rPr lang="zh-CN" altLang="en-US" sz="1200" b="1" dirty="0"/>
              <a:t>根据表</a:t>
            </a:r>
            <a:r>
              <a:rPr lang="en-US" altLang="zh-CN" sz="1200" b="1" dirty="0"/>
              <a:t>6.5</a:t>
            </a:r>
            <a:r>
              <a:rPr lang="zh-CN" altLang="en-US" sz="1200" b="1" dirty="0"/>
              <a:t>，</a:t>
            </a:r>
            <a:r>
              <a:rPr lang="en-US" altLang="zh-CN" sz="1200" b="1" dirty="0" err="1"/>
              <a:t>beq</a:t>
            </a:r>
            <a:r>
              <a:rPr lang="zh-CN" altLang="en-US" sz="1200" b="1" dirty="0"/>
              <a:t>指令的计算周期和执行周期需要</a:t>
            </a:r>
            <a:r>
              <a:rPr lang="en-US" altLang="zh-CN" sz="1200" b="1" dirty="0"/>
              <a:t>5</a:t>
            </a:r>
            <a:r>
              <a:rPr lang="zh-CN" altLang="en-US" sz="1200" b="1" dirty="0"/>
              <a:t>条微指令，具体如图</a:t>
            </a:r>
            <a:r>
              <a:rPr lang="en-US" altLang="zh-CN" sz="1200" b="1" dirty="0"/>
              <a:t>6.59</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=01110</a:t>
            </a:r>
            <a:r>
              <a:rPr lang="zh-CN" altLang="en-US" sz="1200" b="1" dirty="0"/>
              <a:t>）对应计算周期的节拍</a:t>
            </a:r>
            <a:r>
              <a:rPr lang="en-US" altLang="zh-CN" sz="1200" b="1" dirty="0"/>
              <a:t>T1</a:t>
            </a:r>
            <a:r>
              <a:rPr lang="zh-CN" altLang="en-US" sz="1200" b="1" dirty="0"/>
              <a:t>，下址字段</a:t>
            </a:r>
            <a:r>
              <a:rPr lang="en-US" altLang="zh-CN" sz="1200" b="1" dirty="0"/>
              <a:t>=01111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=01111</a:t>
            </a:r>
            <a:r>
              <a:rPr lang="zh-CN" altLang="en-US" sz="1200" b="1" dirty="0"/>
              <a:t>）对应计算周期的节拍</a:t>
            </a:r>
            <a:r>
              <a:rPr lang="en-US" altLang="zh-CN" sz="1200" b="1" dirty="0"/>
              <a:t>T2</a:t>
            </a:r>
            <a:r>
              <a:rPr lang="zh-CN" altLang="en-US" sz="1200" b="1" dirty="0"/>
              <a:t>，下址字段</a:t>
            </a:r>
            <a:r>
              <a:rPr lang="en-US" altLang="zh-CN" sz="1200" b="1" dirty="0"/>
              <a:t>=10000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=10000</a:t>
            </a:r>
            <a:r>
              <a:rPr lang="zh-CN" altLang="en-US" sz="1200" b="1" dirty="0"/>
              <a:t>）对应执行周期的节拍</a:t>
            </a:r>
            <a:r>
              <a:rPr lang="en-US" altLang="zh-CN" sz="1200" b="1" dirty="0"/>
              <a:t>T1</a:t>
            </a:r>
            <a:r>
              <a:rPr lang="zh-CN" altLang="en-US" sz="1200" b="1" dirty="0"/>
              <a:t>，下址字段</a:t>
            </a:r>
            <a:r>
              <a:rPr lang="en-US" altLang="zh-CN" sz="1200" b="1" dirty="0"/>
              <a:t>=10001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4</a:t>
            </a:r>
            <a:r>
              <a:rPr lang="zh-CN" altLang="en-US" sz="1200" b="1" dirty="0"/>
              <a:t>条微指令（微地址</a:t>
            </a:r>
            <a:r>
              <a:rPr lang="en-US" altLang="zh-CN" sz="1200" b="1" dirty="0"/>
              <a:t>=10001</a:t>
            </a:r>
            <a:r>
              <a:rPr lang="zh-CN" altLang="en-US" sz="1200" b="1" dirty="0"/>
              <a:t>）对应执行周期的节拍</a:t>
            </a:r>
            <a:r>
              <a:rPr lang="en-US" altLang="zh-CN" sz="1200" b="1" dirty="0"/>
              <a:t>T2</a:t>
            </a:r>
            <a:r>
              <a:rPr lang="zh-CN" altLang="en-US" sz="1200" b="1" dirty="0"/>
              <a:t>，下址字段</a:t>
            </a:r>
            <a:r>
              <a:rPr lang="en-US" altLang="zh-CN" sz="1200" b="1" dirty="0"/>
              <a:t>=10010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5</a:t>
            </a:r>
            <a:r>
              <a:rPr lang="zh-CN" altLang="en-US" sz="1200" b="1" dirty="0"/>
              <a:t>条微指令（微地址</a:t>
            </a:r>
            <a:r>
              <a:rPr lang="en-US" altLang="zh-CN" sz="1200" b="1" dirty="0"/>
              <a:t>=10010</a:t>
            </a:r>
            <a:r>
              <a:rPr lang="zh-CN" altLang="en-US" sz="1200" b="1" dirty="0"/>
              <a:t>）对应执行周期的节拍</a:t>
            </a:r>
            <a:r>
              <a:rPr lang="en-US" altLang="zh-CN" sz="1200" b="1" dirty="0"/>
              <a:t>T3</a:t>
            </a:r>
            <a:r>
              <a:rPr lang="zh-CN" altLang="en-US" sz="1200" b="1" dirty="0"/>
              <a:t>，下址字段</a:t>
            </a:r>
            <a:r>
              <a:rPr lang="en-US" altLang="zh-CN" sz="1200" b="1" dirty="0"/>
              <a:t>=00000</a:t>
            </a:r>
            <a:r>
              <a:rPr lang="zh-CN" altLang="en-US" sz="1200" b="1" dirty="0"/>
              <a:t>，表示接下去执行取指微程序的第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2"/>
          <a:stretch>
            <a:fillRect/>
          </a:stretch>
        </p:blipFill>
        <p:spPr>
          <a:xfrm>
            <a:off x="5747160" y="4330382"/>
            <a:ext cx="3014500" cy="745791"/>
          </a:xfrm>
          <a:prstGeom prst="rect">
            <a:avLst/>
          </a:prstGeom>
        </p:spPr>
      </p:pic>
      <p:pic>
        <p:nvPicPr>
          <p:cNvPr id="11" name="图片 10">
            <a:extLst>
              <a:ext uri="{FF2B5EF4-FFF2-40B4-BE49-F238E27FC236}">
                <a16:creationId xmlns:a16="http://schemas.microsoft.com/office/drawing/2014/main" id="{86AA58BC-AB57-093A-68AC-A36CDDCDF899}"/>
              </a:ext>
            </a:extLst>
          </p:cNvPr>
          <p:cNvPicPr>
            <a:picLocks noChangeAspect="1"/>
          </p:cNvPicPr>
          <p:nvPr/>
        </p:nvPicPr>
        <p:blipFill>
          <a:blip r:embed="rId2"/>
          <a:stretch>
            <a:fillRect/>
          </a:stretch>
        </p:blipFill>
        <p:spPr>
          <a:xfrm>
            <a:off x="5852480" y="4240918"/>
            <a:ext cx="3014500" cy="829468"/>
          </a:xfrm>
          <a:prstGeom prst="rect">
            <a:avLst/>
          </a:prstGeom>
        </p:spPr>
      </p:pic>
      <p:grpSp>
        <p:nvGrpSpPr>
          <p:cNvPr id="2" name="组合 1">
            <a:extLst>
              <a:ext uri="{FF2B5EF4-FFF2-40B4-BE49-F238E27FC236}">
                <a16:creationId xmlns:a16="http://schemas.microsoft.com/office/drawing/2014/main" id="{0F418448-C4FA-3348-0952-E5957C7D4E5A}"/>
              </a:ext>
            </a:extLst>
          </p:cNvPr>
          <p:cNvGrpSpPr/>
          <p:nvPr/>
        </p:nvGrpSpPr>
        <p:grpSpPr>
          <a:xfrm>
            <a:off x="457199" y="3611020"/>
            <a:ext cx="4472735" cy="2759275"/>
            <a:chOff x="457200" y="3611020"/>
            <a:chExt cx="4295996" cy="2759275"/>
          </a:xfrm>
        </p:grpSpPr>
        <p:sp>
          <p:nvSpPr>
            <p:cNvPr id="13" name="文本框 12">
              <a:extLst>
                <a:ext uri="{FF2B5EF4-FFF2-40B4-BE49-F238E27FC236}">
                  <a16:creationId xmlns:a16="http://schemas.microsoft.com/office/drawing/2014/main" id="{50917D0C-A831-1B90-9530-865F197E120C}"/>
                </a:ext>
              </a:extLst>
            </p:cNvPr>
            <p:cNvSpPr txBox="1"/>
            <p:nvPr/>
          </p:nvSpPr>
          <p:spPr>
            <a:xfrm>
              <a:off x="755576" y="6093296"/>
              <a:ext cx="3896824" cy="276999"/>
            </a:xfrm>
            <a:prstGeom prst="rect">
              <a:avLst/>
            </a:prstGeom>
            <a:noFill/>
          </p:spPr>
          <p:txBody>
            <a:bodyPr wrap="square" rtlCol="0">
              <a:spAutoFit/>
            </a:bodyPr>
            <a:lstStyle/>
            <a:p>
              <a:pPr algn="ctr"/>
              <a:r>
                <a:rPr lang="zh-CN" altLang="en-US" sz="1200" b="1" dirty="0"/>
                <a:t>图</a:t>
              </a:r>
              <a:r>
                <a:rPr lang="en-US" altLang="zh-CN" sz="1200" b="1" dirty="0"/>
                <a:t>6.59    </a:t>
              </a:r>
              <a:r>
                <a:rPr lang="en-US" altLang="zh-CN" sz="1200" b="1" dirty="0" err="1"/>
                <a:t>beq</a:t>
              </a:r>
              <a:r>
                <a:rPr lang="zh-CN" altLang="en-US" sz="1200" b="1" dirty="0"/>
                <a:t>指令微程序（下址字段法）</a:t>
              </a:r>
            </a:p>
          </p:txBody>
        </p:sp>
        <p:pic>
          <p:nvPicPr>
            <p:cNvPr id="4" name="图片 3">
              <a:extLst>
                <a:ext uri="{FF2B5EF4-FFF2-40B4-BE49-F238E27FC236}">
                  <a16:creationId xmlns:a16="http://schemas.microsoft.com/office/drawing/2014/main" id="{11AB6CC3-4FF5-50DC-A5F1-DC172C7236A7}"/>
                </a:ext>
              </a:extLst>
            </p:cNvPr>
            <p:cNvPicPr>
              <a:picLocks noChangeAspect="1"/>
            </p:cNvPicPr>
            <p:nvPr/>
          </p:nvPicPr>
          <p:blipFill>
            <a:blip r:embed="rId3"/>
            <a:stretch>
              <a:fillRect/>
            </a:stretch>
          </p:blipFill>
          <p:spPr>
            <a:xfrm>
              <a:off x="457200" y="3611020"/>
              <a:ext cx="4295996" cy="2184513"/>
            </a:xfrm>
            <a:prstGeom prst="rect">
              <a:avLst/>
            </a:prstGeom>
          </p:spPr>
        </p:pic>
      </p:grpSp>
      <p:grpSp>
        <p:nvGrpSpPr>
          <p:cNvPr id="3" name="组合 2">
            <a:extLst>
              <a:ext uri="{FF2B5EF4-FFF2-40B4-BE49-F238E27FC236}">
                <a16:creationId xmlns:a16="http://schemas.microsoft.com/office/drawing/2014/main" id="{769BD57C-5171-F6F6-65F8-FB8104742C31}"/>
              </a:ext>
            </a:extLst>
          </p:cNvPr>
          <p:cNvGrpSpPr/>
          <p:nvPr/>
        </p:nvGrpSpPr>
        <p:grpSpPr>
          <a:xfrm>
            <a:off x="5185906" y="3611020"/>
            <a:ext cx="3853360" cy="2266252"/>
            <a:chOff x="5185906" y="3611020"/>
            <a:chExt cx="3853360" cy="2266252"/>
          </a:xfrm>
        </p:grpSpPr>
        <p:pic>
          <p:nvPicPr>
            <p:cNvPr id="8" name="图片 7">
              <a:extLst>
                <a:ext uri="{FF2B5EF4-FFF2-40B4-BE49-F238E27FC236}">
                  <a16:creationId xmlns:a16="http://schemas.microsoft.com/office/drawing/2014/main" id="{2C2A3351-D425-919B-D690-E95743738764}"/>
                </a:ext>
              </a:extLst>
            </p:cNvPr>
            <p:cNvPicPr>
              <a:picLocks noChangeAspect="1"/>
            </p:cNvPicPr>
            <p:nvPr/>
          </p:nvPicPr>
          <p:blipFill>
            <a:blip r:embed="rId4"/>
            <a:stretch>
              <a:fillRect/>
            </a:stretch>
          </p:blipFill>
          <p:spPr>
            <a:xfrm>
              <a:off x="5282401" y="3611020"/>
              <a:ext cx="3756865" cy="2266252"/>
            </a:xfrm>
            <a:prstGeom prst="rect">
              <a:avLst/>
            </a:prstGeom>
          </p:spPr>
        </p:pic>
        <p:pic>
          <p:nvPicPr>
            <p:cNvPr id="12" name="图片 11">
              <a:extLst>
                <a:ext uri="{FF2B5EF4-FFF2-40B4-BE49-F238E27FC236}">
                  <a16:creationId xmlns:a16="http://schemas.microsoft.com/office/drawing/2014/main" id="{1476FA46-1B98-3436-7B7F-A401CA33A264}"/>
                </a:ext>
              </a:extLst>
            </p:cNvPr>
            <p:cNvPicPr>
              <a:picLocks noChangeAspect="1"/>
            </p:cNvPicPr>
            <p:nvPr/>
          </p:nvPicPr>
          <p:blipFill>
            <a:blip r:embed="rId2"/>
            <a:stretch>
              <a:fillRect/>
            </a:stretch>
          </p:blipFill>
          <p:spPr>
            <a:xfrm>
              <a:off x="5185906" y="4055827"/>
              <a:ext cx="3853359" cy="752401"/>
            </a:xfrm>
            <a:prstGeom prst="rect">
              <a:avLst/>
            </a:prstGeom>
          </p:spPr>
        </p:pic>
      </p:grpSp>
      <p:sp>
        <p:nvSpPr>
          <p:cNvPr id="6" name="矩形 5">
            <a:extLst>
              <a:ext uri="{FF2B5EF4-FFF2-40B4-BE49-F238E27FC236}">
                <a16:creationId xmlns:a16="http://schemas.microsoft.com/office/drawing/2014/main" id="{639DA44F-0500-47E1-B2E9-C7FA3902C981}"/>
              </a:ext>
            </a:extLst>
          </p:cNvPr>
          <p:cNvSpPr/>
          <p:nvPr/>
        </p:nvSpPr>
        <p:spPr>
          <a:xfrm>
            <a:off x="2335972" y="4811636"/>
            <a:ext cx="147796" cy="205732"/>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a:t>
            </a:r>
            <a:endParaRPr lang="zh-CN" altLang="en-US" sz="1050" dirty="0"/>
          </a:p>
        </p:txBody>
      </p:sp>
    </p:spTree>
    <p:extLst>
      <p:ext uri="{BB962C8B-B14F-4D97-AF65-F5344CB8AC3E}">
        <p14:creationId xmlns:p14="http://schemas.microsoft.com/office/powerpoint/2010/main" val="36430322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476672"/>
            <a:ext cx="8229600" cy="6048672"/>
          </a:xfrm>
        </p:spPr>
        <p:txBody>
          <a:bodyPr rtlCol="0">
            <a:normAutofit/>
          </a:bodyPr>
          <a:lstStyle/>
          <a:p>
            <a:pPr lvl="2" eaLnBrk="1" hangingPunct="1"/>
            <a:r>
              <a:rPr lang="zh-CN" altLang="en-US" sz="1800" b="1" dirty="0"/>
              <a:t>（</a:t>
            </a:r>
            <a:r>
              <a:rPr lang="en-US" altLang="zh-CN" sz="1800" b="1" dirty="0"/>
              <a:t>5</a:t>
            </a:r>
            <a:r>
              <a:rPr lang="zh-CN" altLang="en-US" sz="1800" b="1" dirty="0"/>
              <a:t>）</a:t>
            </a:r>
            <a:r>
              <a:rPr lang="en-US" altLang="zh-CN" sz="1800" b="1" dirty="0"/>
              <a:t>add</a:t>
            </a:r>
            <a:r>
              <a:rPr lang="zh-CN" altLang="en-US" sz="1800" b="1" dirty="0"/>
              <a:t>指令微程序   </a:t>
            </a:r>
            <a:r>
              <a:rPr lang="en-US" altLang="zh-CN" sz="1800" dirty="0">
                <a:effectLst>
                  <a:outerShdw blurRad="38100" dist="38100" dir="2700000" algn="tl">
                    <a:srgbClr val="000000">
                      <a:alpha val="43137"/>
                    </a:srgbClr>
                  </a:outerShdw>
                </a:effectLst>
                <a:highlight>
                  <a:srgbClr val="FFFF00"/>
                </a:highlight>
              </a:rPr>
              <a:t>add </a:t>
            </a:r>
            <a:r>
              <a:rPr lang="en-US" altLang="zh-CN" sz="1800" dirty="0" err="1">
                <a:effectLst>
                  <a:outerShdw blurRad="38100" dist="38100" dir="2700000" algn="tl">
                    <a:srgbClr val="000000">
                      <a:alpha val="43137"/>
                    </a:srgbClr>
                  </a:outerShdw>
                </a:effectLst>
                <a:highlight>
                  <a:srgbClr val="FFFF00"/>
                </a:highlight>
              </a:rPr>
              <a:t>rd,rs,rt</a:t>
            </a:r>
            <a:r>
              <a:rPr lang="en-US" altLang="zh-CN" sz="1800" dirty="0">
                <a:effectLst>
                  <a:outerShdw blurRad="38100" dist="38100" dir="2700000" algn="tl">
                    <a:srgbClr val="000000">
                      <a:alpha val="43137"/>
                    </a:srgbClr>
                  </a:outerShdw>
                </a:effectLst>
                <a:highlight>
                  <a:srgbClr val="FFFF00"/>
                </a:highlight>
              </a:rPr>
              <a:t>  R[</a:t>
            </a:r>
            <a:r>
              <a:rPr lang="en-US" altLang="zh-CN" sz="1800" dirty="0" err="1">
                <a:effectLst>
                  <a:outerShdw blurRad="38100" dist="38100" dir="2700000" algn="tl">
                    <a:srgbClr val="000000">
                      <a:alpha val="43137"/>
                    </a:srgbClr>
                  </a:outerShdw>
                </a:effectLst>
                <a:highlight>
                  <a:srgbClr val="FFFF00"/>
                </a:highlight>
              </a:rPr>
              <a:t>rd</a:t>
            </a:r>
            <a:r>
              <a:rPr lang="en-US" altLang="zh-CN" sz="1800" dirty="0">
                <a:effectLst>
                  <a:outerShdw blurRad="38100" dist="38100" dir="2700000" algn="tl">
                    <a:srgbClr val="000000">
                      <a:alpha val="43137"/>
                    </a:srgbClr>
                  </a:outerShdw>
                </a:effectLst>
                <a:highlight>
                  <a:srgbClr val="FFFF00"/>
                </a:highlight>
              </a:rPr>
              <a:t>]=R[</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]+R[rt]</a:t>
            </a:r>
          </a:p>
          <a:p>
            <a:pPr lvl="3" eaLnBrk="1" hangingPunct="1"/>
            <a:endParaRPr lang="en-US" altLang="zh-CN" sz="1000" b="1" dirty="0"/>
          </a:p>
          <a:p>
            <a:pPr lvl="3" eaLnBrk="1" hangingPunct="1"/>
            <a:r>
              <a:rPr lang="zh-CN" altLang="en-US" sz="1200" b="1" dirty="0"/>
              <a:t>根据表</a:t>
            </a:r>
            <a:r>
              <a:rPr lang="en-US" altLang="zh-CN" sz="1200" b="1" dirty="0"/>
              <a:t>6.7</a:t>
            </a:r>
            <a:r>
              <a:rPr lang="zh-CN" altLang="en-US" sz="1200" b="1" dirty="0"/>
              <a:t>，</a:t>
            </a:r>
            <a:r>
              <a:rPr lang="en-US" altLang="zh-CN" sz="1200" b="1" dirty="0"/>
              <a:t>add</a:t>
            </a:r>
            <a:r>
              <a:rPr lang="zh-CN" altLang="en-US" sz="1200" b="1" dirty="0"/>
              <a:t>指令的执行周期需要</a:t>
            </a:r>
            <a:r>
              <a:rPr lang="en-US" altLang="zh-CN" sz="1200" b="1" dirty="0"/>
              <a:t>3</a:t>
            </a:r>
            <a:r>
              <a:rPr lang="zh-CN" altLang="en-US" sz="1200" b="1" dirty="0"/>
              <a:t>条微指令，具体如图</a:t>
            </a:r>
            <a:r>
              <a:rPr lang="en-US" altLang="zh-CN" sz="1200" b="1" dirty="0"/>
              <a:t>6.60a</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=10011</a:t>
            </a:r>
            <a:r>
              <a:rPr lang="zh-CN" altLang="en-US" sz="1200" b="1" dirty="0"/>
              <a:t>）对应执行周期的节拍</a:t>
            </a:r>
            <a:r>
              <a:rPr lang="en-US" altLang="zh-CN" sz="1200" b="1" dirty="0"/>
              <a:t>T1</a:t>
            </a:r>
            <a:r>
              <a:rPr lang="zh-CN" altLang="en-US" sz="1200" b="1" dirty="0"/>
              <a:t>，下址字段</a:t>
            </a:r>
            <a:r>
              <a:rPr lang="en-US" altLang="zh-CN" sz="1200" b="1" dirty="0"/>
              <a:t>=10100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=10100</a:t>
            </a:r>
            <a:r>
              <a:rPr lang="zh-CN" altLang="en-US" sz="1200" b="1" dirty="0"/>
              <a:t>）对应执行周期的节拍</a:t>
            </a:r>
            <a:r>
              <a:rPr lang="en-US" altLang="zh-CN" sz="1200" b="1" dirty="0"/>
              <a:t>T2</a:t>
            </a:r>
            <a:r>
              <a:rPr lang="zh-CN" altLang="en-US" sz="1200" b="1" dirty="0"/>
              <a:t>，下址字段</a:t>
            </a:r>
            <a:r>
              <a:rPr lang="en-US" altLang="zh-CN" sz="1200" b="1" dirty="0"/>
              <a:t>=10101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=10101</a:t>
            </a:r>
            <a:r>
              <a:rPr lang="zh-CN" altLang="en-US" sz="1200" b="1" dirty="0"/>
              <a:t>）对应执行周期的节拍</a:t>
            </a:r>
            <a:r>
              <a:rPr lang="en-US" altLang="zh-CN" sz="1200" b="1" dirty="0"/>
              <a:t>T3</a:t>
            </a:r>
            <a:r>
              <a:rPr lang="zh-CN" altLang="en-US" sz="1200" b="1" dirty="0"/>
              <a:t>，下址字段</a:t>
            </a:r>
            <a:r>
              <a:rPr lang="en-US" altLang="zh-CN" sz="1200" b="1" dirty="0"/>
              <a:t>=00000</a:t>
            </a:r>
            <a:r>
              <a:rPr lang="zh-CN" altLang="en-US" sz="1200" b="1" dirty="0"/>
              <a:t>，表示接下去执行取指微程序的第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2"/>
          <a:stretch>
            <a:fillRect/>
          </a:stretch>
        </p:blipFill>
        <p:spPr>
          <a:xfrm>
            <a:off x="5747160" y="4330382"/>
            <a:ext cx="3014500" cy="745791"/>
          </a:xfrm>
          <a:prstGeom prst="rect">
            <a:avLst/>
          </a:prstGeom>
        </p:spPr>
      </p:pic>
      <p:pic>
        <p:nvPicPr>
          <p:cNvPr id="11" name="图片 10">
            <a:extLst>
              <a:ext uri="{FF2B5EF4-FFF2-40B4-BE49-F238E27FC236}">
                <a16:creationId xmlns:a16="http://schemas.microsoft.com/office/drawing/2014/main" id="{86AA58BC-AB57-093A-68AC-A36CDDCDF899}"/>
              </a:ext>
            </a:extLst>
          </p:cNvPr>
          <p:cNvPicPr>
            <a:picLocks noChangeAspect="1"/>
          </p:cNvPicPr>
          <p:nvPr/>
        </p:nvPicPr>
        <p:blipFill>
          <a:blip r:embed="rId2"/>
          <a:stretch>
            <a:fillRect/>
          </a:stretch>
        </p:blipFill>
        <p:spPr>
          <a:xfrm>
            <a:off x="5852480" y="4240918"/>
            <a:ext cx="3014500" cy="829468"/>
          </a:xfrm>
          <a:prstGeom prst="rect">
            <a:avLst/>
          </a:prstGeom>
        </p:spPr>
      </p:pic>
      <p:pic>
        <p:nvPicPr>
          <p:cNvPr id="12" name="图片 11">
            <a:extLst>
              <a:ext uri="{FF2B5EF4-FFF2-40B4-BE49-F238E27FC236}">
                <a16:creationId xmlns:a16="http://schemas.microsoft.com/office/drawing/2014/main" id="{1476FA46-1B98-3436-7B7F-A401CA33A264}"/>
              </a:ext>
            </a:extLst>
          </p:cNvPr>
          <p:cNvPicPr>
            <a:picLocks noChangeAspect="1"/>
          </p:cNvPicPr>
          <p:nvPr/>
        </p:nvPicPr>
        <p:blipFill>
          <a:blip r:embed="rId2"/>
          <a:stretch>
            <a:fillRect/>
          </a:stretch>
        </p:blipFill>
        <p:spPr>
          <a:xfrm>
            <a:off x="5185906" y="4055827"/>
            <a:ext cx="3853359" cy="752401"/>
          </a:xfrm>
          <a:prstGeom prst="rect">
            <a:avLst/>
          </a:prstGeom>
        </p:spPr>
      </p:pic>
      <p:grpSp>
        <p:nvGrpSpPr>
          <p:cNvPr id="2" name="组合 1">
            <a:extLst>
              <a:ext uri="{FF2B5EF4-FFF2-40B4-BE49-F238E27FC236}">
                <a16:creationId xmlns:a16="http://schemas.microsoft.com/office/drawing/2014/main" id="{C5BBDDA2-9040-8917-81C2-26F9281C04BC}"/>
              </a:ext>
            </a:extLst>
          </p:cNvPr>
          <p:cNvGrpSpPr/>
          <p:nvPr/>
        </p:nvGrpSpPr>
        <p:grpSpPr>
          <a:xfrm>
            <a:off x="395856" y="3818246"/>
            <a:ext cx="4790526" cy="2229433"/>
            <a:chOff x="395856" y="4212870"/>
            <a:chExt cx="4790526" cy="2229433"/>
          </a:xfrm>
        </p:grpSpPr>
        <p:sp>
          <p:nvSpPr>
            <p:cNvPr id="13" name="文本框 12">
              <a:extLst>
                <a:ext uri="{FF2B5EF4-FFF2-40B4-BE49-F238E27FC236}">
                  <a16:creationId xmlns:a16="http://schemas.microsoft.com/office/drawing/2014/main" id="{50917D0C-A831-1B90-9530-865F197E120C}"/>
                </a:ext>
              </a:extLst>
            </p:cNvPr>
            <p:cNvSpPr txBox="1"/>
            <p:nvPr/>
          </p:nvSpPr>
          <p:spPr>
            <a:xfrm>
              <a:off x="899592" y="6165304"/>
              <a:ext cx="3896824" cy="276999"/>
            </a:xfrm>
            <a:prstGeom prst="rect">
              <a:avLst/>
            </a:prstGeom>
            <a:noFill/>
          </p:spPr>
          <p:txBody>
            <a:bodyPr wrap="square" rtlCol="0">
              <a:spAutoFit/>
            </a:bodyPr>
            <a:lstStyle/>
            <a:p>
              <a:pPr algn="ctr"/>
              <a:r>
                <a:rPr lang="zh-CN" altLang="en-US" sz="1200" b="1" dirty="0"/>
                <a:t>图</a:t>
              </a:r>
              <a:r>
                <a:rPr lang="en-US" altLang="zh-CN" sz="1200" b="1" dirty="0"/>
                <a:t>6.60a    add</a:t>
              </a:r>
              <a:r>
                <a:rPr lang="zh-CN" altLang="en-US" sz="1200" b="1" dirty="0"/>
                <a:t>指令微程序（下址字段法）</a:t>
              </a:r>
            </a:p>
          </p:txBody>
        </p:sp>
        <p:pic>
          <p:nvPicPr>
            <p:cNvPr id="3" name="图片 2">
              <a:extLst>
                <a:ext uri="{FF2B5EF4-FFF2-40B4-BE49-F238E27FC236}">
                  <a16:creationId xmlns:a16="http://schemas.microsoft.com/office/drawing/2014/main" id="{CA483821-7A79-BB12-B547-DE07D072F458}"/>
                </a:ext>
              </a:extLst>
            </p:cNvPr>
            <p:cNvPicPr>
              <a:picLocks noChangeAspect="1"/>
            </p:cNvPicPr>
            <p:nvPr/>
          </p:nvPicPr>
          <p:blipFill>
            <a:blip r:embed="rId3"/>
            <a:stretch>
              <a:fillRect/>
            </a:stretch>
          </p:blipFill>
          <p:spPr>
            <a:xfrm>
              <a:off x="395856" y="4212870"/>
              <a:ext cx="4790526" cy="1682007"/>
            </a:xfrm>
            <a:prstGeom prst="rect">
              <a:avLst/>
            </a:prstGeom>
          </p:spPr>
        </p:pic>
      </p:grpSp>
      <p:grpSp>
        <p:nvGrpSpPr>
          <p:cNvPr id="4" name="组合 3">
            <a:extLst>
              <a:ext uri="{FF2B5EF4-FFF2-40B4-BE49-F238E27FC236}">
                <a16:creationId xmlns:a16="http://schemas.microsoft.com/office/drawing/2014/main" id="{6023C2FD-8D08-6073-C077-7AAAE1B71B6C}"/>
              </a:ext>
            </a:extLst>
          </p:cNvPr>
          <p:cNvGrpSpPr/>
          <p:nvPr/>
        </p:nvGrpSpPr>
        <p:grpSpPr>
          <a:xfrm>
            <a:off x="5250033" y="3942537"/>
            <a:ext cx="3853359" cy="1718711"/>
            <a:chOff x="5250033" y="4183664"/>
            <a:chExt cx="3853359" cy="1718711"/>
          </a:xfrm>
        </p:grpSpPr>
        <p:pic>
          <p:nvPicPr>
            <p:cNvPr id="15" name="图片 14">
              <a:extLst>
                <a:ext uri="{FF2B5EF4-FFF2-40B4-BE49-F238E27FC236}">
                  <a16:creationId xmlns:a16="http://schemas.microsoft.com/office/drawing/2014/main" id="{B38C0108-5215-320F-3EC5-5ECB7CC81D0C}"/>
                </a:ext>
              </a:extLst>
            </p:cNvPr>
            <p:cNvPicPr>
              <a:picLocks noChangeAspect="1"/>
            </p:cNvPicPr>
            <p:nvPr/>
          </p:nvPicPr>
          <p:blipFill>
            <a:blip r:embed="rId4"/>
            <a:stretch>
              <a:fillRect/>
            </a:stretch>
          </p:blipFill>
          <p:spPr>
            <a:xfrm>
              <a:off x="5464953" y="4183664"/>
              <a:ext cx="3578914" cy="1718711"/>
            </a:xfrm>
            <a:prstGeom prst="rect">
              <a:avLst/>
            </a:prstGeom>
          </p:spPr>
        </p:pic>
        <p:pic>
          <p:nvPicPr>
            <p:cNvPr id="16" name="图片 15">
              <a:extLst>
                <a:ext uri="{FF2B5EF4-FFF2-40B4-BE49-F238E27FC236}">
                  <a16:creationId xmlns:a16="http://schemas.microsoft.com/office/drawing/2014/main" id="{4DADC8EC-B38E-5B3F-465C-84DF48E26707}"/>
                </a:ext>
              </a:extLst>
            </p:cNvPr>
            <p:cNvPicPr>
              <a:picLocks noChangeAspect="1"/>
            </p:cNvPicPr>
            <p:nvPr/>
          </p:nvPicPr>
          <p:blipFill>
            <a:blip r:embed="rId2"/>
            <a:stretch>
              <a:fillRect/>
            </a:stretch>
          </p:blipFill>
          <p:spPr>
            <a:xfrm>
              <a:off x="5250033" y="4591760"/>
              <a:ext cx="3853359" cy="723425"/>
            </a:xfrm>
            <a:prstGeom prst="rect">
              <a:avLst/>
            </a:prstGeom>
          </p:spPr>
        </p:pic>
      </p:grpSp>
    </p:spTree>
    <p:extLst>
      <p:ext uri="{BB962C8B-B14F-4D97-AF65-F5344CB8AC3E}">
        <p14:creationId xmlns:p14="http://schemas.microsoft.com/office/powerpoint/2010/main" val="21212183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741FB417-F866-58A4-00D8-A979A25DC3EE}"/>
              </a:ext>
            </a:extLst>
          </p:cNvPr>
          <p:cNvSpPr>
            <a:spLocks noGrp="1"/>
          </p:cNvSpPr>
          <p:nvPr>
            <p:ph idx="1"/>
          </p:nvPr>
        </p:nvSpPr>
        <p:spPr>
          <a:xfrm>
            <a:off x="457200" y="476672"/>
            <a:ext cx="8229600" cy="6048672"/>
          </a:xfrm>
        </p:spPr>
        <p:txBody>
          <a:bodyPr rtlCol="0">
            <a:normAutofit/>
          </a:bodyPr>
          <a:lstStyle/>
          <a:p>
            <a:pPr lvl="2" eaLnBrk="1" hangingPunct="1"/>
            <a:r>
              <a:rPr lang="zh-CN" altLang="en-US" sz="1800" b="1" dirty="0"/>
              <a:t>（</a:t>
            </a:r>
            <a:r>
              <a:rPr lang="en-US" altLang="zh-CN" sz="1800" b="1" dirty="0"/>
              <a:t>6</a:t>
            </a:r>
            <a:r>
              <a:rPr lang="zh-CN" altLang="en-US" sz="1800" b="1" dirty="0"/>
              <a:t>）</a:t>
            </a:r>
            <a:r>
              <a:rPr lang="en-US" altLang="zh-CN" sz="1800" b="1" dirty="0" err="1"/>
              <a:t>addi</a:t>
            </a:r>
            <a:r>
              <a:rPr lang="zh-CN" altLang="en-US" sz="1800" b="1" dirty="0"/>
              <a:t>指令微程序  </a:t>
            </a:r>
            <a:r>
              <a:rPr lang="en-US" altLang="zh-CN" sz="1800" dirty="0" err="1">
                <a:effectLst>
                  <a:outerShdw blurRad="38100" dist="38100" dir="2700000" algn="tl">
                    <a:srgbClr val="000000">
                      <a:alpha val="43137"/>
                    </a:srgbClr>
                  </a:outerShdw>
                </a:effectLst>
                <a:highlight>
                  <a:srgbClr val="FFFF00"/>
                </a:highlight>
              </a:rPr>
              <a:t>addi</a:t>
            </a:r>
            <a:r>
              <a:rPr lang="en-US" altLang="zh-CN" sz="1800" dirty="0">
                <a:effectLst>
                  <a:outerShdw blurRad="38100" dist="38100" dir="2700000" algn="tl">
                    <a:srgbClr val="000000">
                      <a:alpha val="43137"/>
                    </a:srgbClr>
                  </a:outerShdw>
                </a:effectLst>
                <a:highlight>
                  <a:srgbClr val="FFFF00"/>
                </a:highlight>
              </a:rPr>
              <a:t> </a:t>
            </a:r>
            <a:r>
              <a:rPr lang="en-US" altLang="zh-CN" sz="1800" dirty="0" err="1">
                <a:effectLst>
                  <a:outerShdw blurRad="38100" dist="38100" dir="2700000" algn="tl">
                    <a:srgbClr val="000000">
                      <a:alpha val="43137"/>
                    </a:srgbClr>
                  </a:outerShdw>
                </a:effectLst>
                <a:highlight>
                  <a:srgbClr val="FFFF00"/>
                </a:highlight>
              </a:rPr>
              <a:t>rt,rs,imm</a:t>
            </a:r>
            <a:r>
              <a:rPr lang="en-US" altLang="zh-CN" sz="1800" dirty="0">
                <a:effectLst>
                  <a:outerShdw blurRad="38100" dist="38100" dir="2700000" algn="tl">
                    <a:srgbClr val="000000">
                      <a:alpha val="43137"/>
                    </a:srgbClr>
                  </a:outerShdw>
                </a:effectLst>
                <a:highlight>
                  <a:srgbClr val="FFFF00"/>
                </a:highlight>
              </a:rPr>
              <a:t>; R[rt]=R[</a:t>
            </a:r>
            <a:r>
              <a:rPr lang="en-US" altLang="zh-CN" sz="1800" dirty="0" err="1">
                <a:effectLst>
                  <a:outerShdw blurRad="38100" dist="38100" dir="2700000" algn="tl">
                    <a:srgbClr val="000000">
                      <a:alpha val="43137"/>
                    </a:srgbClr>
                  </a:outerShdw>
                </a:effectLst>
                <a:highlight>
                  <a:srgbClr val="FFFF00"/>
                </a:highlight>
              </a:rPr>
              <a:t>rs</a:t>
            </a:r>
            <a:r>
              <a:rPr lang="en-US" altLang="zh-CN" sz="1800" dirty="0">
                <a:effectLst>
                  <a:outerShdw blurRad="38100" dist="38100" dir="2700000" algn="tl">
                    <a:srgbClr val="000000">
                      <a:alpha val="43137"/>
                    </a:srgbClr>
                  </a:outerShdw>
                </a:effectLst>
                <a:highlight>
                  <a:srgbClr val="FFFF00"/>
                </a:highlight>
              </a:rPr>
              <a:t>]+</a:t>
            </a:r>
            <a:r>
              <a:rPr lang="en-US" altLang="zh-CN" sz="1800" dirty="0" err="1">
                <a:effectLst>
                  <a:outerShdw blurRad="38100" dist="38100" dir="2700000" algn="tl">
                    <a:srgbClr val="000000">
                      <a:alpha val="43137"/>
                    </a:srgbClr>
                  </a:outerShdw>
                </a:effectLst>
                <a:highlight>
                  <a:srgbClr val="FFFF00"/>
                </a:highlight>
              </a:rPr>
              <a:t>imm</a:t>
            </a:r>
            <a:endParaRPr lang="en-US" altLang="zh-CN" sz="1800" dirty="0">
              <a:effectLst>
                <a:outerShdw blurRad="38100" dist="38100" dir="2700000" algn="tl">
                  <a:srgbClr val="000000">
                    <a:alpha val="43137"/>
                  </a:srgbClr>
                </a:outerShdw>
              </a:effectLst>
              <a:highlight>
                <a:srgbClr val="FFFF00"/>
              </a:highlight>
            </a:endParaRPr>
          </a:p>
          <a:p>
            <a:pPr lvl="3" eaLnBrk="1" hangingPunct="1"/>
            <a:endParaRPr lang="en-US" altLang="zh-CN" sz="1000" b="1" dirty="0"/>
          </a:p>
          <a:p>
            <a:pPr lvl="3" eaLnBrk="1" hangingPunct="1"/>
            <a:r>
              <a:rPr lang="zh-CN" altLang="en-US" sz="1200" b="1" dirty="0"/>
              <a:t>根据表</a:t>
            </a:r>
            <a:r>
              <a:rPr lang="en-US" altLang="zh-CN" sz="1200" b="1" dirty="0"/>
              <a:t>6.6</a:t>
            </a:r>
            <a:r>
              <a:rPr lang="zh-CN" altLang="en-US" sz="1200" b="1" dirty="0"/>
              <a:t>，</a:t>
            </a:r>
            <a:r>
              <a:rPr lang="en-US" altLang="zh-CN" sz="1200" b="1" dirty="0" err="1"/>
              <a:t>addi</a:t>
            </a:r>
            <a:r>
              <a:rPr lang="zh-CN" altLang="en-US" sz="1200" b="1" dirty="0"/>
              <a:t>指令的执行周期需要</a:t>
            </a:r>
            <a:r>
              <a:rPr lang="en-US" altLang="zh-CN" sz="1200" b="1" dirty="0"/>
              <a:t>3</a:t>
            </a:r>
            <a:r>
              <a:rPr lang="zh-CN" altLang="en-US" sz="1200" b="1" dirty="0"/>
              <a:t>条微指令，具体如图</a:t>
            </a:r>
            <a:r>
              <a:rPr lang="en-US" altLang="zh-CN" sz="1200" b="1" dirty="0"/>
              <a:t>6.60b</a:t>
            </a:r>
            <a:r>
              <a:rPr lang="zh-CN" altLang="en-US" sz="1200" b="1" dirty="0"/>
              <a:t>所示。</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条微指令（微地址</a:t>
            </a:r>
            <a:r>
              <a:rPr lang="en-US" altLang="zh-CN" sz="1200" b="1" dirty="0"/>
              <a:t>=10110</a:t>
            </a:r>
            <a:r>
              <a:rPr lang="zh-CN" altLang="en-US" sz="1200" b="1" dirty="0"/>
              <a:t>）对应执行周期的节拍</a:t>
            </a:r>
            <a:r>
              <a:rPr lang="en-US" altLang="zh-CN" sz="1200" b="1" dirty="0"/>
              <a:t>T1</a:t>
            </a:r>
            <a:r>
              <a:rPr lang="zh-CN" altLang="en-US" sz="1200" b="1" dirty="0"/>
              <a:t>，下址字段</a:t>
            </a:r>
            <a:r>
              <a:rPr lang="en-US" altLang="zh-CN" sz="1200" b="1" dirty="0"/>
              <a:t>=10111</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2</a:t>
            </a:r>
            <a:r>
              <a:rPr lang="zh-CN" altLang="en-US" sz="1200" b="1" dirty="0"/>
              <a:t>条微指令（微地址</a:t>
            </a:r>
            <a:r>
              <a:rPr lang="en-US" altLang="zh-CN" sz="1200" b="1" dirty="0"/>
              <a:t>=10111</a:t>
            </a:r>
            <a:r>
              <a:rPr lang="zh-CN" altLang="en-US" sz="1200" b="1" dirty="0"/>
              <a:t>）对应执行周期的节拍</a:t>
            </a:r>
            <a:r>
              <a:rPr lang="en-US" altLang="zh-CN" sz="1200" b="1" dirty="0"/>
              <a:t>T2</a:t>
            </a:r>
            <a:r>
              <a:rPr lang="zh-CN" altLang="en-US" sz="1200" b="1" dirty="0"/>
              <a:t>，下址字段</a:t>
            </a:r>
            <a:r>
              <a:rPr lang="en-US" altLang="zh-CN" sz="1200" b="1" dirty="0"/>
              <a:t>=11000</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第</a:t>
            </a:r>
            <a:r>
              <a:rPr lang="en-US" altLang="zh-CN" sz="1200" b="1" dirty="0"/>
              <a:t>3</a:t>
            </a:r>
            <a:r>
              <a:rPr lang="zh-CN" altLang="en-US" sz="1200" b="1" dirty="0"/>
              <a:t>条微指令（微地址</a:t>
            </a:r>
            <a:r>
              <a:rPr lang="en-US" altLang="zh-CN" sz="1200" b="1" dirty="0"/>
              <a:t>=11000</a:t>
            </a:r>
            <a:r>
              <a:rPr lang="zh-CN" altLang="en-US" sz="1200" b="1" dirty="0"/>
              <a:t>）对应执行周期的节拍</a:t>
            </a:r>
            <a:r>
              <a:rPr lang="en-US" altLang="zh-CN" sz="1200" b="1" dirty="0"/>
              <a:t>T3</a:t>
            </a:r>
            <a:r>
              <a:rPr lang="zh-CN" altLang="en-US" sz="1200" b="1" dirty="0"/>
              <a:t>，下址字段</a:t>
            </a:r>
            <a:r>
              <a:rPr lang="en-US" altLang="zh-CN" sz="1200" b="1" dirty="0"/>
              <a:t>=00000</a:t>
            </a:r>
            <a:r>
              <a:rPr lang="zh-CN" altLang="en-US" sz="1200" b="1" dirty="0"/>
              <a:t>，表示接下去执行取指微程序的第</a:t>
            </a:r>
            <a:r>
              <a:rPr lang="en-US" altLang="zh-CN" sz="1200" b="1" dirty="0"/>
              <a:t>1</a:t>
            </a:r>
            <a:r>
              <a:rPr lang="zh-CN" altLang="en-US" sz="1200" b="1" dirty="0"/>
              <a:t>条微指令。</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a:p>
            <a:pPr lvl="3" eaLnBrk="1" hangingPunct="1"/>
            <a:endParaRPr lang="en-US" altLang="zh-CN" sz="1000" b="1" dirty="0"/>
          </a:p>
        </p:txBody>
      </p:sp>
      <p:pic>
        <p:nvPicPr>
          <p:cNvPr id="14" name="图片 13">
            <a:extLst>
              <a:ext uri="{FF2B5EF4-FFF2-40B4-BE49-F238E27FC236}">
                <a16:creationId xmlns:a16="http://schemas.microsoft.com/office/drawing/2014/main" id="{96F84D18-DC8F-E7A4-C093-C4D9BD68AA62}"/>
              </a:ext>
            </a:extLst>
          </p:cNvPr>
          <p:cNvPicPr>
            <a:picLocks noChangeAspect="1"/>
          </p:cNvPicPr>
          <p:nvPr/>
        </p:nvPicPr>
        <p:blipFill>
          <a:blip r:embed="rId2"/>
          <a:stretch>
            <a:fillRect/>
          </a:stretch>
        </p:blipFill>
        <p:spPr>
          <a:xfrm>
            <a:off x="5747160" y="4330382"/>
            <a:ext cx="3014500" cy="745791"/>
          </a:xfrm>
          <a:prstGeom prst="rect">
            <a:avLst/>
          </a:prstGeom>
        </p:spPr>
      </p:pic>
      <p:pic>
        <p:nvPicPr>
          <p:cNvPr id="11" name="图片 10">
            <a:extLst>
              <a:ext uri="{FF2B5EF4-FFF2-40B4-BE49-F238E27FC236}">
                <a16:creationId xmlns:a16="http://schemas.microsoft.com/office/drawing/2014/main" id="{86AA58BC-AB57-093A-68AC-A36CDDCDF899}"/>
              </a:ext>
            </a:extLst>
          </p:cNvPr>
          <p:cNvPicPr>
            <a:picLocks noChangeAspect="1"/>
          </p:cNvPicPr>
          <p:nvPr/>
        </p:nvPicPr>
        <p:blipFill>
          <a:blip r:embed="rId2"/>
          <a:stretch>
            <a:fillRect/>
          </a:stretch>
        </p:blipFill>
        <p:spPr>
          <a:xfrm>
            <a:off x="5852480" y="4240918"/>
            <a:ext cx="3014500" cy="829468"/>
          </a:xfrm>
          <a:prstGeom prst="rect">
            <a:avLst/>
          </a:prstGeom>
        </p:spPr>
      </p:pic>
      <p:pic>
        <p:nvPicPr>
          <p:cNvPr id="12" name="图片 11">
            <a:extLst>
              <a:ext uri="{FF2B5EF4-FFF2-40B4-BE49-F238E27FC236}">
                <a16:creationId xmlns:a16="http://schemas.microsoft.com/office/drawing/2014/main" id="{1476FA46-1B98-3436-7B7F-A401CA33A264}"/>
              </a:ext>
            </a:extLst>
          </p:cNvPr>
          <p:cNvPicPr>
            <a:picLocks noChangeAspect="1"/>
          </p:cNvPicPr>
          <p:nvPr/>
        </p:nvPicPr>
        <p:blipFill>
          <a:blip r:embed="rId2"/>
          <a:stretch>
            <a:fillRect/>
          </a:stretch>
        </p:blipFill>
        <p:spPr>
          <a:xfrm>
            <a:off x="5185906" y="4055827"/>
            <a:ext cx="3853359" cy="752401"/>
          </a:xfrm>
          <a:prstGeom prst="rect">
            <a:avLst/>
          </a:prstGeom>
        </p:spPr>
      </p:pic>
      <p:pic>
        <p:nvPicPr>
          <p:cNvPr id="16" name="图片 15">
            <a:extLst>
              <a:ext uri="{FF2B5EF4-FFF2-40B4-BE49-F238E27FC236}">
                <a16:creationId xmlns:a16="http://schemas.microsoft.com/office/drawing/2014/main" id="{4DADC8EC-B38E-5B3F-465C-84DF48E26707}"/>
              </a:ext>
            </a:extLst>
          </p:cNvPr>
          <p:cNvPicPr>
            <a:picLocks noChangeAspect="1"/>
          </p:cNvPicPr>
          <p:nvPr/>
        </p:nvPicPr>
        <p:blipFill>
          <a:blip r:embed="rId2"/>
          <a:stretch>
            <a:fillRect/>
          </a:stretch>
        </p:blipFill>
        <p:spPr>
          <a:xfrm>
            <a:off x="5250033" y="4591760"/>
            <a:ext cx="3853359" cy="723425"/>
          </a:xfrm>
          <a:prstGeom prst="rect">
            <a:avLst/>
          </a:prstGeom>
        </p:spPr>
      </p:pic>
      <p:grpSp>
        <p:nvGrpSpPr>
          <p:cNvPr id="3" name="组合 2">
            <a:extLst>
              <a:ext uri="{FF2B5EF4-FFF2-40B4-BE49-F238E27FC236}">
                <a16:creationId xmlns:a16="http://schemas.microsoft.com/office/drawing/2014/main" id="{60C7D59A-76D2-E3DB-C52C-CC7860F8D4ED}"/>
              </a:ext>
            </a:extLst>
          </p:cNvPr>
          <p:cNvGrpSpPr/>
          <p:nvPr/>
        </p:nvGrpSpPr>
        <p:grpSpPr>
          <a:xfrm>
            <a:off x="5192350" y="3069606"/>
            <a:ext cx="3853359" cy="1831998"/>
            <a:chOff x="5220072" y="4252479"/>
            <a:chExt cx="3853359" cy="1697888"/>
          </a:xfrm>
        </p:grpSpPr>
        <p:pic>
          <p:nvPicPr>
            <p:cNvPr id="10" name="图片 9">
              <a:extLst>
                <a:ext uri="{FF2B5EF4-FFF2-40B4-BE49-F238E27FC236}">
                  <a16:creationId xmlns:a16="http://schemas.microsoft.com/office/drawing/2014/main" id="{E9BDBEB2-174B-37D9-1189-26116FCEB003}"/>
                </a:ext>
              </a:extLst>
            </p:cNvPr>
            <p:cNvPicPr>
              <a:picLocks noChangeAspect="1"/>
            </p:cNvPicPr>
            <p:nvPr/>
          </p:nvPicPr>
          <p:blipFill>
            <a:blip r:embed="rId3"/>
            <a:stretch>
              <a:fillRect/>
            </a:stretch>
          </p:blipFill>
          <p:spPr>
            <a:xfrm>
              <a:off x="5438572" y="4252479"/>
              <a:ext cx="3600693" cy="1697888"/>
            </a:xfrm>
            <a:prstGeom prst="rect">
              <a:avLst/>
            </a:prstGeom>
          </p:spPr>
        </p:pic>
        <p:pic>
          <p:nvPicPr>
            <p:cNvPr id="17" name="图片 16">
              <a:extLst>
                <a:ext uri="{FF2B5EF4-FFF2-40B4-BE49-F238E27FC236}">
                  <a16:creationId xmlns:a16="http://schemas.microsoft.com/office/drawing/2014/main" id="{2D69DF4E-DB56-CF92-F86A-5F1121B95775}"/>
                </a:ext>
              </a:extLst>
            </p:cNvPr>
            <p:cNvPicPr>
              <a:picLocks noChangeAspect="1"/>
            </p:cNvPicPr>
            <p:nvPr/>
          </p:nvPicPr>
          <p:blipFill>
            <a:blip r:embed="rId2"/>
            <a:stretch>
              <a:fillRect/>
            </a:stretch>
          </p:blipFill>
          <p:spPr>
            <a:xfrm>
              <a:off x="5220072" y="4647820"/>
              <a:ext cx="3853359" cy="723425"/>
            </a:xfrm>
            <a:prstGeom prst="rect">
              <a:avLst/>
            </a:prstGeom>
          </p:spPr>
        </p:pic>
      </p:grpSp>
      <p:grpSp>
        <p:nvGrpSpPr>
          <p:cNvPr id="2" name="组合 1">
            <a:extLst>
              <a:ext uri="{FF2B5EF4-FFF2-40B4-BE49-F238E27FC236}">
                <a16:creationId xmlns:a16="http://schemas.microsoft.com/office/drawing/2014/main" id="{AEB4548D-8C44-60AC-CADC-C3D6B12DF9F8}"/>
              </a:ext>
            </a:extLst>
          </p:cNvPr>
          <p:cNvGrpSpPr/>
          <p:nvPr/>
        </p:nvGrpSpPr>
        <p:grpSpPr>
          <a:xfrm>
            <a:off x="330089" y="2958090"/>
            <a:ext cx="4982929" cy="2413155"/>
            <a:chOff x="346393" y="4330382"/>
            <a:chExt cx="4982929" cy="2221215"/>
          </a:xfrm>
        </p:grpSpPr>
        <p:sp>
          <p:nvSpPr>
            <p:cNvPr id="13" name="文本框 12">
              <a:extLst>
                <a:ext uri="{FF2B5EF4-FFF2-40B4-BE49-F238E27FC236}">
                  <a16:creationId xmlns:a16="http://schemas.microsoft.com/office/drawing/2014/main" id="{50917D0C-A831-1B90-9530-865F197E120C}"/>
                </a:ext>
              </a:extLst>
            </p:cNvPr>
            <p:cNvSpPr txBox="1"/>
            <p:nvPr/>
          </p:nvSpPr>
          <p:spPr>
            <a:xfrm>
              <a:off x="899592" y="6274598"/>
              <a:ext cx="3896824" cy="276999"/>
            </a:xfrm>
            <a:prstGeom prst="rect">
              <a:avLst/>
            </a:prstGeom>
            <a:noFill/>
          </p:spPr>
          <p:txBody>
            <a:bodyPr wrap="square" rtlCol="0">
              <a:spAutoFit/>
            </a:bodyPr>
            <a:lstStyle/>
            <a:p>
              <a:pPr algn="ctr"/>
              <a:r>
                <a:rPr lang="zh-CN" altLang="en-US" sz="1200" b="1" dirty="0"/>
                <a:t>图</a:t>
              </a:r>
              <a:r>
                <a:rPr lang="en-US" altLang="zh-CN" sz="1200" b="1" dirty="0"/>
                <a:t>6.60b    </a:t>
              </a:r>
              <a:r>
                <a:rPr lang="en-US" altLang="zh-CN" sz="1200" b="1" dirty="0" err="1"/>
                <a:t>addi</a:t>
              </a:r>
              <a:r>
                <a:rPr lang="zh-CN" altLang="en-US" sz="1200" b="1" dirty="0"/>
                <a:t>指令微程序（下址字段法）</a:t>
              </a:r>
            </a:p>
          </p:txBody>
        </p:sp>
        <p:pic>
          <p:nvPicPr>
            <p:cNvPr id="4" name="图片 3">
              <a:extLst>
                <a:ext uri="{FF2B5EF4-FFF2-40B4-BE49-F238E27FC236}">
                  <a16:creationId xmlns:a16="http://schemas.microsoft.com/office/drawing/2014/main" id="{588F92FB-7CE3-2324-8AF5-C42F40E49285}"/>
                </a:ext>
              </a:extLst>
            </p:cNvPr>
            <p:cNvPicPr>
              <a:picLocks noChangeAspect="1"/>
            </p:cNvPicPr>
            <p:nvPr/>
          </p:nvPicPr>
          <p:blipFill>
            <a:blip r:embed="rId4"/>
            <a:stretch>
              <a:fillRect/>
            </a:stretch>
          </p:blipFill>
          <p:spPr>
            <a:xfrm>
              <a:off x="346393" y="4330382"/>
              <a:ext cx="4982929" cy="1788929"/>
            </a:xfrm>
            <a:prstGeom prst="rect">
              <a:avLst/>
            </a:prstGeom>
          </p:spPr>
        </p:pic>
      </p:grpSp>
    </p:spTree>
    <p:extLst>
      <p:ext uri="{BB962C8B-B14F-4D97-AF65-F5344CB8AC3E}">
        <p14:creationId xmlns:p14="http://schemas.microsoft.com/office/powerpoint/2010/main" val="19805318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878EF589-7EE1-1A69-F4F7-22346E007261}"/>
              </a:ext>
            </a:extLst>
          </p:cNvPr>
          <p:cNvSpPr>
            <a:spLocks noGrp="1"/>
          </p:cNvSpPr>
          <p:nvPr>
            <p:ph idx="1"/>
          </p:nvPr>
        </p:nvSpPr>
        <p:spPr>
          <a:xfrm>
            <a:off x="457200" y="476672"/>
            <a:ext cx="8229600" cy="6048672"/>
          </a:xfrm>
        </p:spPr>
        <p:txBody>
          <a:bodyPr rtlCol="0">
            <a:normAutofit/>
          </a:bodyPr>
          <a:lstStyle/>
          <a:p>
            <a:pPr eaLnBrk="1" hangingPunct="1"/>
            <a:r>
              <a:rPr lang="zh-CN" altLang="en-US" sz="1400" b="1" dirty="0"/>
              <a:t>综上，单总线结构的计算机</a:t>
            </a:r>
            <a:r>
              <a:rPr lang="en-US" altLang="zh-CN" sz="1400" b="1" dirty="0"/>
              <a:t>5</a:t>
            </a:r>
            <a:r>
              <a:rPr lang="zh-CN" altLang="en-US" sz="1400" b="1" dirty="0"/>
              <a:t>条机器指令共需要</a:t>
            </a:r>
            <a:r>
              <a:rPr lang="en-US" altLang="zh-CN" sz="1400" b="1" dirty="0"/>
              <a:t>25</a:t>
            </a:r>
            <a:r>
              <a:rPr lang="zh-CN" altLang="en-US" sz="1400" b="1" dirty="0"/>
              <a:t>条微指令，每条微指令的长度</a:t>
            </a:r>
            <a:r>
              <a:rPr lang="en-US" altLang="zh-CN" sz="1400" b="1" dirty="0"/>
              <a:t>=22</a:t>
            </a:r>
            <a:r>
              <a:rPr lang="zh-CN" altLang="en-US" sz="1400" b="1" dirty="0"/>
              <a:t>位（操作控制字段）</a:t>
            </a:r>
            <a:r>
              <a:rPr lang="en-US" altLang="zh-CN" sz="1400" b="1" dirty="0"/>
              <a:t>+2</a:t>
            </a:r>
            <a:r>
              <a:rPr lang="zh-CN" altLang="en-US" sz="1400" b="1" dirty="0"/>
              <a:t>位（判别测试字段）</a:t>
            </a:r>
            <a:r>
              <a:rPr lang="en-US" altLang="zh-CN" sz="1400" b="1" dirty="0"/>
              <a:t>+5</a:t>
            </a:r>
            <a:r>
              <a:rPr lang="zh-CN" altLang="en-US" sz="1400" b="1" dirty="0"/>
              <a:t>位（下址字段）</a:t>
            </a:r>
            <a:r>
              <a:rPr lang="en-US" altLang="zh-CN" sz="1400" b="1" dirty="0"/>
              <a:t>=29</a:t>
            </a:r>
            <a:r>
              <a:rPr lang="zh-CN" altLang="en-US" sz="1400" b="1" dirty="0"/>
              <a:t>位，控制存储器的容量为：</a:t>
            </a:r>
            <a:r>
              <a:rPr lang="en-US" altLang="zh-CN" sz="1400" b="1" dirty="0">
                <a:solidFill>
                  <a:srgbClr val="FF0000"/>
                </a:solidFill>
              </a:rPr>
              <a:t>25x29</a:t>
            </a:r>
            <a:r>
              <a:rPr lang="zh-CN" altLang="en-US" sz="1400" b="1" dirty="0">
                <a:solidFill>
                  <a:srgbClr val="FF0000"/>
                </a:solidFill>
              </a:rPr>
              <a:t>位</a:t>
            </a:r>
            <a:r>
              <a:rPr lang="zh-CN" altLang="en-US" sz="1400" b="1" dirty="0"/>
              <a:t>，图</a:t>
            </a:r>
            <a:r>
              <a:rPr lang="en-US" altLang="zh-CN" sz="1400" b="1" dirty="0"/>
              <a:t>6.61a</a:t>
            </a:r>
            <a:r>
              <a:rPr lang="zh-CN" altLang="en-US" sz="1400" b="1" dirty="0"/>
              <a:t>。</a:t>
            </a:r>
            <a:endParaRPr lang="en-US" altLang="zh-CN" sz="1200" b="1" dirty="0"/>
          </a:p>
        </p:txBody>
      </p:sp>
      <p:grpSp>
        <p:nvGrpSpPr>
          <p:cNvPr id="3" name="组合 2">
            <a:extLst>
              <a:ext uri="{FF2B5EF4-FFF2-40B4-BE49-F238E27FC236}">
                <a16:creationId xmlns:a16="http://schemas.microsoft.com/office/drawing/2014/main" id="{AEED3B1C-A764-BDA1-0580-BF847517C0F7}"/>
              </a:ext>
            </a:extLst>
          </p:cNvPr>
          <p:cNvGrpSpPr/>
          <p:nvPr/>
        </p:nvGrpSpPr>
        <p:grpSpPr>
          <a:xfrm>
            <a:off x="625272" y="1124744"/>
            <a:ext cx="7893456" cy="5173543"/>
            <a:chOff x="625272" y="1412776"/>
            <a:chExt cx="7893456" cy="5173543"/>
          </a:xfrm>
        </p:grpSpPr>
        <p:pic>
          <p:nvPicPr>
            <p:cNvPr id="4" name="图片 3">
              <a:extLst>
                <a:ext uri="{FF2B5EF4-FFF2-40B4-BE49-F238E27FC236}">
                  <a16:creationId xmlns:a16="http://schemas.microsoft.com/office/drawing/2014/main" id="{C572B4CB-C53A-2B54-36DD-1A15832E3F5F}"/>
                </a:ext>
              </a:extLst>
            </p:cNvPr>
            <p:cNvPicPr>
              <a:picLocks noChangeAspect="1"/>
            </p:cNvPicPr>
            <p:nvPr/>
          </p:nvPicPr>
          <p:blipFill>
            <a:blip r:embed="rId2"/>
            <a:stretch>
              <a:fillRect/>
            </a:stretch>
          </p:blipFill>
          <p:spPr>
            <a:xfrm>
              <a:off x="625272" y="1412776"/>
              <a:ext cx="7893456" cy="4603987"/>
            </a:xfrm>
            <a:prstGeom prst="rect">
              <a:avLst/>
            </a:prstGeom>
          </p:spPr>
        </p:pic>
        <p:sp>
          <p:nvSpPr>
            <p:cNvPr id="5" name="文本框 4">
              <a:extLst>
                <a:ext uri="{FF2B5EF4-FFF2-40B4-BE49-F238E27FC236}">
                  <a16:creationId xmlns:a16="http://schemas.microsoft.com/office/drawing/2014/main" id="{05B2C98A-39D9-AB13-B629-071258DB1BB9}"/>
                </a:ext>
              </a:extLst>
            </p:cNvPr>
            <p:cNvSpPr txBox="1"/>
            <p:nvPr/>
          </p:nvSpPr>
          <p:spPr>
            <a:xfrm>
              <a:off x="2339752" y="6309320"/>
              <a:ext cx="3896824" cy="276999"/>
            </a:xfrm>
            <a:prstGeom prst="rect">
              <a:avLst/>
            </a:prstGeom>
            <a:noFill/>
          </p:spPr>
          <p:txBody>
            <a:bodyPr wrap="square" rtlCol="0">
              <a:spAutoFit/>
            </a:bodyPr>
            <a:lstStyle/>
            <a:p>
              <a:pPr algn="ctr"/>
              <a:r>
                <a:rPr lang="zh-CN" altLang="en-US" sz="1200" b="1" dirty="0"/>
                <a:t>图</a:t>
              </a:r>
              <a:r>
                <a:rPr lang="en-US" altLang="zh-CN" sz="1200" b="1" dirty="0"/>
                <a:t>6.61    </a:t>
              </a:r>
              <a:r>
                <a:rPr lang="zh-CN" altLang="en-US" sz="1200" b="1" dirty="0"/>
                <a:t>单总线结构计算机的微程序（下址字段法）</a:t>
              </a:r>
            </a:p>
          </p:txBody>
        </p:sp>
      </p:grpSp>
    </p:spTree>
    <p:extLst>
      <p:ext uri="{BB962C8B-B14F-4D97-AF65-F5344CB8AC3E}">
        <p14:creationId xmlns:p14="http://schemas.microsoft.com/office/powerpoint/2010/main" val="27756288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878EF589-7EE1-1A69-F4F7-22346E007261}"/>
              </a:ext>
            </a:extLst>
          </p:cNvPr>
          <p:cNvSpPr>
            <a:spLocks noGrp="1"/>
          </p:cNvSpPr>
          <p:nvPr>
            <p:ph idx="1"/>
          </p:nvPr>
        </p:nvSpPr>
        <p:spPr>
          <a:xfrm>
            <a:off x="457200" y="476672"/>
            <a:ext cx="8229600" cy="6048672"/>
          </a:xfrm>
        </p:spPr>
        <p:txBody>
          <a:bodyPr rtlCol="0">
            <a:normAutofit/>
          </a:bodyPr>
          <a:lstStyle/>
          <a:p>
            <a:pPr eaLnBrk="1" hangingPunct="1"/>
            <a:r>
              <a:rPr lang="zh-CN" altLang="en-US" sz="1400" b="1" dirty="0"/>
              <a:t>如果采用计数器法设计微指令，则不需要下址字段，但是必须增加</a:t>
            </a:r>
            <a:r>
              <a:rPr lang="en-US" altLang="zh-CN" sz="1400" b="1" dirty="0"/>
              <a:t>1</a:t>
            </a:r>
            <a:r>
              <a:rPr lang="zh-CN" altLang="en-US" sz="1400" b="1" dirty="0"/>
              <a:t>位判别测试位</a:t>
            </a:r>
            <a:r>
              <a:rPr lang="en-US" altLang="zh-CN" sz="1400" b="1" dirty="0"/>
              <a:t>P</a:t>
            </a:r>
            <a:r>
              <a:rPr lang="en-US" altLang="zh-CN" sz="1400" b="1" baseline="-25000" dirty="0"/>
              <a:t>2</a:t>
            </a:r>
            <a:r>
              <a:rPr lang="zh-CN" altLang="en-US" sz="1400" b="1" dirty="0"/>
              <a:t>（</a:t>
            </a:r>
            <a:r>
              <a:rPr lang="en-US" altLang="zh-CN" sz="1400" b="1" dirty="0">
                <a:solidFill>
                  <a:srgbClr val="FF0000"/>
                </a:solidFill>
              </a:rPr>
              <a:t>P</a:t>
            </a:r>
            <a:r>
              <a:rPr lang="en-US" altLang="zh-CN" sz="1400" b="1" baseline="-25000" dirty="0">
                <a:solidFill>
                  <a:srgbClr val="FF0000"/>
                </a:solidFill>
              </a:rPr>
              <a:t>end</a:t>
            </a:r>
            <a:r>
              <a:rPr lang="zh-CN" altLang="en-US" sz="1400" b="1" dirty="0"/>
              <a:t>）；此时，每条微指令的长度</a:t>
            </a:r>
            <a:r>
              <a:rPr lang="en-US" altLang="zh-CN" sz="1400" b="1" dirty="0"/>
              <a:t>=22</a:t>
            </a:r>
            <a:r>
              <a:rPr lang="zh-CN" altLang="en-US" sz="1400" b="1" dirty="0"/>
              <a:t>位（操作控制字段）</a:t>
            </a:r>
            <a:r>
              <a:rPr lang="en-US" altLang="zh-CN" sz="1400" b="1" dirty="0"/>
              <a:t>+3</a:t>
            </a:r>
            <a:r>
              <a:rPr lang="zh-CN" altLang="en-US" sz="1400" b="1" dirty="0"/>
              <a:t>位（判别测试字段）</a:t>
            </a:r>
            <a:r>
              <a:rPr lang="en-US" altLang="zh-CN" sz="1400" b="1" dirty="0"/>
              <a:t>=</a:t>
            </a:r>
            <a:r>
              <a:rPr lang="en-US" altLang="zh-CN" sz="1400" b="1" dirty="0">
                <a:solidFill>
                  <a:srgbClr val="FF0000"/>
                </a:solidFill>
              </a:rPr>
              <a:t>25</a:t>
            </a:r>
            <a:r>
              <a:rPr lang="zh-CN" altLang="en-US" sz="1400" b="1" dirty="0">
                <a:solidFill>
                  <a:srgbClr val="FF0000"/>
                </a:solidFill>
              </a:rPr>
              <a:t>位</a:t>
            </a:r>
            <a:r>
              <a:rPr lang="zh-CN" altLang="en-US" sz="1400" b="1" dirty="0"/>
              <a:t>，控制存储器的容量为：</a:t>
            </a:r>
            <a:r>
              <a:rPr lang="en-US" altLang="zh-CN" sz="1400" b="1" dirty="0">
                <a:solidFill>
                  <a:srgbClr val="FF0000"/>
                </a:solidFill>
              </a:rPr>
              <a:t>25x25</a:t>
            </a:r>
            <a:r>
              <a:rPr lang="zh-CN" altLang="en-US" sz="1400" b="1" dirty="0">
                <a:solidFill>
                  <a:srgbClr val="FF0000"/>
                </a:solidFill>
              </a:rPr>
              <a:t>位</a:t>
            </a:r>
            <a:r>
              <a:rPr lang="zh-CN" altLang="en-US" sz="1400" b="1" dirty="0"/>
              <a:t>，图</a:t>
            </a:r>
            <a:r>
              <a:rPr lang="en-US" altLang="zh-CN" sz="1400" b="1" dirty="0"/>
              <a:t>6.61b</a:t>
            </a:r>
            <a:r>
              <a:rPr lang="zh-CN" altLang="en-US" sz="1400" b="1" dirty="0"/>
              <a:t>。</a:t>
            </a:r>
            <a:endParaRPr lang="en-US" altLang="zh-CN" sz="1700" b="1" dirty="0"/>
          </a:p>
        </p:txBody>
      </p:sp>
      <p:grpSp>
        <p:nvGrpSpPr>
          <p:cNvPr id="3" name="组合 2">
            <a:extLst>
              <a:ext uri="{FF2B5EF4-FFF2-40B4-BE49-F238E27FC236}">
                <a16:creationId xmlns:a16="http://schemas.microsoft.com/office/drawing/2014/main" id="{384E23F7-7429-C635-72EC-3D7FC8DE0B3C}"/>
              </a:ext>
            </a:extLst>
          </p:cNvPr>
          <p:cNvGrpSpPr/>
          <p:nvPr/>
        </p:nvGrpSpPr>
        <p:grpSpPr>
          <a:xfrm>
            <a:off x="1331640" y="1484784"/>
            <a:ext cx="6552728" cy="5101535"/>
            <a:chOff x="1331640" y="1484784"/>
            <a:chExt cx="6552728" cy="5101535"/>
          </a:xfrm>
        </p:grpSpPr>
        <p:pic>
          <p:nvPicPr>
            <p:cNvPr id="5" name="图片 4">
              <a:extLst>
                <a:ext uri="{FF2B5EF4-FFF2-40B4-BE49-F238E27FC236}">
                  <a16:creationId xmlns:a16="http://schemas.microsoft.com/office/drawing/2014/main" id="{FA59D3C4-CA4D-1EF7-29E1-7203A38E5E14}"/>
                </a:ext>
              </a:extLst>
            </p:cNvPr>
            <p:cNvPicPr>
              <a:picLocks noChangeAspect="1"/>
            </p:cNvPicPr>
            <p:nvPr/>
          </p:nvPicPr>
          <p:blipFill>
            <a:blip r:embed="rId2"/>
            <a:stretch>
              <a:fillRect/>
            </a:stretch>
          </p:blipFill>
          <p:spPr>
            <a:xfrm>
              <a:off x="1331640" y="1484784"/>
              <a:ext cx="6552728" cy="4557064"/>
            </a:xfrm>
            <a:prstGeom prst="rect">
              <a:avLst/>
            </a:prstGeom>
          </p:spPr>
        </p:pic>
        <p:sp>
          <p:nvSpPr>
            <p:cNvPr id="4" name="文本框 3">
              <a:extLst>
                <a:ext uri="{FF2B5EF4-FFF2-40B4-BE49-F238E27FC236}">
                  <a16:creationId xmlns:a16="http://schemas.microsoft.com/office/drawing/2014/main" id="{BE156E10-520A-B732-6191-4C2526558520}"/>
                </a:ext>
              </a:extLst>
            </p:cNvPr>
            <p:cNvSpPr txBox="1"/>
            <p:nvPr/>
          </p:nvSpPr>
          <p:spPr>
            <a:xfrm>
              <a:off x="2339752" y="6309320"/>
              <a:ext cx="3896824" cy="276999"/>
            </a:xfrm>
            <a:prstGeom prst="rect">
              <a:avLst/>
            </a:prstGeom>
            <a:noFill/>
          </p:spPr>
          <p:txBody>
            <a:bodyPr wrap="square" rtlCol="0">
              <a:spAutoFit/>
            </a:bodyPr>
            <a:lstStyle/>
            <a:p>
              <a:pPr algn="ctr"/>
              <a:r>
                <a:rPr lang="zh-CN" altLang="en-US" sz="1200" b="1" dirty="0"/>
                <a:t>图</a:t>
              </a:r>
              <a:r>
                <a:rPr lang="en-US" altLang="zh-CN" sz="1200" b="1" dirty="0"/>
                <a:t>6.61b    </a:t>
              </a:r>
              <a:r>
                <a:rPr lang="zh-CN" altLang="en-US" sz="1200" b="1" dirty="0"/>
                <a:t>单总线结构计算机的微程序（计数器法）</a:t>
              </a:r>
            </a:p>
          </p:txBody>
        </p:sp>
      </p:grpSp>
    </p:spTree>
    <p:extLst>
      <p:ext uri="{BB962C8B-B14F-4D97-AF65-F5344CB8AC3E}">
        <p14:creationId xmlns:p14="http://schemas.microsoft.com/office/powerpoint/2010/main" val="4028140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308C0E38-BC58-4B8A-793C-5F76C6D61A81}"/>
              </a:ext>
            </a:extLst>
          </p:cNvPr>
          <p:cNvSpPr>
            <a:spLocks noGrp="1"/>
          </p:cNvSpPr>
          <p:nvPr>
            <p:ph idx="1"/>
          </p:nvPr>
        </p:nvSpPr>
        <p:spPr>
          <a:xfrm>
            <a:off x="457200" y="476672"/>
            <a:ext cx="8229600" cy="6048672"/>
          </a:xfrm>
        </p:spPr>
        <p:txBody>
          <a:bodyPr rtlCol="0">
            <a:normAutofit/>
          </a:bodyPr>
          <a:lstStyle/>
          <a:p>
            <a:pPr eaLnBrk="1" hangingPunct="1"/>
            <a:r>
              <a:rPr lang="zh-CN" altLang="en-US" sz="1600" b="1" dirty="0"/>
              <a:t>微程序控制器的</a:t>
            </a:r>
            <a:r>
              <a:rPr lang="zh-CN" altLang="en-US" sz="1600" b="1" dirty="0">
                <a:solidFill>
                  <a:srgbClr val="FF0000"/>
                </a:solidFill>
              </a:rPr>
              <a:t>设计流程</a:t>
            </a:r>
            <a:r>
              <a:rPr lang="zh-CN" altLang="en-US" sz="1600" b="1" dirty="0"/>
              <a:t>：</a:t>
            </a:r>
            <a:endParaRPr lang="en-US" altLang="zh-CN" sz="1600" b="1" dirty="0"/>
          </a:p>
          <a:p>
            <a:pPr marL="800100" lvl="1" indent="-342900" eaLnBrk="1" hangingPunct="1">
              <a:buFont typeface="+mj-ea"/>
              <a:buAutoNum type="circleNumDbPlain"/>
            </a:pPr>
            <a:r>
              <a:rPr lang="zh-CN" altLang="en-US" sz="1400" b="1" dirty="0"/>
              <a:t>分析指令执行的数据通路，列出每条指令的执行操作流程和每一步需要的控制信号。</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对指令的操作流程进行细化，将每条指令的每个微操作分配到具体的机器周期的各个时间节拍信号上。</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以时钟周期为单位构建指令执行状态图。</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设计微指令格式、微命令编码方式。</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根据指令执行状态图编制每条指令的微程序，按照状态机组织微程序并存放到控制存储器中。</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根据微程序组织方式构建微程序控制器中的地址转移逻辑，微地址寄存器</a:t>
            </a:r>
            <a:r>
              <a:rPr lang="en-US" altLang="zh-CN" sz="1400" b="1" dirty="0"/>
              <a:t>AR</a:t>
            </a:r>
            <a:r>
              <a:rPr lang="zh-CN" altLang="en-US" sz="1400" b="1" dirty="0"/>
              <a:t>、控制存储器之间的通路，实现微程序控制器。</a:t>
            </a:r>
            <a:endParaRPr lang="en-US" altLang="zh-CN" sz="1400" b="1" dirty="0"/>
          </a:p>
          <a:p>
            <a:pPr lvl="1" eaLnBrk="1" hangingPunct="1"/>
            <a:endParaRPr lang="en-US" altLang="zh-CN" sz="1400" b="1" dirty="0"/>
          </a:p>
          <a:p>
            <a:pPr eaLnBrk="1" hangingPunct="1"/>
            <a:r>
              <a:rPr lang="zh-CN" altLang="en-US" sz="1600" b="1" dirty="0"/>
              <a:t>微程序控制器因为要频繁访问控制存储器，其性能比硬布线控制器</a:t>
            </a:r>
            <a:r>
              <a:rPr lang="zh-CN" altLang="en-US" sz="1600" b="1" dirty="0">
                <a:solidFill>
                  <a:srgbClr val="FF0000"/>
                </a:solidFill>
              </a:rPr>
              <a:t>要差</a:t>
            </a:r>
            <a:r>
              <a:rPr lang="zh-CN" altLang="en-US" sz="1600" b="1" dirty="0"/>
              <a:t>。</a:t>
            </a:r>
            <a:endParaRPr lang="en-US" altLang="zh-CN" sz="1600" b="1" dirty="0"/>
          </a:p>
          <a:p>
            <a:pPr eaLnBrk="1" hangingPunct="1"/>
            <a:endParaRPr lang="en-US" altLang="zh-CN" sz="1600" b="1" dirty="0"/>
          </a:p>
          <a:p>
            <a:pPr eaLnBrk="1" hangingPunct="1"/>
            <a:r>
              <a:rPr lang="zh-CN" altLang="en-US" sz="1600" b="1" dirty="0"/>
              <a:t>但是微程序控制器的</a:t>
            </a:r>
            <a:r>
              <a:rPr lang="zh-CN" altLang="en-US" sz="1600" b="1" dirty="0">
                <a:solidFill>
                  <a:srgbClr val="FF0000"/>
                </a:solidFill>
              </a:rPr>
              <a:t>设计规整、实现容易</a:t>
            </a:r>
            <a:r>
              <a:rPr lang="zh-CN" altLang="en-US" sz="1600" b="1" dirty="0"/>
              <a:t>，如果控制存储器采用可写的</a:t>
            </a:r>
            <a:r>
              <a:rPr lang="en-US" altLang="zh-CN" sz="1600" b="1" dirty="0"/>
              <a:t>ROM</a:t>
            </a:r>
            <a:r>
              <a:rPr lang="zh-CN" altLang="en-US" sz="1600" b="1" dirty="0"/>
              <a:t>（如</a:t>
            </a:r>
            <a:r>
              <a:rPr lang="en-US" altLang="zh-CN" sz="1600" b="1" dirty="0"/>
              <a:t>EEPROM</a:t>
            </a:r>
            <a:r>
              <a:rPr lang="zh-CN" altLang="en-US" sz="1600" b="1" dirty="0"/>
              <a:t>、</a:t>
            </a:r>
            <a:r>
              <a:rPr lang="en-US" altLang="zh-CN" sz="1600" b="1" dirty="0"/>
              <a:t>Flash ROM</a:t>
            </a:r>
            <a:r>
              <a:rPr lang="zh-CN" altLang="en-US" sz="1600" b="1" dirty="0"/>
              <a:t>），可方便</a:t>
            </a:r>
            <a:r>
              <a:rPr lang="zh-CN" altLang="en-US" sz="1600" b="1" dirty="0">
                <a:solidFill>
                  <a:srgbClr val="FF0000"/>
                </a:solidFill>
              </a:rPr>
              <a:t>修改微程序</a:t>
            </a:r>
            <a:r>
              <a:rPr lang="zh-CN" altLang="en-US" sz="1600" b="1" dirty="0"/>
              <a:t>、</a:t>
            </a:r>
            <a:r>
              <a:rPr lang="zh-CN" altLang="en-US" sz="1600" b="1" dirty="0">
                <a:solidFill>
                  <a:srgbClr val="FF0000"/>
                </a:solidFill>
              </a:rPr>
              <a:t>扩展指令的功能</a:t>
            </a:r>
            <a:r>
              <a:rPr lang="zh-CN" altLang="en-US" sz="1600" b="1" dirty="0"/>
              <a:t>。</a:t>
            </a:r>
            <a:endParaRPr lang="en-US" altLang="zh-CN" sz="1600" b="1" dirty="0"/>
          </a:p>
          <a:p>
            <a:pPr eaLnBrk="1" hangingPunct="1"/>
            <a:endParaRPr lang="en-US" altLang="zh-CN" sz="1600" b="1" dirty="0"/>
          </a:p>
          <a:p>
            <a:pPr eaLnBrk="1" hangingPunct="1"/>
            <a:r>
              <a:rPr lang="zh-CN" altLang="en-US" sz="1600" b="1" dirty="0"/>
              <a:t>微程序控制器适合</a:t>
            </a:r>
            <a:r>
              <a:rPr lang="en-US" altLang="zh-CN" sz="1600" b="1" dirty="0">
                <a:solidFill>
                  <a:srgbClr val="FF0000"/>
                </a:solidFill>
              </a:rPr>
              <a:t>CISC</a:t>
            </a:r>
            <a:r>
              <a:rPr lang="zh-CN" altLang="en-US" sz="1600" b="1" dirty="0"/>
              <a:t>计算机，如</a:t>
            </a:r>
            <a:r>
              <a:rPr lang="en-US" altLang="zh-CN" sz="1600" b="1" dirty="0"/>
              <a:t>x86</a:t>
            </a:r>
            <a:r>
              <a:rPr lang="zh-CN" altLang="en-US" sz="1600" b="1" dirty="0"/>
              <a:t>、</a:t>
            </a:r>
            <a:r>
              <a:rPr lang="en-US" altLang="zh-CN" sz="1600" b="1" dirty="0"/>
              <a:t>IBM S/360</a:t>
            </a:r>
            <a:r>
              <a:rPr lang="zh-CN" altLang="en-US" sz="1600" b="1" dirty="0"/>
              <a:t>、</a:t>
            </a:r>
            <a:r>
              <a:rPr lang="en-US" altLang="zh-CN" sz="1600" b="1" dirty="0"/>
              <a:t>DEC VAX</a:t>
            </a:r>
            <a:r>
              <a:rPr lang="zh-CN" altLang="en-US" sz="1600" b="1" dirty="0"/>
              <a:t>等；硬布线控制器适合</a:t>
            </a:r>
            <a:r>
              <a:rPr lang="en-US" altLang="zh-CN" sz="1600" b="1" dirty="0">
                <a:solidFill>
                  <a:srgbClr val="FF0000"/>
                </a:solidFill>
              </a:rPr>
              <a:t>RISC</a:t>
            </a:r>
            <a:r>
              <a:rPr lang="zh-CN" altLang="en-US" sz="1600" b="1" dirty="0"/>
              <a:t>计算机，如</a:t>
            </a:r>
            <a:r>
              <a:rPr lang="en-US" altLang="zh-CN" sz="1600" b="1" dirty="0"/>
              <a:t>MIPS</a:t>
            </a:r>
            <a:r>
              <a:rPr lang="zh-CN" altLang="en-US" sz="1600" b="1" dirty="0"/>
              <a:t>、</a:t>
            </a:r>
            <a:r>
              <a:rPr lang="en-US" altLang="zh-CN" sz="1600" b="1" dirty="0"/>
              <a:t>ARM</a:t>
            </a:r>
            <a:r>
              <a:rPr lang="zh-CN" altLang="en-US" sz="1600" b="1" dirty="0"/>
              <a:t>、</a:t>
            </a:r>
            <a:r>
              <a:rPr lang="en-US" altLang="zh-CN" sz="1600" b="1" dirty="0"/>
              <a:t>RISC-V</a:t>
            </a:r>
            <a:r>
              <a:rPr lang="zh-CN" altLang="en-US" sz="1600" b="1" dirty="0"/>
              <a:t>等。</a:t>
            </a:r>
            <a:endParaRPr lang="en-US" altLang="zh-CN" sz="1600" b="1" dirty="0"/>
          </a:p>
          <a:p>
            <a:pPr eaLnBrk="1" hangingPunct="1"/>
            <a:endParaRPr lang="en-US" altLang="zh-CN" sz="1600" b="1" dirty="0"/>
          </a:p>
          <a:p>
            <a:pPr lvl="1" eaLnBrk="1" hangingPunct="1"/>
            <a:endParaRPr lang="en-US" altLang="zh-CN" sz="1300" b="1" dirty="0"/>
          </a:p>
        </p:txBody>
      </p:sp>
    </p:spTree>
    <p:extLst>
      <p:ext uri="{BB962C8B-B14F-4D97-AF65-F5344CB8AC3E}">
        <p14:creationId xmlns:p14="http://schemas.microsoft.com/office/powerpoint/2010/main" val="37428333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260648"/>
            <a:ext cx="8229600" cy="4968552"/>
          </a:xfrm>
        </p:spPr>
        <p:txBody>
          <a:bodyPr rtlCol="0">
            <a:normAutofit/>
          </a:bodyPr>
          <a:lstStyle/>
          <a:p>
            <a:pPr eaLnBrk="1" fontAlgn="auto" hangingPunct="1">
              <a:spcAft>
                <a:spcPts val="0"/>
              </a:spcAft>
              <a:defRPr/>
            </a:pPr>
            <a:r>
              <a:rPr lang="en-US" altLang="zh-CN" b="1" dirty="0">
                <a:ea typeface="黑体" pitchFamily="49" charset="-122"/>
              </a:rPr>
              <a:t>6.6.4  </a:t>
            </a:r>
            <a:r>
              <a:rPr lang="zh-CN" altLang="en-US" b="1" dirty="0">
                <a:ea typeface="黑体" pitchFamily="49" charset="-122"/>
              </a:rPr>
              <a:t>微指令及其编码方法</a:t>
            </a:r>
            <a:endParaRPr lang="en-US" altLang="zh-CN" sz="1200" b="1" dirty="0"/>
          </a:p>
          <a:p>
            <a:pPr lvl="1" eaLnBrk="1" hangingPunct="1"/>
            <a:endParaRPr lang="en-US" altLang="zh-CN" sz="1600" b="1" dirty="0"/>
          </a:p>
          <a:p>
            <a:pPr lvl="1" eaLnBrk="1" hangingPunct="1"/>
            <a:r>
              <a:rPr lang="en-US" altLang="zh-CN" sz="2000" b="1" dirty="0"/>
              <a:t>1</a:t>
            </a:r>
            <a:r>
              <a:rPr lang="zh-CN" altLang="en-US" sz="2000" b="1" dirty="0"/>
              <a:t>、微命令编码方法</a:t>
            </a:r>
            <a:endParaRPr lang="en-US" altLang="zh-CN" sz="1800" b="1" dirty="0"/>
          </a:p>
          <a:p>
            <a:pPr lvl="2" eaLnBrk="1" hangingPunct="1"/>
            <a:endParaRPr lang="en-US" altLang="zh-CN" sz="800" b="1" dirty="0"/>
          </a:p>
          <a:p>
            <a:pPr lvl="2" eaLnBrk="1" hangingPunct="1"/>
            <a:r>
              <a:rPr lang="zh-CN" altLang="en-US" sz="1400" b="1" dirty="0"/>
              <a:t>微命令的编码方法就是微指令中的</a:t>
            </a:r>
            <a:r>
              <a:rPr lang="zh-CN" altLang="en-US" sz="1400" b="1" dirty="0">
                <a:solidFill>
                  <a:srgbClr val="FF0000"/>
                </a:solidFill>
              </a:rPr>
              <a:t>操作控制字段</a:t>
            </a:r>
            <a:r>
              <a:rPr lang="zh-CN" altLang="en-US" sz="1400" b="1" dirty="0"/>
              <a:t>的表示方法，常见的有：直接表示法、编码表示法、混合表示法。</a:t>
            </a:r>
            <a:endParaRPr lang="en-US" altLang="zh-CN" sz="1400" b="1" dirty="0"/>
          </a:p>
          <a:p>
            <a:pPr lvl="2" eaLnBrk="1" hangingPunct="1"/>
            <a:endParaRPr lang="en-US" altLang="zh-CN" sz="1400" b="1" dirty="0"/>
          </a:p>
          <a:p>
            <a:pPr lvl="2" eaLnBrk="1" hangingPunct="1"/>
            <a:r>
              <a:rPr lang="zh-CN" altLang="en-US" sz="1800" b="1" dirty="0"/>
              <a:t>（</a:t>
            </a:r>
            <a:r>
              <a:rPr lang="en-US" altLang="zh-CN" sz="1800" b="1" dirty="0"/>
              <a:t>1</a:t>
            </a:r>
            <a:r>
              <a:rPr lang="zh-CN" altLang="en-US" sz="1800" b="1" dirty="0"/>
              <a:t>）直接表示法</a:t>
            </a:r>
            <a:endParaRPr lang="en-US" altLang="zh-CN" sz="1400" b="1" dirty="0"/>
          </a:p>
          <a:p>
            <a:pPr lvl="2" eaLnBrk="1" hangingPunct="1"/>
            <a:endParaRPr lang="en-US" altLang="zh-CN" sz="1400" b="1" dirty="0"/>
          </a:p>
          <a:p>
            <a:pPr lvl="3" eaLnBrk="1" hangingPunct="1"/>
            <a:r>
              <a:rPr lang="zh-CN" altLang="en-US" sz="1200" b="1" dirty="0"/>
              <a:t>微指令操作控制字段的每</a:t>
            </a:r>
            <a:r>
              <a:rPr lang="en-US" altLang="zh-CN" sz="1200" b="1" dirty="0"/>
              <a:t>1</a:t>
            </a:r>
            <a:r>
              <a:rPr lang="zh-CN" altLang="en-US" sz="1200" b="1" dirty="0"/>
              <a:t>位对应</a:t>
            </a:r>
            <a:r>
              <a:rPr lang="en-US" altLang="zh-CN" sz="1200" b="1" dirty="0"/>
              <a:t>1</a:t>
            </a:r>
            <a:r>
              <a:rPr lang="zh-CN" altLang="en-US" sz="1200" b="1" dirty="0"/>
              <a:t>个微命令（微操作，控制信号），“</a:t>
            </a:r>
            <a:r>
              <a:rPr lang="en-US" altLang="zh-CN" sz="1200" b="1" dirty="0"/>
              <a:t>1</a:t>
            </a:r>
            <a:r>
              <a:rPr lang="zh-CN" altLang="en-US" sz="1200" b="1" dirty="0"/>
              <a:t>”表示发出该控制信号，“</a:t>
            </a:r>
            <a:r>
              <a:rPr lang="en-US" altLang="zh-CN" sz="1200" b="1" dirty="0"/>
              <a:t>0</a:t>
            </a:r>
            <a:r>
              <a:rPr lang="zh-CN" altLang="en-US" sz="1200" b="1" dirty="0"/>
              <a:t>”表示不发出该控制信号，图</a:t>
            </a:r>
            <a:r>
              <a:rPr lang="en-US" altLang="zh-CN" sz="1200" b="1" dirty="0"/>
              <a:t>6.62</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直接表示法的</a:t>
            </a:r>
            <a:r>
              <a:rPr lang="zh-CN" altLang="en-US" sz="1200" b="1" dirty="0">
                <a:solidFill>
                  <a:srgbClr val="FF0000"/>
                </a:solidFill>
              </a:rPr>
              <a:t>优点</a:t>
            </a:r>
            <a:r>
              <a:rPr lang="zh-CN" altLang="en-US" sz="1200" b="1" dirty="0"/>
              <a:t>是简单，微操作的并行能力强，操作速度快；</a:t>
            </a:r>
            <a:r>
              <a:rPr lang="zh-CN" altLang="en-US" sz="1200" b="1" dirty="0">
                <a:highlight>
                  <a:srgbClr val="FFFF00"/>
                </a:highlight>
              </a:rPr>
              <a:t>缺点</a:t>
            </a:r>
            <a:r>
              <a:rPr lang="zh-CN" altLang="en-US" sz="1200" b="1" dirty="0"/>
              <a:t>是操作控制字段很长。</a:t>
            </a:r>
            <a:endParaRPr lang="en-US" altLang="zh-CN" sz="1200" b="1" dirty="0"/>
          </a:p>
          <a:p>
            <a:pPr lvl="3" eaLnBrk="1" hangingPunct="1"/>
            <a:endParaRPr lang="en-US" altLang="zh-CN" sz="1200" b="1" dirty="0"/>
          </a:p>
          <a:p>
            <a:pPr lvl="3" eaLnBrk="1" hangingPunct="1"/>
            <a:r>
              <a:rPr lang="zh-CN" altLang="en-US" sz="1200" b="1" dirty="0"/>
              <a:t>前面介绍的微程序设计都是采用的直接表示法（图</a:t>
            </a:r>
            <a:r>
              <a:rPr lang="en-US" altLang="zh-CN" sz="1200" b="1" dirty="0"/>
              <a:t>6.47</a:t>
            </a:r>
            <a:r>
              <a:rPr lang="zh-CN" altLang="en-US" sz="1200" b="1" dirty="0"/>
              <a:t>、图</a:t>
            </a:r>
            <a:r>
              <a:rPr lang="en-US" altLang="zh-CN" sz="1200" b="1" dirty="0"/>
              <a:t>6.54</a:t>
            </a:r>
            <a:r>
              <a:rPr lang="zh-CN" altLang="en-US" sz="1200" b="1" dirty="0"/>
              <a:t>、图</a:t>
            </a:r>
            <a:r>
              <a:rPr lang="en-US" altLang="zh-CN" sz="1200" b="1" dirty="0"/>
              <a:t>6.55</a:t>
            </a:r>
            <a:r>
              <a:rPr lang="zh-CN" altLang="en-US" sz="1200" b="1" dirty="0"/>
              <a:t>、图</a:t>
            </a:r>
            <a:r>
              <a:rPr lang="en-US" altLang="zh-CN" sz="1200" b="1" dirty="0"/>
              <a:t>6.56</a:t>
            </a:r>
            <a:r>
              <a:rPr lang="zh-CN" altLang="en-US" sz="1200" b="1" dirty="0"/>
              <a:t>、图</a:t>
            </a:r>
            <a:r>
              <a:rPr lang="en-US" altLang="zh-CN" sz="1200" b="1" dirty="0"/>
              <a:t>6.57</a:t>
            </a:r>
            <a:r>
              <a:rPr lang="zh-CN" altLang="en-US" sz="1200" b="1" dirty="0"/>
              <a:t>、图</a:t>
            </a:r>
            <a:r>
              <a:rPr lang="en-US" altLang="zh-CN" sz="1200" b="1" dirty="0"/>
              <a:t>6.58</a:t>
            </a:r>
            <a:r>
              <a:rPr lang="zh-CN" altLang="en-US" sz="1200" b="1" dirty="0"/>
              <a:t>、图</a:t>
            </a:r>
            <a:r>
              <a:rPr lang="en-US" altLang="zh-CN" sz="1200" b="1" dirty="0"/>
              <a:t>6.59</a:t>
            </a:r>
            <a:r>
              <a:rPr lang="zh-CN" altLang="en-US" sz="1200" b="1" dirty="0"/>
              <a:t>、图</a:t>
            </a:r>
            <a:r>
              <a:rPr lang="en-US" altLang="zh-CN" sz="1200" b="1" dirty="0"/>
              <a:t>6.60</a:t>
            </a:r>
            <a:r>
              <a:rPr lang="zh-CN" altLang="en-US" sz="1200" b="1" dirty="0"/>
              <a:t>、图</a:t>
            </a:r>
            <a:r>
              <a:rPr lang="en-US" altLang="zh-CN" sz="1200" b="1" dirty="0"/>
              <a:t>6.61</a:t>
            </a:r>
            <a:r>
              <a:rPr lang="zh-CN" altLang="en-US" sz="1200" b="1" dirty="0"/>
              <a:t>）。</a:t>
            </a:r>
            <a:endParaRPr lang="en-US" altLang="zh-CN" sz="1200" b="1" dirty="0"/>
          </a:p>
          <a:p>
            <a:pPr lvl="3" eaLnBrk="1" hangingPunct="1"/>
            <a:endParaRPr lang="en-US" altLang="zh-CN" sz="1000" b="1" dirty="0"/>
          </a:p>
          <a:p>
            <a:pPr lvl="3" eaLnBrk="1" hangingPunct="1"/>
            <a:endParaRPr lang="en-US" altLang="zh-CN" sz="10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grpSp>
        <p:nvGrpSpPr>
          <p:cNvPr id="3" name="组合 2">
            <a:extLst>
              <a:ext uri="{FF2B5EF4-FFF2-40B4-BE49-F238E27FC236}">
                <a16:creationId xmlns:a16="http://schemas.microsoft.com/office/drawing/2014/main" id="{B71FB616-DDD1-CC8D-3291-97021C7CA984}"/>
              </a:ext>
            </a:extLst>
          </p:cNvPr>
          <p:cNvGrpSpPr/>
          <p:nvPr/>
        </p:nvGrpSpPr>
        <p:grpSpPr>
          <a:xfrm>
            <a:off x="1619672" y="4725144"/>
            <a:ext cx="6228184" cy="1933183"/>
            <a:chOff x="1619672" y="4725144"/>
            <a:chExt cx="6228184" cy="1933183"/>
          </a:xfrm>
        </p:grpSpPr>
        <p:pic>
          <p:nvPicPr>
            <p:cNvPr id="4" name="图片 3">
              <a:extLst>
                <a:ext uri="{FF2B5EF4-FFF2-40B4-BE49-F238E27FC236}">
                  <a16:creationId xmlns:a16="http://schemas.microsoft.com/office/drawing/2014/main" id="{AC242208-944E-311A-F2DA-59A1179E78AB}"/>
                </a:ext>
              </a:extLst>
            </p:cNvPr>
            <p:cNvPicPr>
              <a:picLocks noChangeAspect="1"/>
            </p:cNvPicPr>
            <p:nvPr/>
          </p:nvPicPr>
          <p:blipFill>
            <a:blip r:embed="rId2"/>
            <a:stretch>
              <a:fillRect/>
            </a:stretch>
          </p:blipFill>
          <p:spPr>
            <a:xfrm>
              <a:off x="1619672" y="4725144"/>
              <a:ext cx="6228184" cy="1584216"/>
            </a:xfrm>
            <a:prstGeom prst="rect">
              <a:avLst/>
            </a:prstGeom>
          </p:spPr>
        </p:pic>
        <p:sp>
          <p:nvSpPr>
            <p:cNvPr id="5" name="文本框 4">
              <a:extLst>
                <a:ext uri="{FF2B5EF4-FFF2-40B4-BE49-F238E27FC236}">
                  <a16:creationId xmlns:a16="http://schemas.microsoft.com/office/drawing/2014/main" id="{7F867F63-6A82-5AAF-CC56-05F3AC60EE4E}"/>
                </a:ext>
              </a:extLst>
            </p:cNvPr>
            <p:cNvSpPr txBox="1"/>
            <p:nvPr/>
          </p:nvSpPr>
          <p:spPr>
            <a:xfrm>
              <a:off x="3059832" y="6381328"/>
              <a:ext cx="3896824" cy="276999"/>
            </a:xfrm>
            <a:prstGeom prst="rect">
              <a:avLst/>
            </a:prstGeom>
            <a:noFill/>
          </p:spPr>
          <p:txBody>
            <a:bodyPr wrap="square" rtlCol="0">
              <a:spAutoFit/>
            </a:bodyPr>
            <a:lstStyle/>
            <a:p>
              <a:pPr algn="ctr"/>
              <a:r>
                <a:rPr lang="zh-CN" altLang="en-US" sz="1200" b="1" dirty="0"/>
                <a:t>图</a:t>
              </a:r>
              <a:r>
                <a:rPr lang="en-US" altLang="zh-CN" sz="1200" b="1" dirty="0"/>
                <a:t>6.62a    </a:t>
              </a:r>
              <a:r>
                <a:rPr lang="zh-CN" altLang="en-US" sz="1200" b="1" dirty="0"/>
                <a:t>直接表示法</a:t>
              </a:r>
            </a:p>
          </p:txBody>
        </p:sp>
      </p:grpSp>
    </p:spTree>
    <p:extLst>
      <p:ext uri="{BB962C8B-B14F-4D97-AF65-F5344CB8AC3E}">
        <p14:creationId xmlns:p14="http://schemas.microsoft.com/office/powerpoint/2010/main" val="1558923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6.2.3  </a:t>
            </a:r>
            <a:r>
              <a:rPr lang="zh-CN" altLang="en-US" b="1" dirty="0">
                <a:ea typeface="黑体" panose="02010609060101010101" pitchFamily="49" charset="-122"/>
              </a:rPr>
              <a:t>寄存器传送语言</a:t>
            </a:r>
            <a:endParaRPr lang="en-US" altLang="zh-CN" b="1" dirty="0"/>
          </a:p>
          <a:p>
            <a:pPr lvl="1" eaLnBrk="1" hangingPunct="1"/>
            <a:endParaRPr lang="en-US" altLang="zh-CN" sz="1200" b="1" dirty="0"/>
          </a:p>
          <a:p>
            <a:pPr lvl="1" eaLnBrk="1" hangingPunct="1"/>
            <a:r>
              <a:rPr lang="zh-CN" altLang="en-US" sz="1600" b="1" dirty="0">
                <a:solidFill>
                  <a:srgbClr val="FF0000"/>
                </a:solidFill>
              </a:rPr>
              <a:t>寄存器传送语言</a:t>
            </a:r>
            <a:r>
              <a:rPr lang="zh-CN" altLang="en-US" sz="1600" b="1" dirty="0"/>
              <a:t>：</a:t>
            </a:r>
            <a:r>
              <a:rPr lang="en-US" altLang="zh-CN" sz="1600" b="1" dirty="0"/>
              <a:t>RTL</a:t>
            </a:r>
            <a:r>
              <a:rPr lang="zh-CN" altLang="en-US" sz="1600" b="1" dirty="0"/>
              <a:t>，</a:t>
            </a:r>
            <a:r>
              <a:rPr lang="en-US" altLang="zh-CN" sz="1600" b="1" dirty="0"/>
              <a:t>Register Transfer Language</a:t>
            </a:r>
            <a:r>
              <a:rPr lang="zh-CN" altLang="en-US" sz="1600" b="1" dirty="0"/>
              <a:t>；用来表示指令执行过程中的操作。</a:t>
            </a:r>
            <a:endParaRPr lang="en-US" altLang="zh-CN" sz="1600" b="1" dirty="0"/>
          </a:p>
          <a:p>
            <a:pPr lvl="1" eaLnBrk="1" hangingPunct="1"/>
            <a:endParaRPr lang="en-US" altLang="zh-CN" sz="1600" b="1" dirty="0"/>
          </a:p>
          <a:p>
            <a:pPr lvl="1" eaLnBrk="1" hangingPunct="1"/>
            <a:r>
              <a:rPr lang="zh-CN" altLang="en-US" sz="1600" b="1" dirty="0"/>
              <a:t>每条指令的执行过程都可以分解为一组操作序列，进而可分解为一组微操作序列；</a:t>
            </a:r>
            <a:r>
              <a:rPr lang="zh-CN" altLang="en-US" sz="1600" b="1" dirty="0">
                <a:solidFill>
                  <a:srgbClr val="FF0000"/>
                </a:solidFill>
              </a:rPr>
              <a:t>操作</a:t>
            </a:r>
            <a:r>
              <a:rPr lang="zh-CN" altLang="en-US" sz="1600" b="1" dirty="0"/>
              <a:t>是指功能部件级的动作；</a:t>
            </a:r>
            <a:r>
              <a:rPr lang="zh-CN" altLang="en-US" sz="1600" b="1" dirty="0">
                <a:solidFill>
                  <a:srgbClr val="FF0000"/>
                </a:solidFill>
              </a:rPr>
              <a:t>微操作</a:t>
            </a:r>
            <a:r>
              <a:rPr lang="zh-CN" altLang="en-US" sz="1600" b="1" dirty="0"/>
              <a:t>是指令序列中最基本的、不可再分割的动作。</a:t>
            </a:r>
            <a:endParaRPr lang="en-US" altLang="zh-CN" sz="1600" b="1" dirty="0"/>
          </a:p>
          <a:p>
            <a:pPr lvl="1" eaLnBrk="1" hangingPunct="1"/>
            <a:endParaRPr lang="en-US" altLang="zh-CN" sz="1600" b="1" dirty="0"/>
          </a:p>
          <a:p>
            <a:pPr lvl="1" eaLnBrk="1" hangingPunct="1"/>
            <a:r>
              <a:rPr lang="zh-CN" altLang="en-US" sz="1600" b="1" dirty="0"/>
              <a:t>图</a:t>
            </a:r>
            <a:r>
              <a:rPr lang="en-US" altLang="zh-CN" sz="1600" b="1" dirty="0"/>
              <a:t>6.4</a:t>
            </a:r>
            <a:r>
              <a:rPr lang="zh-CN" altLang="en-US" sz="1600" b="1" dirty="0"/>
              <a:t>：指令执行过程中的操作与微操作（将寄存器</a:t>
            </a:r>
            <a:r>
              <a:rPr lang="en-US" altLang="zh-CN" sz="1600" b="1" dirty="0"/>
              <a:t>A</a:t>
            </a:r>
            <a:r>
              <a:rPr lang="zh-CN" altLang="en-US" sz="1600" b="1" dirty="0"/>
              <a:t>中的信息传送到寄存器</a:t>
            </a:r>
            <a:r>
              <a:rPr lang="en-US" altLang="zh-CN" sz="1600" b="1" dirty="0"/>
              <a:t>B</a:t>
            </a:r>
            <a:r>
              <a:rPr lang="zh-CN" altLang="en-US" sz="1600" b="1" dirty="0"/>
              <a:t>中）</a:t>
            </a:r>
            <a:endParaRPr lang="en-US" altLang="zh-CN" sz="1600" b="1" dirty="0"/>
          </a:p>
          <a:p>
            <a:pPr lvl="2" eaLnBrk="1" hangingPunct="1"/>
            <a:endParaRPr lang="en-US" altLang="zh-CN" sz="1200" b="1" dirty="0"/>
          </a:p>
          <a:p>
            <a:pPr lvl="2" eaLnBrk="1" hangingPunct="1"/>
            <a:r>
              <a:rPr lang="zh-CN" altLang="en-US" sz="1400" b="1" dirty="0"/>
              <a:t>微操作</a:t>
            </a:r>
            <a:r>
              <a:rPr lang="en-US" altLang="zh-CN" sz="1400" b="1" dirty="0" err="1"/>
              <a:t>A</a:t>
            </a:r>
            <a:r>
              <a:rPr lang="en-US" altLang="zh-CN" sz="1400" b="1" baseline="-25000" dirty="0" err="1"/>
              <a:t>out</a:t>
            </a:r>
            <a:r>
              <a:rPr lang="zh-CN" altLang="en-US" sz="1400" b="1" dirty="0"/>
              <a:t>：用于控制三态门将寄存器</a:t>
            </a:r>
            <a:r>
              <a:rPr lang="en-US" altLang="zh-CN" sz="1400" b="1" dirty="0"/>
              <a:t>A</a:t>
            </a:r>
            <a:r>
              <a:rPr lang="zh-CN" altLang="en-US" sz="1400" b="1" dirty="0"/>
              <a:t>的输出数据送入寄存器</a:t>
            </a:r>
            <a:r>
              <a:rPr lang="en-US" altLang="zh-CN" sz="1400" b="1" dirty="0"/>
              <a:t>B</a:t>
            </a:r>
            <a:r>
              <a:rPr lang="zh-CN" altLang="en-US" sz="1400" b="1" dirty="0"/>
              <a:t>的输入端口；</a:t>
            </a:r>
            <a:r>
              <a:rPr lang="zh-CN" altLang="en-US" sz="1400" b="1" dirty="0">
                <a:solidFill>
                  <a:srgbClr val="FF0000"/>
                </a:solidFill>
              </a:rPr>
              <a:t>三态门</a:t>
            </a:r>
            <a:r>
              <a:rPr lang="zh-CN" altLang="en-US" sz="1400" b="1" dirty="0"/>
              <a:t>：</a:t>
            </a:r>
            <a:r>
              <a:rPr lang="en-US" altLang="zh-CN" sz="1400" b="1" dirty="0" err="1"/>
              <a:t>A</a:t>
            </a:r>
            <a:r>
              <a:rPr lang="en-US" altLang="zh-CN" sz="1400" b="1" baseline="-25000" dirty="0" err="1"/>
              <a:t>out</a:t>
            </a:r>
            <a:r>
              <a:rPr lang="en-US" altLang="zh-CN" sz="1400" b="1" dirty="0"/>
              <a:t>=0</a:t>
            </a:r>
            <a:r>
              <a:rPr lang="zh-CN" altLang="en-US" sz="1400" b="1" dirty="0"/>
              <a:t>时，输出为</a:t>
            </a:r>
            <a:r>
              <a:rPr lang="zh-CN" altLang="en-US" sz="1400" b="1" dirty="0">
                <a:solidFill>
                  <a:srgbClr val="FF0000"/>
                </a:solidFill>
              </a:rPr>
              <a:t>高阻态</a:t>
            </a:r>
            <a:r>
              <a:rPr lang="zh-CN" altLang="en-US" sz="1400" b="1" dirty="0"/>
              <a:t>；</a:t>
            </a:r>
            <a:r>
              <a:rPr lang="en-US" altLang="zh-CN" sz="1400" b="1" dirty="0" err="1"/>
              <a:t>A</a:t>
            </a:r>
            <a:r>
              <a:rPr lang="en-US" altLang="zh-CN" sz="1400" b="1" baseline="-25000" dirty="0" err="1"/>
              <a:t>out</a:t>
            </a:r>
            <a:r>
              <a:rPr lang="en-US" altLang="zh-CN" sz="1400" b="1" dirty="0"/>
              <a:t>=1</a:t>
            </a:r>
            <a:r>
              <a:rPr lang="zh-CN" altLang="en-US" sz="1400" b="1" dirty="0"/>
              <a:t>时，输出</a:t>
            </a:r>
            <a:r>
              <a:rPr lang="en-US" altLang="zh-CN" sz="1400" b="1" dirty="0"/>
              <a:t>=</a:t>
            </a:r>
            <a:r>
              <a:rPr lang="zh-CN" altLang="en-US" sz="1400" b="1" dirty="0"/>
              <a:t>输入（</a:t>
            </a:r>
            <a:r>
              <a:rPr lang="en-US" altLang="zh-CN" sz="1400" b="1" dirty="0"/>
              <a:t>0</a:t>
            </a:r>
            <a:r>
              <a:rPr lang="zh-CN" altLang="en-US" sz="1400" b="1" dirty="0"/>
              <a:t>状态，</a:t>
            </a:r>
            <a:r>
              <a:rPr lang="en-US" altLang="zh-CN" sz="1400" b="1" dirty="0"/>
              <a:t>1</a:t>
            </a:r>
            <a:r>
              <a:rPr lang="zh-CN" altLang="en-US" sz="1400" b="1" dirty="0"/>
              <a:t>状态）。</a:t>
            </a:r>
            <a:endParaRPr lang="en-US" altLang="zh-CN" sz="1400" b="1" dirty="0"/>
          </a:p>
          <a:p>
            <a:pPr lvl="2" eaLnBrk="1" hangingPunct="1"/>
            <a:endParaRPr lang="en-US" altLang="zh-CN" sz="1400" b="1" dirty="0"/>
          </a:p>
          <a:p>
            <a:pPr lvl="2" eaLnBrk="1" hangingPunct="1"/>
            <a:r>
              <a:rPr lang="zh-CN" altLang="en-US" sz="1400" b="1" dirty="0"/>
              <a:t>微操作</a:t>
            </a:r>
            <a:r>
              <a:rPr lang="en-US" altLang="zh-CN" sz="1400" b="1" dirty="0"/>
              <a:t>B</a:t>
            </a:r>
            <a:r>
              <a:rPr lang="en-US" altLang="zh-CN" sz="1400" b="1" baseline="-25000" dirty="0"/>
              <a:t>in</a:t>
            </a:r>
            <a:r>
              <a:rPr lang="zh-CN" altLang="en-US" sz="1400" b="1" dirty="0"/>
              <a:t>：用于打开寄存器</a:t>
            </a:r>
            <a:r>
              <a:rPr lang="en-US" altLang="zh-CN" sz="1400" b="1" dirty="0"/>
              <a:t>B</a:t>
            </a:r>
            <a:r>
              <a:rPr lang="zh-CN" altLang="en-US" sz="1400" b="1" dirty="0"/>
              <a:t>的写使能控制信号，通过时钟信号的配合最终将数据锁存到寄存器</a:t>
            </a:r>
            <a:r>
              <a:rPr lang="en-US" altLang="zh-CN" sz="1400" b="1" dirty="0"/>
              <a:t>B</a:t>
            </a:r>
            <a:r>
              <a:rPr lang="zh-CN" altLang="en-US" sz="1400" b="1" dirty="0"/>
              <a:t>中。</a:t>
            </a:r>
            <a:endParaRPr lang="en-US" altLang="zh-CN" sz="1200" b="1" dirty="0"/>
          </a:p>
          <a:p>
            <a:pPr lvl="2" eaLnBrk="1" hangingPunct="1"/>
            <a:endParaRPr lang="en-US" altLang="zh-CN" sz="1200" b="1" dirty="0"/>
          </a:p>
          <a:p>
            <a:pPr lvl="1" eaLnBrk="1" hangingPunct="1"/>
            <a:endParaRPr lang="en-US" altLang="zh-CN" sz="1600" b="1" dirty="0"/>
          </a:p>
          <a:p>
            <a:pPr lvl="1" eaLnBrk="1" hangingPunct="1"/>
            <a:endParaRPr lang="en-US" altLang="zh-CN" sz="1600" b="1" dirty="0"/>
          </a:p>
        </p:txBody>
      </p:sp>
      <p:grpSp>
        <p:nvGrpSpPr>
          <p:cNvPr id="7" name="组合 6">
            <a:extLst>
              <a:ext uri="{FF2B5EF4-FFF2-40B4-BE49-F238E27FC236}">
                <a16:creationId xmlns:a16="http://schemas.microsoft.com/office/drawing/2014/main" id="{285F1D09-41FB-4DDA-879B-7D9A7CB8B482}"/>
              </a:ext>
            </a:extLst>
          </p:cNvPr>
          <p:cNvGrpSpPr/>
          <p:nvPr/>
        </p:nvGrpSpPr>
        <p:grpSpPr>
          <a:xfrm>
            <a:off x="4644008" y="4911286"/>
            <a:ext cx="4396663" cy="1641867"/>
            <a:chOff x="4644008" y="4911286"/>
            <a:chExt cx="4396663" cy="1641867"/>
          </a:xfrm>
        </p:grpSpPr>
        <p:sp>
          <p:nvSpPr>
            <p:cNvPr id="46" name="文本框 45">
              <a:extLst>
                <a:ext uri="{FF2B5EF4-FFF2-40B4-BE49-F238E27FC236}">
                  <a16:creationId xmlns:a16="http://schemas.microsoft.com/office/drawing/2014/main" id="{535DEF9F-A7BE-425E-9363-7E35D046F721}"/>
                </a:ext>
              </a:extLst>
            </p:cNvPr>
            <p:cNvSpPr txBox="1"/>
            <p:nvPr/>
          </p:nvSpPr>
          <p:spPr>
            <a:xfrm>
              <a:off x="6012160" y="6276154"/>
              <a:ext cx="1779654" cy="276999"/>
            </a:xfrm>
            <a:prstGeom prst="rect">
              <a:avLst/>
            </a:prstGeom>
            <a:noFill/>
          </p:spPr>
          <p:txBody>
            <a:bodyPr wrap="none" rtlCol="0">
              <a:spAutoFit/>
            </a:bodyPr>
            <a:lstStyle/>
            <a:p>
              <a:r>
                <a:rPr lang="zh-CN" altLang="en-US" sz="1200" b="1" dirty="0"/>
                <a:t>图</a:t>
              </a:r>
              <a:r>
                <a:rPr lang="en-US" altLang="zh-CN" sz="1200" b="1" dirty="0"/>
                <a:t>6.4    Logisim</a:t>
              </a:r>
              <a:r>
                <a:rPr lang="zh-CN" altLang="en-US" sz="1200" b="1" dirty="0"/>
                <a:t>中的电路</a:t>
              </a:r>
            </a:p>
          </p:txBody>
        </p:sp>
        <p:grpSp>
          <p:nvGrpSpPr>
            <p:cNvPr id="3" name="组合 2">
              <a:extLst>
                <a:ext uri="{FF2B5EF4-FFF2-40B4-BE49-F238E27FC236}">
                  <a16:creationId xmlns:a16="http://schemas.microsoft.com/office/drawing/2014/main" id="{5E904EAC-8ECF-49AE-B131-5AB898D39A0E}"/>
                </a:ext>
              </a:extLst>
            </p:cNvPr>
            <p:cNvGrpSpPr/>
            <p:nvPr/>
          </p:nvGrpSpPr>
          <p:grpSpPr>
            <a:xfrm>
              <a:off x="4644008" y="4911286"/>
              <a:ext cx="4396663" cy="1306685"/>
              <a:chOff x="4644008" y="4911286"/>
              <a:chExt cx="4396663" cy="1306685"/>
            </a:xfrm>
          </p:grpSpPr>
          <p:pic>
            <p:nvPicPr>
              <p:cNvPr id="44" name="图片 43">
                <a:extLst>
                  <a:ext uri="{FF2B5EF4-FFF2-40B4-BE49-F238E27FC236}">
                    <a16:creationId xmlns:a16="http://schemas.microsoft.com/office/drawing/2014/main" id="{465F94C6-0BC6-4C24-8F94-04BFA582DEEF}"/>
                  </a:ext>
                </a:extLst>
              </p:cNvPr>
              <p:cNvPicPr>
                <a:picLocks noChangeAspect="1"/>
              </p:cNvPicPr>
              <p:nvPr/>
            </p:nvPicPr>
            <p:blipFill>
              <a:blip r:embed="rId2"/>
              <a:stretch>
                <a:fillRect/>
              </a:stretch>
            </p:blipFill>
            <p:spPr>
              <a:xfrm>
                <a:off x="4644008" y="4911286"/>
                <a:ext cx="4396663" cy="1306685"/>
              </a:xfrm>
              <a:prstGeom prst="rect">
                <a:avLst/>
              </a:prstGeom>
            </p:spPr>
          </p:pic>
          <p:sp>
            <p:nvSpPr>
              <p:cNvPr id="2" name="文本框 1">
                <a:extLst>
                  <a:ext uri="{FF2B5EF4-FFF2-40B4-BE49-F238E27FC236}">
                    <a16:creationId xmlns:a16="http://schemas.microsoft.com/office/drawing/2014/main" id="{FA4C2564-4BC4-47A8-A80C-4A21904C5530}"/>
                  </a:ext>
                </a:extLst>
              </p:cNvPr>
              <p:cNvSpPr txBox="1"/>
              <p:nvPr/>
            </p:nvSpPr>
            <p:spPr>
              <a:xfrm>
                <a:off x="5776570" y="5018492"/>
                <a:ext cx="492443" cy="215444"/>
              </a:xfrm>
              <a:prstGeom prst="rect">
                <a:avLst/>
              </a:prstGeom>
              <a:noFill/>
            </p:spPr>
            <p:txBody>
              <a:bodyPr wrap="none" rtlCol="0">
                <a:spAutoFit/>
              </a:bodyPr>
              <a:lstStyle/>
              <a:p>
                <a:r>
                  <a:rPr lang="zh-CN" altLang="en-US" sz="800" b="1" dirty="0"/>
                  <a:t>寄存器</a:t>
                </a:r>
              </a:p>
            </p:txBody>
          </p:sp>
          <p:sp>
            <p:nvSpPr>
              <p:cNvPr id="8" name="文本框 7">
                <a:extLst>
                  <a:ext uri="{FF2B5EF4-FFF2-40B4-BE49-F238E27FC236}">
                    <a16:creationId xmlns:a16="http://schemas.microsoft.com/office/drawing/2014/main" id="{9A2DF534-7B8F-4F3A-87F1-ADCD0E168317}"/>
                  </a:ext>
                </a:extLst>
              </p:cNvPr>
              <p:cNvSpPr txBox="1"/>
              <p:nvPr/>
            </p:nvSpPr>
            <p:spPr>
              <a:xfrm>
                <a:off x="7478900" y="5013176"/>
                <a:ext cx="492443" cy="215444"/>
              </a:xfrm>
              <a:prstGeom prst="rect">
                <a:avLst/>
              </a:prstGeom>
              <a:noFill/>
            </p:spPr>
            <p:txBody>
              <a:bodyPr wrap="none" rtlCol="0">
                <a:spAutoFit/>
              </a:bodyPr>
              <a:lstStyle/>
              <a:p>
                <a:r>
                  <a:rPr lang="zh-CN" altLang="en-US" sz="800" b="1" dirty="0"/>
                  <a:t>寄存器</a:t>
                </a:r>
              </a:p>
            </p:txBody>
          </p:sp>
          <p:sp>
            <p:nvSpPr>
              <p:cNvPr id="9" name="文本框 8">
                <a:extLst>
                  <a:ext uri="{FF2B5EF4-FFF2-40B4-BE49-F238E27FC236}">
                    <a16:creationId xmlns:a16="http://schemas.microsoft.com/office/drawing/2014/main" id="{6A19F02C-E421-4D77-A3DF-AF3417483FE8}"/>
                  </a:ext>
                </a:extLst>
              </p:cNvPr>
              <p:cNvSpPr txBox="1"/>
              <p:nvPr/>
            </p:nvSpPr>
            <p:spPr>
              <a:xfrm>
                <a:off x="6614804" y="5229780"/>
                <a:ext cx="492443" cy="215444"/>
              </a:xfrm>
              <a:prstGeom prst="rect">
                <a:avLst/>
              </a:prstGeom>
              <a:noFill/>
            </p:spPr>
            <p:txBody>
              <a:bodyPr wrap="none" rtlCol="0">
                <a:spAutoFit/>
              </a:bodyPr>
              <a:lstStyle/>
              <a:p>
                <a:r>
                  <a:rPr lang="zh-CN" altLang="en-US" sz="800" b="1" dirty="0"/>
                  <a:t>三态门</a:t>
                </a:r>
              </a:p>
            </p:txBody>
          </p:sp>
        </p:grpSp>
      </p:grpSp>
      <p:grpSp>
        <p:nvGrpSpPr>
          <p:cNvPr id="10" name="组合 9">
            <a:extLst>
              <a:ext uri="{FF2B5EF4-FFF2-40B4-BE49-F238E27FC236}">
                <a16:creationId xmlns:a16="http://schemas.microsoft.com/office/drawing/2014/main" id="{649A2F0E-9F4F-4FF9-856A-26D7808AFF78}"/>
              </a:ext>
            </a:extLst>
          </p:cNvPr>
          <p:cNvGrpSpPr/>
          <p:nvPr/>
        </p:nvGrpSpPr>
        <p:grpSpPr>
          <a:xfrm>
            <a:off x="179512" y="4797152"/>
            <a:ext cx="3945495" cy="1771441"/>
            <a:chOff x="179512" y="4797152"/>
            <a:chExt cx="3945495" cy="1771441"/>
          </a:xfrm>
        </p:grpSpPr>
        <p:grpSp>
          <p:nvGrpSpPr>
            <p:cNvPr id="6" name="组合 5">
              <a:extLst>
                <a:ext uri="{FF2B5EF4-FFF2-40B4-BE49-F238E27FC236}">
                  <a16:creationId xmlns:a16="http://schemas.microsoft.com/office/drawing/2014/main" id="{568B4A78-D52C-4D1C-814D-D01ADEDD8CE0}"/>
                </a:ext>
              </a:extLst>
            </p:cNvPr>
            <p:cNvGrpSpPr/>
            <p:nvPr/>
          </p:nvGrpSpPr>
          <p:grpSpPr>
            <a:xfrm>
              <a:off x="179512" y="4904167"/>
              <a:ext cx="3945495" cy="1664426"/>
              <a:chOff x="179512" y="4904167"/>
              <a:chExt cx="3945495" cy="1664426"/>
            </a:xfrm>
          </p:grpSpPr>
          <p:sp>
            <p:nvSpPr>
              <p:cNvPr id="45" name="文本框 44">
                <a:extLst>
                  <a:ext uri="{FF2B5EF4-FFF2-40B4-BE49-F238E27FC236}">
                    <a16:creationId xmlns:a16="http://schemas.microsoft.com/office/drawing/2014/main" id="{EF6066BC-A1BC-411D-856C-A2DFADB3DED8}"/>
                  </a:ext>
                </a:extLst>
              </p:cNvPr>
              <p:cNvSpPr txBox="1"/>
              <p:nvPr/>
            </p:nvSpPr>
            <p:spPr>
              <a:xfrm>
                <a:off x="827584" y="6291594"/>
                <a:ext cx="2678938" cy="276999"/>
              </a:xfrm>
              <a:prstGeom prst="rect">
                <a:avLst/>
              </a:prstGeom>
              <a:noFill/>
            </p:spPr>
            <p:txBody>
              <a:bodyPr wrap="none" rtlCol="0">
                <a:spAutoFit/>
              </a:bodyPr>
              <a:lstStyle/>
              <a:p>
                <a:r>
                  <a:rPr lang="zh-CN" altLang="en-US" sz="1200" b="1" dirty="0"/>
                  <a:t>图</a:t>
                </a:r>
                <a:r>
                  <a:rPr lang="en-US" altLang="zh-CN" sz="1200" b="1" dirty="0"/>
                  <a:t>6.4    </a:t>
                </a:r>
                <a:r>
                  <a:rPr lang="zh-CN" altLang="en-US" sz="1200" b="1" dirty="0"/>
                  <a:t>指令执行过程的操作和微操作</a:t>
                </a:r>
              </a:p>
            </p:txBody>
          </p:sp>
          <p:grpSp>
            <p:nvGrpSpPr>
              <p:cNvPr id="5" name="组合 4">
                <a:extLst>
                  <a:ext uri="{FF2B5EF4-FFF2-40B4-BE49-F238E27FC236}">
                    <a16:creationId xmlns:a16="http://schemas.microsoft.com/office/drawing/2014/main" id="{FB76A6F5-6013-484C-8DAF-86AD7812E932}"/>
                  </a:ext>
                </a:extLst>
              </p:cNvPr>
              <p:cNvGrpSpPr/>
              <p:nvPr/>
            </p:nvGrpSpPr>
            <p:grpSpPr>
              <a:xfrm>
                <a:off x="179512" y="4904167"/>
                <a:ext cx="3945495" cy="1387427"/>
                <a:chOff x="179512" y="4904167"/>
                <a:chExt cx="3945495" cy="1387427"/>
              </a:xfrm>
            </p:grpSpPr>
            <p:pic>
              <p:nvPicPr>
                <p:cNvPr id="42" name="图片 41">
                  <a:extLst>
                    <a:ext uri="{FF2B5EF4-FFF2-40B4-BE49-F238E27FC236}">
                      <a16:creationId xmlns:a16="http://schemas.microsoft.com/office/drawing/2014/main" id="{80DA887C-7C65-48D4-B81C-BF9AF0139D6A}"/>
                    </a:ext>
                  </a:extLst>
                </p:cNvPr>
                <p:cNvPicPr>
                  <a:picLocks noChangeAspect="1"/>
                </p:cNvPicPr>
                <p:nvPr/>
              </p:nvPicPr>
              <p:blipFill>
                <a:blip r:embed="rId3"/>
                <a:stretch>
                  <a:fillRect/>
                </a:stretch>
              </p:blipFill>
              <p:spPr>
                <a:xfrm>
                  <a:off x="179512" y="4904167"/>
                  <a:ext cx="3945495" cy="1387427"/>
                </a:xfrm>
                <a:prstGeom prst="rect">
                  <a:avLst/>
                </a:prstGeom>
              </p:spPr>
            </p:pic>
            <p:sp>
              <p:nvSpPr>
                <p:cNvPr id="11" name="文本框 10">
                  <a:extLst>
                    <a:ext uri="{FF2B5EF4-FFF2-40B4-BE49-F238E27FC236}">
                      <a16:creationId xmlns:a16="http://schemas.microsoft.com/office/drawing/2014/main" id="{29DBB5E9-22C3-412F-AFC4-DDD31F57A8AD}"/>
                    </a:ext>
                  </a:extLst>
                </p:cNvPr>
                <p:cNvSpPr txBox="1"/>
                <p:nvPr/>
              </p:nvSpPr>
              <p:spPr>
                <a:xfrm>
                  <a:off x="2011608" y="5490159"/>
                  <a:ext cx="492443" cy="215444"/>
                </a:xfrm>
                <a:prstGeom prst="rect">
                  <a:avLst/>
                </a:prstGeom>
                <a:noFill/>
              </p:spPr>
              <p:txBody>
                <a:bodyPr wrap="none" rtlCol="0">
                  <a:spAutoFit/>
                </a:bodyPr>
                <a:lstStyle/>
                <a:p>
                  <a:r>
                    <a:rPr lang="zh-CN" altLang="en-US" sz="800" b="1" dirty="0"/>
                    <a:t>三态门</a:t>
                  </a:r>
                </a:p>
              </p:txBody>
            </p:sp>
          </p:grpSp>
        </p:grpSp>
        <p:sp>
          <p:nvSpPr>
            <p:cNvPr id="15" name="文本框 14">
              <a:extLst>
                <a:ext uri="{FF2B5EF4-FFF2-40B4-BE49-F238E27FC236}">
                  <a16:creationId xmlns:a16="http://schemas.microsoft.com/office/drawing/2014/main" id="{5DB3E1B5-A3DE-4C00-B4DB-443258F89B15}"/>
                </a:ext>
              </a:extLst>
            </p:cNvPr>
            <p:cNvSpPr txBox="1"/>
            <p:nvPr/>
          </p:nvSpPr>
          <p:spPr>
            <a:xfrm>
              <a:off x="755576" y="4802468"/>
              <a:ext cx="492443" cy="215444"/>
            </a:xfrm>
            <a:prstGeom prst="rect">
              <a:avLst/>
            </a:prstGeom>
            <a:noFill/>
          </p:spPr>
          <p:txBody>
            <a:bodyPr wrap="none" rtlCol="0">
              <a:spAutoFit/>
            </a:bodyPr>
            <a:lstStyle/>
            <a:p>
              <a:r>
                <a:rPr lang="zh-CN" altLang="en-US" sz="800" b="1" dirty="0"/>
                <a:t>寄存器</a:t>
              </a:r>
            </a:p>
          </p:txBody>
        </p:sp>
        <p:sp>
          <p:nvSpPr>
            <p:cNvPr id="16" name="文本框 15">
              <a:extLst>
                <a:ext uri="{FF2B5EF4-FFF2-40B4-BE49-F238E27FC236}">
                  <a16:creationId xmlns:a16="http://schemas.microsoft.com/office/drawing/2014/main" id="{5D1BC396-6A07-4848-B3A8-04D68FBDEE6A}"/>
                </a:ext>
              </a:extLst>
            </p:cNvPr>
            <p:cNvSpPr txBox="1"/>
            <p:nvPr/>
          </p:nvSpPr>
          <p:spPr>
            <a:xfrm>
              <a:off x="3215461" y="4797152"/>
              <a:ext cx="492443" cy="215444"/>
            </a:xfrm>
            <a:prstGeom prst="rect">
              <a:avLst/>
            </a:prstGeom>
            <a:noFill/>
          </p:spPr>
          <p:txBody>
            <a:bodyPr wrap="none" rtlCol="0">
              <a:spAutoFit/>
            </a:bodyPr>
            <a:lstStyle/>
            <a:p>
              <a:r>
                <a:rPr lang="zh-CN" altLang="en-US" sz="800" b="1" dirty="0"/>
                <a:t>寄存器</a:t>
              </a:r>
            </a:p>
          </p:txBody>
        </p:sp>
      </p:grpSp>
    </p:spTree>
    <p:extLst>
      <p:ext uri="{BB962C8B-B14F-4D97-AF65-F5344CB8AC3E}">
        <p14:creationId xmlns:p14="http://schemas.microsoft.com/office/powerpoint/2010/main" val="31866308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188640"/>
            <a:ext cx="8229600" cy="6048672"/>
          </a:xfrm>
        </p:spPr>
        <p:txBody>
          <a:bodyPr rtlCol="0">
            <a:normAutofit/>
          </a:bodyPr>
          <a:lstStyle/>
          <a:p>
            <a:pPr eaLnBrk="1" hangingPunct="1"/>
            <a:r>
              <a:rPr lang="zh-CN" altLang="en-US" sz="1800" b="1" dirty="0"/>
              <a:t>（</a:t>
            </a:r>
            <a:r>
              <a:rPr lang="en-US" altLang="zh-CN" sz="1800" b="1" dirty="0"/>
              <a:t>2</a:t>
            </a:r>
            <a:r>
              <a:rPr lang="zh-CN" altLang="en-US" sz="1800" b="1" dirty="0"/>
              <a:t>）编码表示法</a:t>
            </a:r>
            <a:endParaRPr lang="en-US" altLang="zh-CN" sz="1400" b="1" dirty="0"/>
          </a:p>
          <a:p>
            <a:pPr eaLnBrk="1" hangingPunct="1"/>
            <a:endParaRPr lang="en-US" altLang="zh-CN" sz="800" b="1" dirty="0"/>
          </a:p>
          <a:p>
            <a:pPr lvl="1" eaLnBrk="1" hangingPunct="1"/>
            <a:r>
              <a:rPr lang="zh-CN" altLang="en-US" sz="1200" b="1" dirty="0"/>
              <a:t>编码表示法也称为</a:t>
            </a:r>
            <a:r>
              <a:rPr lang="zh-CN" altLang="en-US" sz="1200" b="1" dirty="0">
                <a:solidFill>
                  <a:srgbClr val="FF0000"/>
                </a:solidFill>
              </a:rPr>
              <a:t>字段译码法</a:t>
            </a:r>
            <a:r>
              <a:rPr lang="zh-CN" altLang="en-US" sz="1200" b="1" dirty="0"/>
              <a:t>，该方法将</a:t>
            </a:r>
            <a:r>
              <a:rPr lang="zh-CN" altLang="en-US" sz="1200" b="1" dirty="0">
                <a:solidFill>
                  <a:srgbClr val="FF0000"/>
                </a:solidFill>
              </a:rPr>
              <a:t>互斥性的微操作</a:t>
            </a:r>
            <a:r>
              <a:rPr lang="zh-CN" altLang="en-US" sz="1200" b="1" dirty="0"/>
              <a:t>（控制信号；例如存储器的读写控制信号</a:t>
            </a:r>
            <a:r>
              <a:rPr lang="en-US" altLang="zh-CN" sz="1200" b="1" dirty="0"/>
              <a:t>Read</a:t>
            </a:r>
            <a:r>
              <a:rPr lang="zh-CN" altLang="en-US" sz="1200" b="1" dirty="0"/>
              <a:t>和</a:t>
            </a:r>
            <a:r>
              <a:rPr lang="en-US" altLang="zh-CN" sz="1200" b="1" dirty="0"/>
              <a:t>Write</a:t>
            </a:r>
            <a:r>
              <a:rPr lang="zh-CN" altLang="en-US" sz="1200" b="1" dirty="0"/>
              <a:t>就是互斥的）分成若干组，</a:t>
            </a:r>
            <a:r>
              <a:rPr lang="en-US" altLang="zh-CN" sz="1200" b="1" dirty="0"/>
              <a:t>1</a:t>
            </a:r>
            <a:r>
              <a:rPr lang="zh-CN" altLang="en-US" sz="1200" b="1" dirty="0"/>
              <a:t>个组对应</a:t>
            </a:r>
            <a:r>
              <a:rPr lang="en-US" altLang="zh-CN" sz="1200" b="1" dirty="0"/>
              <a:t>1</a:t>
            </a:r>
            <a:r>
              <a:rPr lang="zh-CN" altLang="en-US" sz="1200" b="1" dirty="0"/>
              <a:t>个字段，各组内部的控制信号均是</a:t>
            </a:r>
            <a:r>
              <a:rPr lang="zh-CN" altLang="en-US" sz="1200" b="1" dirty="0">
                <a:highlight>
                  <a:srgbClr val="FFFF00"/>
                </a:highlight>
              </a:rPr>
              <a:t>互斥</a:t>
            </a:r>
            <a:r>
              <a:rPr lang="zh-CN" altLang="en-US" sz="1200" b="1" dirty="0"/>
              <a:t>的，各字段通过译码器生成控制信号，图</a:t>
            </a:r>
            <a:r>
              <a:rPr lang="en-US" altLang="zh-CN" sz="1200" b="1" dirty="0"/>
              <a:t>6.62b</a:t>
            </a:r>
            <a:r>
              <a:rPr lang="zh-CN" altLang="en-US" sz="1200" b="1" dirty="0"/>
              <a:t>。</a:t>
            </a:r>
            <a:endParaRPr lang="en-US" altLang="zh-CN" sz="1200" b="1" dirty="0"/>
          </a:p>
          <a:p>
            <a:pPr lvl="1" eaLnBrk="1" hangingPunct="1"/>
            <a:endParaRPr lang="en-US" altLang="zh-CN" sz="1200" b="1" dirty="0"/>
          </a:p>
          <a:p>
            <a:pPr lvl="1" eaLnBrk="1" hangingPunct="1"/>
            <a:r>
              <a:rPr lang="zh-CN" altLang="en-US" sz="1200" b="1" dirty="0"/>
              <a:t>编码表示法的</a:t>
            </a:r>
            <a:r>
              <a:rPr lang="zh-CN" altLang="en-US" sz="1200" b="1" dirty="0">
                <a:solidFill>
                  <a:srgbClr val="FF0000"/>
                </a:solidFill>
              </a:rPr>
              <a:t>优点</a:t>
            </a:r>
            <a:r>
              <a:rPr lang="zh-CN" altLang="en-US" sz="1200" b="1" dirty="0"/>
              <a:t>是能有效缩短微指令的字长，</a:t>
            </a:r>
            <a:r>
              <a:rPr lang="zh-CN" altLang="en-US" sz="1200" b="1" dirty="0">
                <a:solidFill>
                  <a:srgbClr val="FF0000"/>
                </a:solidFill>
                <a:highlight>
                  <a:srgbClr val="FFFF00"/>
                </a:highlight>
              </a:rPr>
              <a:t>缺点</a:t>
            </a:r>
            <a:r>
              <a:rPr lang="zh-CN" altLang="en-US" sz="1200" b="1" dirty="0"/>
              <a:t>是译码器会降低微指令的执行速度。</a:t>
            </a:r>
            <a:endParaRPr lang="en-US" altLang="zh-CN" sz="1200" b="1" dirty="0"/>
          </a:p>
          <a:p>
            <a:pPr lvl="1" eaLnBrk="1" hangingPunct="1"/>
            <a:endParaRPr lang="en-US" altLang="zh-CN" sz="1100" b="1" dirty="0"/>
          </a:p>
          <a:p>
            <a:pPr lvl="1" eaLnBrk="1" hangingPunct="1"/>
            <a:endParaRPr lang="en-US" altLang="zh-CN" sz="1100" b="1" dirty="0"/>
          </a:p>
          <a:p>
            <a:pPr lvl="1" eaLnBrk="1" hangingPunct="1"/>
            <a:endParaRPr lang="en-US" altLang="zh-CN" sz="1100" b="1" dirty="0"/>
          </a:p>
          <a:p>
            <a:pPr lvl="1" eaLnBrk="1" hangingPunct="1"/>
            <a:endParaRPr lang="en-US" altLang="zh-CN" sz="1100" b="1" dirty="0"/>
          </a:p>
          <a:p>
            <a:pPr lvl="1" eaLnBrk="1" hangingPunct="1"/>
            <a:endParaRPr lang="en-US" altLang="zh-CN" sz="1100" b="1" dirty="0"/>
          </a:p>
          <a:p>
            <a:pPr lvl="1" eaLnBrk="1" hangingPunct="1"/>
            <a:endParaRPr lang="en-US" altLang="zh-CN" sz="1800" b="1" dirty="0"/>
          </a:p>
          <a:p>
            <a:pPr lvl="1" eaLnBrk="1" hangingPunct="1"/>
            <a:endParaRPr lang="en-US" altLang="zh-CN" sz="1100" b="1" dirty="0"/>
          </a:p>
          <a:p>
            <a:pPr lvl="1" eaLnBrk="1" hangingPunct="1"/>
            <a:endParaRPr lang="en-US" altLang="zh-CN" sz="1100" b="1" dirty="0"/>
          </a:p>
          <a:p>
            <a:pPr eaLnBrk="1" hangingPunct="1"/>
            <a:r>
              <a:rPr lang="zh-CN" altLang="en-US" sz="1800" b="1" dirty="0"/>
              <a:t>（</a:t>
            </a:r>
            <a:r>
              <a:rPr lang="en-US" altLang="zh-CN" sz="1800" b="1" dirty="0"/>
              <a:t>3</a:t>
            </a:r>
            <a:r>
              <a:rPr lang="zh-CN" altLang="en-US" sz="1800" b="1" dirty="0"/>
              <a:t>）混合表示法</a:t>
            </a:r>
            <a:endParaRPr lang="en-US" altLang="zh-CN" sz="1400" b="1" dirty="0"/>
          </a:p>
          <a:p>
            <a:pPr eaLnBrk="1" hangingPunct="1"/>
            <a:endParaRPr lang="en-US" altLang="zh-CN" sz="800" b="1" dirty="0"/>
          </a:p>
          <a:p>
            <a:pPr lvl="1" eaLnBrk="1" hangingPunct="1"/>
            <a:r>
              <a:rPr lang="zh-CN" altLang="en-US" sz="1200" b="1" dirty="0"/>
              <a:t>将</a:t>
            </a:r>
            <a:r>
              <a:rPr lang="zh-CN" altLang="en-US" sz="1200" b="1" dirty="0">
                <a:solidFill>
                  <a:srgbClr val="FF0000"/>
                </a:solidFill>
              </a:rPr>
              <a:t>直接表示法</a:t>
            </a:r>
            <a:r>
              <a:rPr lang="zh-CN" altLang="en-US" sz="1200" b="1" dirty="0"/>
              <a:t>和</a:t>
            </a:r>
            <a:r>
              <a:rPr lang="zh-CN" altLang="en-US" sz="1200" b="1" dirty="0">
                <a:solidFill>
                  <a:srgbClr val="FF0000"/>
                </a:solidFill>
              </a:rPr>
              <a:t>编码表示法</a:t>
            </a:r>
            <a:r>
              <a:rPr lang="zh-CN" altLang="en-US" sz="1200" b="1" dirty="0"/>
              <a:t>混合使用，以便在微指令字长、并行性及执行速度和灵活性等方面进行折中，发挥它们的共同优点，图</a:t>
            </a:r>
            <a:r>
              <a:rPr lang="en-US" altLang="zh-CN" sz="1200" b="1" dirty="0"/>
              <a:t>6.62c</a:t>
            </a:r>
            <a:r>
              <a:rPr lang="zh-CN" altLang="en-US" sz="1200" b="1" dirty="0"/>
              <a:t>。</a:t>
            </a:r>
            <a:endParaRPr lang="en-US" altLang="zh-CN" sz="1100" b="1" dirty="0"/>
          </a:p>
          <a:p>
            <a:pPr lvl="1" eaLnBrk="1" hangingPunct="1"/>
            <a:endParaRPr lang="en-US" altLang="zh-CN" sz="1100" b="1" dirty="0"/>
          </a:p>
          <a:p>
            <a:pPr lvl="3" eaLnBrk="1" hangingPunct="1"/>
            <a:endParaRPr lang="en-US" altLang="zh-CN" sz="1000" b="1" dirty="0"/>
          </a:p>
          <a:p>
            <a:pPr lvl="3" eaLnBrk="1" hangingPunct="1"/>
            <a:endParaRPr lang="en-US" altLang="zh-CN" sz="1000" b="1" dirty="0"/>
          </a:p>
        </p:txBody>
      </p:sp>
      <p:grpSp>
        <p:nvGrpSpPr>
          <p:cNvPr id="35" name="组合 34">
            <a:extLst>
              <a:ext uri="{FF2B5EF4-FFF2-40B4-BE49-F238E27FC236}">
                <a16:creationId xmlns:a16="http://schemas.microsoft.com/office/drawing/2014/main" id="{968234D1-2C27-4235-9496-75761968AF7E}"/>
              </a:ext>
            </a:extLst>
          </p:cNvPr>
          <p:cNvGrpSpPr/>
          <p:nvPr/>
        </p:nvGrpSpPr>
        <p:grpSpPr>
          <a:xfrm>
            <a:off x="2979432" y="1922349"/>
            <a:ext cx="3896824" cy="1506651"/>
            <a:chOff x="2771800" y="2060848"/>
            <a:chExt cx="3896824" cy="1506651"/>
          </a:xfrm>
        </p:grpSpPr>
        <p:pic>
          <p:nvPicPr>
            <p:cNvPr id="14" name="图片 13">
              <a:extLst>
                <a:ext uri="{FF2B5EF4-FFF2-40B4-BE49-F238E27FC236}">
                  <a16:creationId xmlns:a16="http://schemas.microsoft.com/office/drawing/2014/main" id="{5A336E4D-FA65-2CE3-125E-4BFC9115A06D}"/>
                </a:ext>
              </a:extLst>
            </p:cNvPr>
            <p:cNvPicPr>
              <a:picLocks noChangeAspect="1"/>
            </p:cNvPicPr>
            <p:nvPr/>
          </p:nvPicPr>
          <p:blipFill>
            <a:blip r:embed="rId2"/>
            <a:stretch>
              <a:fillRect/>
            </a:stretch>
          </p:blipFill>
          <p:spPr>
            <a:xfrm>
              <a:off x="2987824" y="2060848"/>
              <a:ext cx="3635896" cy="1173121"/>
            </a:xfrm>
            <a:prstGeom prst="rect">
              <a:avLst/>
            </a:prstGeom>
          </p:spPr>
        </p:pic>
        <p:sp>
          <p:nvSpPr>
            <p:cNvPr id="48" name="文本框 47">
              <a:extLst>
                <a:ext uri="{FF2B5EF4-FFF2-40B4-BE49-F238E27FC236}">
                  <a16:creationId xmlns:a16="http://schemas.microsoft.com/office/drawing/2014/main" id="{8E07EE45-EB08-97E6-DBD4-5986BD8A4CF6}"/>
                </a:ext>
              </a:extLst>
            </p:cNvPr>
            <p:cNvSpPr txBox="1"/>
            <p:nvPr/>
          </p:nvSpPr>
          <p:spPr>
            <a:xfrm>
              <a:off x="2771800" y="3290500"/>
              <a:ext cx="3896824" cy="276999"/>
            </a:xfrm>
            <a:prstGeom prst="rect">
              <a:avLst/>
            </a:prstGeom>
            <a:noFill/>
          </p:spPr>
          <p:txBody>
            <a:bodyPr wrap="square" rtlCol="0">
              <a:spAutoFit/>
            </a:bodyPr>
            <a:lstStyle/>
            <a:p>
              <a:pPr algn="ctr"/>
              <a:r>
                <a:rPr lang="zh-CN" altLang="en-US" sz="1200" b="1" dirty="0"/>
                <a:t>图</a:t>
              </a:r>
              <a:r>
                <a:rPr lang="en-US" altLang="zh-CN" sz="1200" b="1" dirty="0"/>
                <a:t>6.62b    </a:t>
              </a:r>
              <a:r>
                <a:rPr lang="zh-CN" altLang="en-US" sz="1200" b="1" dirty="0"/>
                <a:t>编码表示法</a:t>
              </a:r>
            </a:p>
          </p:txBody>
        </p:sp>
      </p:grpSp>
      <p:grpSp>
        <p:nvGrpSpPr>
          <p:cNvPr id="55" name="组合 54">
            <a:extLst>
              <a:ext uri="{FF2B5EF4-FFF2-40B4-BE49-F238E27FC236}">
                <a16:creationId xmlns:a16="http://schemas.microsoft.com/office/drawing/2014/main" id="{0A4C8B68-2C08-2D73-AC55-B07E463E2BC3}"/>
              </a:ext>
            </a:extLst>
          </p:cNvPr>
          <p:cNvGrpSpPr/>
          <p:nvPr/>
        </p:nvGrpSpPr>
        <p:grpSpPr>
          <a:xfrm>
            <a:off x="2843808" y="4483134"/>
            <a:ext cx="4328872" cy="2299456"/>
            <a:chOff x="2267744" y="2492896"/>
            <a:chExt cx="4328872" cy="2299456"/>
          </a:xfrm>
        </p:grpSpPr>
        <p:pic>
          <p:nvPicPr>
            <p:cNvPr id="56" name="图片 55">
              <a:extLst>
                <a:ext uri="{FF2B5EF4-FFF2-40B4-BE49-F238E27FC236}">
                  <a16:creationId xmlns:a16="http://schemas.microsoft.com/office/drawing/2014/main" id="{470722FA-C2E3-2A85-F514-7FA2E4F4E961}"/>
                </a:ext>
              </a:extLst>
            </p:cNvPr>
            <p:cNvPicPr>
              <a:picLocks noChangeAspect="1"/>
            </p:cNvPicPr>
            <p:nvPr/>
          </p:nvPicPr>
          <p:blipFill>
            <a:blip r:embed="rId3"/>
            <a:stretch>
              <a:fillRect/>
            </a:stretch>
          </p:blipFill>
          <p:spPr>
            <a:xfrm>
              <a:off x="2267744" y="2492896"/>
              <a:ext cx="4287086" cy="1872208"/>
            </a:xfrm>
            <a:prstGeom prst="rect">
              <a:avLst/>
            </a:prstGeom>
          </p:spPr>
        </p:pic>
        <p:sp>
          <p:nvSpPr>
            <p:cNvPr id="57" name="文本框 56">
              <a:extLst>
                <a:ext uri="{FF2B5EF4-FFF2-40B4-BE49-F238E27FC236}">
                  <a16:creationId xmlns:a16="http://schemas.microsoft.com/office/drawing/2014/main" id="{FC799FAB-D22C-0B9B-385F-C8A174AA378A}"/>
                </a:ext>
              </a:extLst>
            </p:cNvPr>
            <p:cNvSpPr txBox="1"/>
            <p:nvPr/>
          </p:nvSpPr>
          <p:spPr>
            <a:xfrm>
              <a:off x="2699792" y="4515353"/>
              <a:ext cx="3896824" cy="276999"/>
            </a:xfrm>
            <a:prstGeom prst="rect">
              <a:avLst/>
            </a:prstGeom>
            <a:noFill/>
          </p:spPr>
          <p:txBody>
            <a:bodyPr wrap="square" rtlCol="0">
              <a:spAutoFit/>
            </a:bodyPr>
            <a:lstStyle/>
            <a:p>
              <a:pPr algn="ctr"/>
              <a:r>
                <a:rPr lang="zh-CN" altLang="en-US" sz="1200" b="1" dirty="0"/>
                <a:t>图</a:t>
              </a:r>
              <a:r>
                <a:rPr lang="en-US" altLang="zh-CN" sz="1200" b="1" dirty="0"/>
                <a:t>6.62c    </a:t>
              </a:r>
              <a:r>
                <a:rPr lang="zh-CN" altLang="en-US" sz="1200" b="1" dirty="0"/>
                <a:t>混合表示法</a:t>
              </a:r>
            </a:p>
          </p:txBody>
        </p:sp>
      </p:grpSp>
    </p:spTree>
    <p:extLst>
      <p:ext uri="{BB962C8B-B14F-4D97-AF65-F5344CB8AC3E}">
        <p14:creationId xmlns:p14="http://schemas.microsoft.com/office/powerpoint/2010/main" val="29436744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408186C6-B7D0-1317-43CD-161170ADCDFA}"/>
              </a:ext>
            </a:extLst>
          </p:cNvPr>
          <p:cNvSpPr>
            <a:spLocks noGrp="1"/>
          </p:cNvSpPr>
          <p:nvPr>
            <p:ph idx="1"/>
          </p:nvPr>
        </p:nvSpPr>
        <p:spPr>
          <a:xfrm>
            <a:off x="457200" y="188640"/>
            <a:ext cx="8229600" cy="6192688"/>
          </a:xfrm>
        </p:spPr>
        <p:txBody>
          <a:bodyPr rtlCol="0">
            <a:normAutofit/>
          </a:bodyPr>
          <a:lstStyle/>
          <a:p>
            <a:pPr eaLnBrk="1" hangingPunct="1"/>
            <a:r>
              <a:rPr lang="zh-CN" altLang="en-US" sz="1400" b="1" dirty="0"/>
              <a:t>例</a:t>
            </a:r>
            <a:r>
              <a:rPr lang="en-US" altLang="zh-CN" sz="1400" b="1" dirty="0"/>
              <a:t>6.6</a:t>
            </a:r>
            <a:r>
              <a:rPr lang="zh-CN" altLang="en-US" sz="1400" b="1" dirty="0"/>
              <a:t>：某微指令为</a:t>
            </a:r>
            <a:r>
              <a:rPr lang="en-US" altLang="zh-CN" sz="1400" b="1" dirty="0"/>
              <a:t>24</a:t>
            </a:r>
            <a:r>
              <a:rPr lang="zh-CN" altLang="en-US" sz="1400" b="1" dirty="0"/>
              <a:t>位字长，采用混合控制法（</a:t>
            </a:r>
            <a:r>
              <a:rPr lang="zh-CN" altLang="en-US" sz="1400" b="1" dirty="0">
                <a:solidFill>
                  <a:srgbClr val="FF0000"/>
                </a:solidFill>
              </a:rPr>
              <a:t>混合编码法</a:t>
            </a:r>
            <a:r>
              <a:rPr lang="zh-CN" altLang="en-US" sz="1400" b="1" dirty="0"/>
              <a:t>），其中</a:t>
            </a:r>
            <a:r>
              <a:rPr lang="en-US" altLang="zh-CN" sz="1400" b="1" dirty="0"/>
              <a:t>23</a:t>
            </a:r>
            <a:r>
              <a:rPr lang="zh-CN" altLang="en-US" sz="1400" b="1" dirty="0">
                <a:latin typeface="等线" panose="02010600030101010101" pitchFamily="2" charset="-122"/>
                <a:ea typeface="等线" panose="02010600030101010101" pitchFamily="2" charset="-122"/>
              </a:rPr>
              <a:t>～</a:t>
            </a:r>
            <a:r>
              <a:rPr lang="en-US" altLang="zh-CN" sz="1400" b="1" dirty="0"/>
              <a:t>15</a:t>
            </a:r>
            <a:r>
              <a:rPr lang="zh-CN" altLang="en-US" sz="1400" b="1" dirty="0"/>
              <a:t>位用</a:t>
            </a:r>
            <a:r>
              <a:rPr lang="zh-CN" altLang="en-US" sz="1400" b="1" dirty="0">
                <a:solidFill>
                  <a:srgbClr val="FF0000"/>
                </a:solidFill>
              </a:rPr>
              <a:t>直接表示法</a:t>
            </a:r>
            <a:r>
              <a:rPr lang="zh-CN" altLang="en-US" sz="1400" b="1" dirty="0"/>
              <a:t>，</a:t>
            </a:r>
            <a:r>
              <a:rPr lang="en-US" altLang="zh-CN" sz="1400" b="1" dirty="0"/>
              <a:t>14</a:t>
            </a:r>
            <a:r>
              <a:rPr lang="zh-CN" altLang="en-US" sz="1400" b="1" dirty="0">
                <a:latin typeface="等线" panose="02010600030101010101" pitchFamily="2" charset="-122"/>
                <a:ea typeface="等线" panose="02010600030101010101" pitchFamily="2" charset="-122"/>
              </a:rPr>
              <a:t>～</a:t>
            </a:r>
            <a:r>
              <a:rPr lang="en-US" altLang="zh-CN" sz="1400" b="1" dirty="0"/>
              <a:t>5</a:t>
            </a:r>
            <a:r>
              <a:rPr lang="zh-CN" altLang="en-US" sz="1400" b="1" dirty="0"/>
              <a:t>位分为</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三组，均采用</a:t>
            </a:r>
            <a:r>
              <a:rPr lang="zh-CN" altLang="en-US" sz="1400" b="1" dirty="0">
                <a:solidFill>
                  <a:srgbClr val="FF0000"/>
                </a:solidFill>
              </a:rPr>
              <a:t>编码表示法</a:t>
            </a:r>
            <a:r>
              <a:rPr lang="zh-CN" altLang="en-US" sz="1400" b="1" dirty="0"/>
              <a:t>，</a:t>
            </a:r>
            <a:r>
              <a:rPr lang="en-US" altLang="zh-CN" sz="1400" b="1" dirty="0"/>
              <a:t>C</a:t>
            </a:r>
            <a:r>
              <a:rPr lang="zh-CN" altLang="en-US" sz="1400" b="1" dirty="0"/>
              <a:t>组除表示</a:t>
            </a:r>
            <a:r>
              <a:rPr lang="en-US" altLang="zh-CN" sz="1400" b="1" dirty="0"/>
              <a:t>4</a:t>
            </a:r>
            <a:r>
              <a:rPr lang="zh-CN" altLang="en-US" sz="1400" b="1" dirty="0"/>
              <a:t>种控制转移的判别测试</a:t>
            </a:r>
            <a:r>
              <a:rPr lang="en-US" altLang="zh-CN" sz="1400" b="1" dirty="0"/>
              <a:t>P1</a:t>
            </a:r>
            <a:r>
              <a:rPr lang="zh-CN" altLang="en-US" sz="1400" b="1" dirty="0">
                <a:latin typeface="等线" panose="02010600030101010101" pitchFamily="2" charset="-122"/>
                <a:ea typeface="等线" panose="02010600030101010101" pitchFamily="2" charset="-122"/>
              </a:rPr>
              <a:t>～</a:t>
            </a:r>
            <a:r>
              <a:rPr lang="en-US" altLang="zh-CN" sz="1400" b="1" dirty="0"/>
              <a:t>P4</a:t>
            </a:r>
            <a:r>
              <a:rPr lang="zh-CN" altLang="en-US" sz="1400" b="1" dirty="0"/>
              <a:t>外，其余用于表示微命令，各字段的位数分配如图</a:t>
            </a:r>
            <a:r>
              <a:rPr lang="en-US" altLang="zh-CN" sz="1400" b="1" dirty="0"/>
              <a:t>6.63</a:t>
            </a:r>
            <a:r>
              <a:rPr lang="zh-CN" altLang="en-US" sz="1400" b="1" dirty="0"/>
              <a:t>所示，请回答如下问题：</a:t>
            </a:r>
            <a:endParaRPr lang="en-US" altLang="zh-CN" sz="1400" b="1" dirty="0"/>
          </a:p>
          <a:p>
            <a:pPr eaLnBrk="1" hangingPunct="1"/>
            <a:r>
              <a:rPr lang="zh-CN" altLang="en-US" sz="1400" b="1" dirty="0"/>
              <a:t>（</a:t>
            </a:r>
            <a:r>
              <a:rPr lang="en-US" altLang="zh-CN" sz="1400" b="1" dirty="0"/>
              <a:t>1</a:t>
            </a:r>
            <a:r>
              <a:rPr lang="zh-CN" altLang="en-US" sz="1400" b="1" dirty="0"/>
              <a:t>）该格式的微指令最多可表示多少种微命令？</a:t>
            </a:r>
            <a:endParaRPr lang="en-US" altLang="zh-CN" sz="1400" b="1" dirty="0"/>
          </a:p>
          <a:p>
            <a:pPr eaLnBrk="1" hangingPunct="1"/>
            <a:r>
              <a:rPr lang="zh-CN" altLang="en-US" sz="1400" b="1" dirty="0"/>
              <a:t>（</a:t>
            </a:r>
            <a:r>
              <a:rPr lang="en-US" altLang="zh-CN" sz="1400" b="1" dirty="0"/>
              <a:t>2</a:t>
            </a:r>
            <a:r>
              <a:rPr lang="zh-CN" altLang="en-US" sz="1400" b="1" dirty="0"/>
              <a:t>）一条微指令中可同时出现的微命令最多可以有多少个？</a:t>
            </a:r>
            <a:endParaRPr lang="en-US" altLang="zh-CN" sz="1400" b="1" dirty="0"/>
          </a:p>
          <a:p>
            <a:pPr eaLnBrk="1" hangingPunct="1"/>
            <a:r>
              <a:rPr lang="zh-CN" altLang="en-US" sz="1400" b="1" dirty="0"/>
              <a:t>（</a:t>
            </a:r>
            <a:r>
              <a:rPr lang="en-US" altLang="zh-CN" sz="1400" b="1" dirty="0"/>
              <a:t>3</a:t>
            </a:r>
            <a:r>
              <a:rPr lang="zh-CN" altLang="en-US" sz="1400" b="1" dirty="0"/>
              <a:t>）控制存储器的最大容量是多少？</a:t>
            </a:r>
            <a:endParaRPr lang="en-US" altLang="zh-CN" sz="1400" b="1" dirty="0"/>
          </a:p>
          <a:p>
            <a:pPr eaLnBrk="1" hangingPunct="1"/>
            <a:endParaRPr lang="en-US" altLang="zh-CN" sz="1400" b="1" dirty="0"/>
          </a:p>
          <a:p>
            <a:pPr eaLnBrk="1" hangingPunct="1"/>
            <a:r>
              <a:rPr lang="zh-CN" altLang="en-US" sz="1400" b="1" dirty="0"/>
              <a:t>解：</a:t>
            </a:r>
            <a:endParaRPr lang="en-US" altLang="zh-CN" sz="1400" b="1" dirty="0"/>
          </a:p>
          <a:p>
            <a:pPr eaLnBrk="1" hangingPunct="1"/>
            <a:r>
              <a:rPr lang="zh-CN" altLang="en-US" sz="1400" b="1" dirty="0"/>
              <a:t>（</a:t>
            </a:r>
            <a:r>
              <a:rPr lang="en-US" altLang="zh-CN" sz="1400" b="1" dirty="0"/>
              <a:t>1</a:t>
            </a:r>
            <a:r>
              <a:rPr lang="zh-CN" altLang="en-US" sz="1400" b="1" dirty="0"/>
              <a:t>）采用直接表示的微命令有</a:t>
            </a:r>
            <a:r>
              <a:rPr lang="en-US" altLang="zh-CN" sz="1400" b="1" dirty="0"/>
              <a:t>9</a:t>
            </a:r>
            <a:r>
              <a:rPr lang="zh-CN" altLang="en-US" sz="1400" b="1" dirty="0"/>
              <a:t>个，</a:t>
            </a:r>
            <a:r>
              <a:rPr lang="en-US" altLang="zh-CN" sz="1400" b="1" dirty="0"/>
              <a:t>A</a:t>
            </a:r>
            <a:r>
              <a:rPr lang="zh-CN" altLang="en-US" sz="1400" b="1" dirty="0"/>
              <a:t>组、</a:t>
            </a:r>
            <a:r>
              <a:rPr lang="en-US" altLang="zh-CN" sz="1400" b="1" dirty="0"/>
              <a:t>B</a:t>
            </a:r>
            <a:r>
              <a:rPr lang="zh-CN" altLang="en-US" sz="1400" b="1" dirty="0"/>
              <a:t>组经过译码后各可表示</a:t>
            </a:r>
            <a:r>
              <a:rPr lang="en-US" altLang="zh-CN" sz="1400" b="1" dirty="0"/>
              <a:t>7</a:t>
            </a:r>
            <a:r>
              <a:rPr lang="zh-CN" altLang="en-US" sz="1400" b="1" dirty="0"/>
              <a:t>个微命令（</a:t>
            </a:r>
            <a:r>
              <a:rPr lang="en-US" altLang="zh-CN" sz="1400" b="1" dirty="0"/>
              <a:t>2</a:t>
            </a:r>
            <a:r>
              <a:rPr lang="en-US" altLang="zh-CN" sz="1400" b="1" baseline="30000" dirty="0"/>
              <a:t>3</a:t>
            </a:r>
            <a:r>
              <a:rPr lang="en-US" altLang="zh-CN" sz="1400" b="1" dirty="0"/>
              <a:t>-1=7</a:t>
            </a:r>
            <a:r>
              <a:rPr lang="zh-CN" altLang="en-US" sz="1400" b="1" dirty="0"/>
              <a:t>，</a:t>
            </a:r>
            <a:r>
              <a:rPr lang="en-US" altLang="zh-CN" sz="1400" b="1" dirty="0"/>
              <a:t>8</a:t>
            </a:r>
            <a:r>
              <a:rPr lang="zh-CN" altLang="en-US" sz="1400" b="1" dirty="0"/>
              <a:t>种情况，</a:t>
            </a:r>
            <a:r>
              <a:rPr lang="zh-CN" altLang="en-US" sz="1400" b="1" dirty="0">
                <a:highlight>
                  <a:srgbClr val="FFFF00"/>
                </a:highlight>
              </a:rPr>
              <a:t>有</a:t>
            </a:r>
            <a:r>
              <a:rPr lang="en-US" altLang="zh-CN" sz="1400" b="1" dirty="0">
                <a:highlight>
                  <a:srgbClr val="FFFF00"/>
                </a:highlight>
              </a:rPr>
              <a:t>1</a:t>
            </a:r>
            <a:r>
              <a:rPr lang="zh-CN" altLang="en-US" sz="1400" b="1" dirty="0">
                <a:highlight>
                  <a:srgbClr val="FFFF00"/>
                </a:highlight>
              </a:rPr>
              <a:t>种情况表示不发出任何控制信号</a:t>
            </a:r>
            <a:r>
              <a:rPr lang="zh-CN" altLang="en-US" sz="1400" b="1" dirty="0"/>
              <a:t>），</a:t>
            </a:r>
            <a:r>
              <a:rPr lang="en-US" altLang="zh-CN" sz="1400" b="1" dirty="0"/>
              <a:t>C</a:t>
            </a:r>
            <a:r>
              <a:rPr lang="zh-CN" altLang="en-US" sz="1400" b="1" dirty="0"/>
              <a:t>组用于微命令的个数为</a:t>
            </a:r>
            <a:r>
              <a:rPr lang="en-US" altLang="zh-CN" sz="1400" b="1" dirty="0"/>
              <a:t>11</a:t>
            </a:r>
            <a:r>
              <a:rPr lang="zh-CN" altLang="en-US" sz="1400" b="1" dirty="0"/>
              <a:t>（</a:t>
            </a:r>
            <a:r>
              <a:rPr lang="en-US" altLang="zh-CN" sz="1400" b="1" dirty="0"/>
              <a:t>2</a:t>
            </a:r>
            <a:r>
              <a:rPr lang="en-US" altLang="zh-CN" sz="1400" b="1" baseline="30000" dirty="0"/>
              <a:t>4</a:t>
            </a:r>
            <a:r>
              <a:rPr lang="en-US" altLang="zh-CN" sz="1400" b="1" dirty="0"/>
              <a:t>-1-4=11</a:t>
            </a:r>
            <a:r>
              <a:rPr lang="zh-CN" altLang="en-US" sz="1400" b="1" dirty="0"/>
              <a:t>，</a:t>
            </a:r>
            <a:r>
              <a:rPr lang="en-US" altLang="zh-CN" sz="1400" b="1" dirty="0"/>
              <a:t>4</a:t>
            </a:r>
            <a:r>
              <a:rPr lang="zh-CN" altLang="en-US" sz="1400" b="1" dirty="0"/>
              <a:t>个判别测试</a:t>
            </a:r>
            <a:r>
              <a:rPr lang="en-US" altLang="zh-CN" sz="1400" b="1" dirty="0"/>
              <a:t>P1</a:t>
            </a:r>
            <a:r>
              <a:rPr lang="zh-CN" altLang="en-US" sz="1400" b="1" dirty="0">
                <a:latin typeface="等线" panose="02010600030101010101" pitchFamily="2" charset="-122"/>
                <a:ea typeface="等线" panose="02010600030101010101" pitchFamily="2" charset="-122"/>
              </a:rPr>
              <a:t>～</a:t>
            </a:r>
            <a:r>
              <a:rPr lang="en-US" altLang="zh-CN" sz="1400" b="1" dirty="0"/>
              <a:t>P4</a:t>
            </a:r>
            <a:r>
              <a:rPr lang="zh-CN" altLang="en-US" sz="1400" b="1" dirty="0"/>
              <a:t>，有</a:t>
            </a:r>
            <a:r>
              <a:rPr lang="en-US" altLang="zh-CN" sz="1400" b="1" dirty="0"/>
              <a:t>1</a:t>
            </a:r>
            <a:r>
              <a:rPr lang="zh-CN" altLang="en-US" sz="1400" b="1" dirty="0"/>
              <a:t>种情况表示不发出任何控制信号）；因此，该微指令最多可表示</a:t>
            </a:r>
            <a:r>
              <a:rPr lang="en-US" altLang="zh-CN" sz="1400" b="1" dirty="0">
                <a:solidFill>
                  <a:srgbClr val="FF0000"/>
                </a:solidFill>
              </a:rPr>
              <a:t>9+7+7+11</a:t>
            </a:r>
            <a:r>
              <a:rPr lang="en-US" altLang="zh-CN" sz="1400" b="1" dirty="0"/>
              <a:t>=34</a:t>
            </a:r>
            <a:r>
              <a:rPr lang="zh-CN" altLang="en-US" sz="1400" b="1" dirty="0"/>
              <a:t>个微命令。</a:t>
            </a:r>
            <a:endParaRPr lang="en-US" altLang="zh-CN" sz="1400" b="1" dirty="0"/>
          </a:p>
          <a:p>
            <a:pPr eaLnBrk="1" hangingPunct="1"/>
            <a:endParaRPr lang="en-US" altLang="zh-CN" sz="1400" b="1" dirty="0"/>
          </a:p>
          <a:p>
            <a:pPr eaLnBrk="1" hangingPunct="1"/>
            <a:r>
              <a:rPr lang="zh-CN" altLang="en-US" sz="1400" b="1" dirty="0"/>
              <a:t>（</a:t>
            </a:r>
            <a:r>
              <a:rPr lang="en-US" altLang="zh-CN" sz="1400" b="1" dirty="0"/>
              <a:t>2</a:t>
            </a:r>
            <a:r>
              <a:rPr lang="zh-CN" altLang="en-US" sz="1400" b="1" dirty="0"/>
              <a:t>）采用编码表示法时，每个字段最多只能发出</a:t>
            </a:r>
            <a:r>
              <a:rPr lang="en-US" altLang="zh-CN" sz="1400" b="1" dirty="0"/>
              <a:t>1</a:t>
            </a:r>
            <a:r>
              <a:rPr lang="zh-CN" altLang="en-US" sz="1400" b="1" dirty="0"/>
              <a:t>个微命令（控制信号）；因此，一条微指令中可同时出现的微命令最多为</a:t>
            </a:r>
            <a:r>
              <a:rPr lang="en-US" altLang="zh-CN" sz="1400" b="1" dirty="0">
                <a:solidFill>
                  <a:srgbClr val="FF0000"/>
                </a:solidFill>
              </a:rPr>
              <a:t>9+1+1+1</a:t>
            </a:r>
            <a:r>
              <a:rPr lang="en-US" altLang="zh-CN" sz="1400" b="1" dirty="0"/>
              <a:t>=12</a:t>
            </a:r>
            <a:r>
              <a:rPr lang="zh-CN" altLang="en-US" sz="1400" b="1" dirty="0"/>
              <a:t>个。</a:t>
            </a:r>
            <a:endParaRPr lang="en-US" altLang="zh-CN" sz="1400" b="1" dirty="0"/>
          </a:p>
          <a:p>
            <a:pPr eaLnBrk="1" hangingPunct="1"/>
            <a:endParaRPr lang="en-US" altLang="zh-CN" sz="1400" b="1" dirty="0"/>
          </a:p>
          <a:p>
            <a:pPr eaLnBrk="1" hangingPunct="1"/>
            <a:r>
              <a:rPr lang="zh-CN" altLang="en-US" sz="1400" b="1" dirty="0"/>
              <a:t>（</a:t>
            </a:r>
            <a:r>
              <a:rPr lang="en-US" altLang="zh-CN" sz="1400" b="1" dirty="0"/>
              <a:t>3</a:t>
            </a:r>
            <a:r>
              <a:rPr lang="zh-CN" altLang="en-US" sz="1400" b="1" dirty="0"/>
              <a:t>）因为下址字段为</a:t>
            </a:r>
            <a:r>
              <a:rPr lang="en-US" altLang="zh-CN" sz="1400" b="1" dirty="0"/>
              <a:t>5</a:t>
            </a:r>
            <a:r>
              <a:rPr lang="zh-CN" altLang="en-US" sz="1400" b="1" dirty="0"/>
              <a:t>位，微指令最多有</a:t>
            </a:r>
            <a:r>
              <a:rPr lang="en-US" altLang="zh-CN" sz="1400" b="1" dirty="0"/>
              <a:t>2</a:t>
            </a:r>
            <a:r>
              <a:rPr lang="en-US" altLang="zh-CN" sz="1400" b="1" baseline="30000" dirty="0"/>
              <a:t>5</a:t>
            </a:r>
            <a:r>
              <a:rPr lang="en-US" altLang="zh-CN" sz="1400" b="1" dirty="0"/>
              <a:t>=32</a:t>
            </a:r>
            <a:r>
              <a:rPr lang="zh-CN" altLang="en-US" sz="1400" b="1" dirty="0"/>
              <a:t>条，微指令的字长</a:t>
            </a:r>
            <a:r>
              <a:rPr lang="en-US" altLang="zh-CN" sz="1400" b="1" dirty="0"/>
              <a:t>=24</a:t>
            </a:r>
            <a:r>
              <a:rPr lang="zh-CN" altLang="en-US" sz="1400" b="1" dirty="0"/>
              <a:t>位；因此，控制存储器的最大容量是</a:t>
            </a:r>
            <a:r>
              <a:rPr lang="en-US" altLang="zh-CN" sz="1400" b="1" dirty="0">
                <a:solidFill>
                  <a:srgbClr val="FF0000"/>
                </a:solidFill>
              </a:rPr>
              <a:t>32x24</a:t>
            </a:r>
            <a:r>
              <a:rPr lang="zh-CN" altLang="en-US" sz="1400" b="1" dirty="0">
                <a:solidFill>
                  <a:srgbClr val="FF0000"/>
                </a:solidFill>
              </a:rPr>
              <a:t>位</a:t>
            </a:r>
            <a:r>
              <a:rPr lang="zh-CN" altLang="en-US" sz="1400" b="1" dirty="0"/>
              <a:t>。</a:t>
            </a:r>
            <a:endParaRPr lang="en-US" altLang="zh-CN" sz="1400" b="1" dirty="0"/>
          </a:p>
          <a:p>
            <a:pPr lvl="2" eaLnBrk="1" hangingPunct="1"/>
            <a:endParaRPr lang="en-US" altLang="zh-CN" sz="1200" b="1" dirty="0"/>
          </a:p>
          <a:p>
            <a:pPr lvl="2" eaLnBrk="1" hangingPunct="1"/>
            <a:endParaRPr lang="en-US" altLang="zh-CN" sz="1200" b="1" dirty="0">
              <a:solidFill>
                <a:srgbClr val="FF0000"/>
              </a:solidFill>
            </a:endParaRPr>
          </a:p>
          <a:p>
            <a:pPr lvl="2" eaLnBrk="1" hangingPunct="1"/>
            <a:endParaRPr lang="en-US" altLang="zh-CN" sz="650" b="1" dirty="0"/>
          </a:p>
        </p:txBody>
      </p:sp>
      <p:grpSp>
        <p:nvGrpSpPr>
          <p:cNvPr id="3" name="组合 2">
            <a:extLst>
              <a:ext uri="{FF2B5EF4-FFF2-40B4-BE49-F238E27FC236}">
                <a16:creationId xmlns:a16="http://schemas.microsoft.com/office/drawing/2014/main" id="{4F664242-7408-529E-1356-BE470E988C47}"/>
              </a:ext>
            </a:extLst>
          </p:cNvPr>
          <p:cNvGrpSpPr/>
          <p:nvPr/>
        </p:nvGrpSpPr>
        <p:grpSpPr>
          <a:xfrm>
            <a:off x="806145" y="5106275"/>
            <a:ext cx="7776864" cy="1301564"/>
            <a:chOff x="755576" y="4623329"/>
            <a:chExt cx="7776864" cy="1301564"/>
          </a:xfrm>
        </p:grpSpPr>
        <p:grpSp>
          <p:nvGrpSpPr>
            <p:cNvPr id="75" name="组合 74">
              <a:extLst>
                <a:ext uri="{FF2B5EF4-FFF2-40B4-BE49-F238E27FC236}">
                  <a16:creationId xmlns:a16="http://schemas.microsoft.com/office/drawing/2014/main" id="{3A1275E8-73B8-68F6-3463-660A4669FFF5}"/>
                </a:ext>
              </a:extLst>
            </p:cNvPr>
            <p:cNvGrpSpPr/>
            <p:nvPr/>
          </p:nvGrpSpPr>
          <p:grpSpPr>
            <a:xfrm>
              <a:off x="755576" y="4623329"/>
              <a:ext cx="7776864" cy="677879"/>
              <a:chOff x="755576" y="4246930"/>
              <a:chExt cx="7776864" cy="677879"/>
            </a:xfrm>
          </p:grpSpPr>
          <p:cxnSp>
            <p:nvCxnSpPr>
              <p:cNvPr id="61" name="直接连接符 60">
                <a:extLst>
                  <a:ext uri="{FF2B5EF4-FFF2-40B4-BE49-F238E27FC236}">
                    <a16:creationId xmlns:a16="http://schemas.microsoft.com/office/drawing/2014/main" id="{6DF80FE7-932E-4913-29AB-5BB7346ECC89}"/>
                  </a:ext>
                </a:extLst>
              </p:cNvPr>
              <p:cNvCxnSpPr>
                <a:cxnSpLocks/>
              </p:cNvCxnSpPr>
              <p:nvPr/>
            </p:nvCxnSpPr>
            <p:spPr>
              <a:xfrm flipH="1">
                <a:off x="4644007" y="4852801"/>
                <a:ext cx="972108" cy="0"/>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8FA95CC9-091A-3046-A0E0-DDA50028ABEA}"/>
                  </a:ext>
                </a:extLst>
              </p:cNvPr>
              <p:cNvGrpSpPr/>
              <p:nvPr/>
            </p:nvGrpSpPr>
            <p:grpSpPr>
              <a:xfrm>
                <a:off x="755576" y="4246930"/>
                <a:ext cx="7776864" cy="677879"/>
                <a:chOff x="755576" y="4246930"/>
                <a:chExt cx="7776864" cy="677879"/>
              </a:xfrm>
            </p:grpSpPr>
            <p:grpSp>
              <p:nvGrpSpPr>
                <p:cNvPr id="50" name="组合 49">
                  <a:extLst>
                    <a:ext uri="{FF2B5EF4-FFF2-40B4-BE49-F238E27FC236}">
                      <a16:creationId xmlns:a16="http://schemas.microsoft.com/office/drawing/2014/main" id="{453A0C14-E0B4-CD0E-6D0A-DE0A6F432DDE}"/>
                    </a:ext>
                  </a:extLst>
                </p:cNvPr>
                <p:cNvGrpSpPr/>
                <p:nvPr/>
              </p:nvGrpSpPr>
              <p:grpSpPr>
                <a:xfrm>
                  <a:off x="755576" y="4246930"/>
                  <a:ext cx="7776864" cy="249697"/>
                  <a:chOff x="1115617" y="3929580"/>
                  <a:chExt cx="8640960" cy="249697"/>
                </a:xfrm>
              </p:grpSpPr>
              <p:grpSp>
                <p:nvGrpSpPr>
                  <p:cNvPr id="16" name="组合 15">
                    <a:extLst>
                      <a:ext uri="{FF2B5EF4-FFF2-40B4-BE49-F238E27FC236}">
                        <a16:creationId xmlns:a16="http://schemas.microsoft.com/office/drawing/2014/main" id="{8EA2297F-0FAB-208C-2457-C1B4B2D15635}"/>
                      </a:ext>
                    </a:extLst>
                  </p:cNvPr>
                  <p:cNvGrpSpPr/>
                  <p:nvPr/>
                </p:nvGrpSpPr>
                <p:grpSpPr>
                  <a:xfrm>
                    <a:off x="1115617" y="3933054"/>
                    <a:ext cx="2880320" cy="246223"/>
                    <a:chOff x="1115617" y="3933054"/>
                    <a:chExt cx="2880320" cy="246223"/>
                  </a:xfrm>
                </p:grpSpPr>
                <p:grpSp>
                  <p:nvGrpSpPr>
                    <p:cNvPr id="10" name="组合 9">
                      <a:extLst>
                        <a:ext uri="{FF2B5EF4-FFF2-40B4-BE49-F238E27FC236}">
                          <a16:creationId xmlns:a16="http://schemas.microsoft.com/office/drawing/2014/main" id="{ABDDCC51-4E60-D9D7-C4A1-A5FB2D8F189F}"/>
                        </a:ext>
                      </a:extLst>
                    </p:cNvPr>
                    <p:cNvGrpSpPr/>
                    <p:nvPr/>
                  </p:nvGrpSpPr>
                  <p:grpSpPr>
                    <a:xfrm>
                      <a:off x="1115617" y="3933055"/>
                      <a:ext cx="1440160" cy="246222"/>
                      <a:chOff x="1115617" y="3933055"/>
                      <a:chExt cx="1440160" cy="246222"/>
                    </a:xfrm>
                  </p:grpSpPr>
                  <p:sp>
                    <p:nvSpPr>
                      <p:cNvPr id="6" name="文本框 5">
                        <a:extLst>
                          <a:ext uri="{FF2B5EF4-FFF2-40B4-BE49-F238E27FC236}">
                            <a16:creationId xmlns:a16="http://schemas.microsoft.com/office/drawing/2014/main" id="{2A99603B-9E71-B5A1-5364-63D770CC5D61}"/>
                          </a:ext>
                        </a:extLst>
                      </p:cNvPr>
                      <p:cNvSpPr txBox="1"/>
                      <p:nvPr/>
                    </p:nvSpPr>
                    <p:spPr>
                      <a:xfrm>
                        <a:off x="111561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23</a:t>
                        </a:r>
                        <a:endParaRPr lang="zh-CN" altLang="en-US" sz="1000" b="1" dirty="0"/>
                      </a:p>
                    </p:txBody>
                  </p:sp>
                  <p:sp>
                    <p:nvSpPr>
                      <p:cNvPr id="7" name="文本框 6">
                        <a:extLst>
                          <a:ext uri="{FF2B5EF4-FFF2-40B4-BE49-F238E27FC236}">
                            <a16:creationId xmlns:a16="http://schemas.microsoft.com/office/drawing/2014/main" id="{A484E2D8-F02C-11B3-A2C7-195C15D0CC50}"/>
                          </a:ext>
                        </a:extLst>
                      </p:cNvPr>
                      <p:cNvSpPr txBox="1"/>
                      <p:nvPr/>
                    </p:nvSpPr>
                    <p:spPr>
                      <a:xfrm>
                        <a:off x="1475657" y="3933055"/>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22</a:t>
                        </a:r>
                        <a:endParaRPr lang="zh-CN" altLang="en-US" sz="1000" b="1" dirty="0"/>
                      </a:p>
                    </p:txBody>
                  </p:sp>
                  <p:sp>
                    <p:nvSpPr>
                      <p:cNvPr id="8" name="文本框 7">
                        <a:extLst>
                          <a:ext uri="{FF2B5EF4-FFF2-40B4-BE49-F238E27FC236}">
                            <a16:creationId xmlns:a16="http://schemas.microsoft.com/office/drawing/2014/main" id="{0530EF70-2CDD-16D6-6C1E-47F344FB0DDA}"/>
                          </a:ext>
                        </a:extLst>
                      </p:cNvPr>
                      <p:cNvSpPr txBox="1"/>
                      <p:nvPr/>
                    </p:nvSpPr>
                    <p:spPr>
                      <a:xfrm>
                        <a:off x="183569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21</a:t>
                        </a:r>
                        <a:endParaRPr lang="zh-CN" altLang="en-US" sz="1000" b="1" dirty="0"/>
                      </a:p>
                    </p:txBody>
                  </p:sp>
                  <p:sp>
                    <p:nvSpPr>
                      <p:cNvPr id="9" name="文本框 8">
                        <a:extLst>
                          <a:ext uri="{FF2B5EF4-FFF2-40B4-BE49-F238E27FC236}">
                            <a16:creationId xmlns:a16="http://schemas.microsoft.com/office/drawing/2014/main" id="{47DD74F8-A6EA-0B2C-E529-06E8F266069F}"/>
                          </a:ext>
                        </a:extLst>
                      </p:cNvPr>
                      <p:cNvSpPr txBox="1"/>
                      <p:nvPr/>
                    </p:nvSpPr>
                    <p:spPr>
                      <a:xfrm>
                        <a:off x="2195737" y="3933055"/>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20</a:t>
                        </a:r>
                        <a:endParaRPr lang="zh-CN" altLang="en-US" sz="1000" b="1" dirty="0"/>
                      </a:p>
                    </p:txBody>
                  </p:sp>
                </p:grpSp>
                <p:grpSp>
                  <p:nvGrpSpPr>
                    <p:cNvPr id="11" name="组合 10">
                      <a:extLst>
                        <a:ext uri="{FF2B5EF4-FFF2-40B4-BE49-F238E27FC236}">
                          <a16:creationId xmlns:a16="http://schemas.microsoft.com/office/drawing/2014/main" id="{61301E8C-E9F6-428F-ADEA-78504013AFE7}"/>
                        </a:ext>
                      </a:extLst>
                    </p:cNvPr>
                    <p:cNvGrpSpPr/>
                    <p:nvPr/>
                  </p:nvGrpSpPr>
                  <p:grpSpPr>
                    <a:xfrm>
                      <a:off x="2555777" y="3933054"/>
                      <a:ext cx="1440160" cy="246222"/>
                      <a:chOff x="1115617" y="3933055"/>
                      <a:chExt cx="1440160" cy="246222"/>
                    </a:xfrm>
                  </p:grpSpPr>
                  <p:sp>
                    <p:nvSpPr>
                      <p:cNvPr id="12" name="文本框 11">
                        <a:extLst>
                          <a:ext uri="{FF2B5EF4-FFF2-40B4-BE49-F238E27FC236}">
                            <a16:creationId xmlns:a16="http://schemas.microsoft.com/office/drawing/2014/main" id="{20B90573-0E67-DAE6-81A9-D11553AA8A58}"/>
                          </a:ext>
                        </a:extLst>
                      </p:cNvPr>
                      <p:cNvSpPr txBox="1"/>
                      <p:nvPr/>
                    </p:nvSpPr>
                    <p:spPr>
                      <a:xfrm>
                        <a:off x="111561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19</a:t>
                        </a:r>
                        <a:endParaRPr lang="zh-CN" altLang="en-US" sz="1000" b="1" dirty="0"/>
                      </a:p>
                    </p:txBody>
                  </p:sp>
                  <p:sp>
                    <p:nvSpPr>
                      <p:cNvPr id="13" name="文本框 12">
                        <a:extLst>
                          <a:ext uri="{FF2B5EF4-FFF2-40B4-BE49-F238E27FC236}">
                            <a16:creationId xmlns:a16="http://schemas.microsoft.com/office/drawing/2014/main" id="{C71C0934-7600-BED1-11E5-D3414142CDDD}"/>
                          </a:ext>
                        </a:extLst>
                      </p:cNvPr>
                      <p:cNvSpPr txBox="1"/>
                      <p:nvPr/>
                    </p:nvSpPr>
                    <p:spPr>
                      <a:xfrm>
                        <a:off x="1475657" y="3933055"/>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18</a:t>
                        </a:r>
                        <a:endParaRPr lang="zh-CN" altLang="en-US" sz="1000" b="1" dirty="0"/>
                      </a:p>
                    </p:txBody>
                  </p:sp>
                  <p:sp>
                    <p:nvSpPr>
                      <p:cNvPr id="14" name="文本框 13">
                        <a:extLst>
                          <a:ext uri="{FF2B5EF4-FFF2-40B4-BE49-F238E27FC236}">
                            <a16:creationId xmlns:a16="http://schemas.microsoft.com/office/drawing/2014/main" id="{E2EFFECB-AC76-2A8D-98C2-FCF854CC218E}"/>
                          </a:ext>
                        </a:extLst>
                      </p:cNvPr>
                      <p:cNvSpPr txBox="1"/>
                      <p:nvPr/>
                    </p:nvSpPr>
                    <p:spPr>
                      <a:xfrm>
                        <a:off x="183569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17</a:t>
                        </a:r>
                        <a:endParaRPr lang="zh-CN" altLang="en-US" sz="1000" b="1" dirty="0"/>
                      </a:p>
                    </p:txBody>
                  </p:sp>
                  <p:sp>
                    <p:nvSpPr>
                      <p:cNvPr id="15" name="文本框 14">
                        <a:extLst>
                          <a:ext uri="{FF2B5EF4-FFF2-40B4-BE49-F238E27FC236}">
                            <a16:creationId xmlns:a16="http://schemas.microsoft.com/office/drawing/2014/main" id="{245AD7C7-B2EF-A6DD-DEC4-6B73F3CD6F12}"/>
                          </a:ext>
                        </a:extLst>
                      </p:cNvPr>
                      <p:cNvSpPr txBox="1"/>
                      <p:nvPr/>
                    </p:nvSpPr>
                    <p:spPr>
                      <a:xfrm>
                        <a:off x="2195737" y="3933055"/>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16</a:t>
                        </a:r>
                        <a:endParaRPr lang="zh-CN" altLang="en-US" sz="1000" b="1" dirty="0"/>
                      </a:p>
                    </p:txBody>
                  </p:sp>
                </p:grpSp>
              </p:grpSp>
              <p:grpSp>
                <p:nvGrpSpPr>
                  <p:cNvPr id="17" name="组合 16">
                    <a:extLst>
                      <a:ext uri="{FF2B5EF4-FFF2-40B4-BE49-F238E27FC236}">
                        <a16:creationId xmlns:a16="http://schemas.microsoft.com/office/drawing/2014/main" id="{35278D1E-357B-EBBF-6B3A-00959B54A4FA}"/>
                      </a:ext>
                    </a:extLst>
                  </p:cNvPr>
                  <p:cNvGrpSpPr/>
                  <p:nvPr/>
                </p:nvGrpSpPr>
                <p:grpSpPr>
                  <a:xfrm>
                    <a:off x="3995937" y="3933054"/>
                    <a:ext cx="2880320" cy="246223"/>
                    <a:chOff x="1115617" y="3933054"/>
                    <a:chExt cx="2880320" cy="246223"/>
                  </a:xfrm>
                </p:grpSpPr>
                <p:grpSp>
                  <p:nvGrpSpPr>
                    <p:cNvPr id="18" name="组合 17">
                      <a:extLst>
                        <a:ext uri="{FF2B5EF4-FFF2-40B4-BE49-F238E27FC236}">
                          <a16:creationId xmlns:a16="http://schemas.microsoft.com/office/drawing/2014/main" id="{7CF3C857-2909-5857-23B9-72AFDCC2CD52}"/>
                        </a:ext>
                      </a:extLst>
                    </p:cNvPr>
                    <p:cNvGrpSpPr/>
                    <p:nvPr/>
                  </p:nvGrpSpPr>
                  <p:grpSpPr>
                    <a:xfrm>
                      <a:off x="1115617" y="3933055"/>
                      <a:ext cx="1440160" cy="246222"/>
                      <a:chOff x="1115617" y="3933055"/>
                      <a:chExt cx="1440160" cy="246222"/>
                    </a:xfrm>
                  </p:grpSpPr>
                  <p:sp>
                    <p:nvSpPr>
                      <p:cNvPr id="24" name="文本框 23">
                        <a:extLst>
                          <a:ext uri="{FF2B5EF4-FFF2-40B4-BE49-F238E27FC236}">
                            <a16:creationId xmlns:a16="http://schemas.microsoft.com/office/drawing/2014/main" id="{7F489CEE-2C1A-98B5-AF3E-B6E36D42A1D6}"/>
                          </a:ext>
                        </a:extLst>
                      </p:cNvPr>
                      <p:cNvSpPr txBox="1"/>
                      <p:nvPr/>
                    </p:nvSpPr>
                    <p:spPr>
                      <a:xfrm>
                        <a:off x="1115617" y="3933056"/>
                        <a:ext cx="360040" cy="246221"/>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zh-CN" sz="1000" b="1" dirty="0"/>
                          <a:t>15</a:t>
                        </a:r>
                        <a:endParaRPr lang="zh-CN" altLang="en-US" sz="1000" b="1" dirty="0"/>
                      </a:p>
                    </p:txBody>
                  </p:sp>
                  <p:sp>
                    <p:nvSpPr>
                      <p:cNvPr id="25" name="文本框 24">
                        <a:extLst>
                          <a:ext uri="{FF2B5EF4-FFF2-40B4-BE49-F238E27FC236}">
                            <a16:creationId xmlns:a16="http://schemas.microsoft.com/office/drawing/2014/main" id="{0923AF5C-46A0-903F-F83C-3728DCCEAFC6}"/>
                          </a:ext>
                        </a:extLst>
                      </p:cNvPr>
                      <p:cNvSpPr txBox="1"/>
                      <p:nvPr/>
                    </p:nvSpPr>
                    <p:spPr>
                      <a:xfrm>
                        <a:off x="1475657" y="3933055"/>
                        <a:ext cx="360040" cy="246221"/>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CN" sz="1000" b="1" dirty="0"/>
                          <a:t>14</a:t>
                        </a:r>
                        <a:endParaRPr lang="zh-CN" altLang="en-US" sz="1000" b="1" dirty="0"/>
                      </a:p>
                    </p:txBody>
                  </p:sp>
                  <p:sp>
                    <p:nvSpPr>
                      <p:cNvPr id="26" name="文本框 25">
                        <a:extLst>
                          <a:ext uri="{FF2B5EF4-FFF2-40B4-BE49-F238E27FC236}">
                            <a16:creationId xmlns:a16="http://schemas.microsoft.com/office/drawing/2014/main" id="{43ED7937-9030-A053-F858-A035669A60FB}"/>
                          </a:ext>
                        </a:extLst>
                      </p:cNvPr>
                      <p:cNvSpPr txBox="1"/>
                      <p:nvPr/>
                    </p:nvSpPr>
                    <p:spPr>
                      <a:xfrm>
                        <a:off x="1835697" y="3933056"/>
                        <a:ext cx="360040" cy="246221"/>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CN" sz="1000" b="1" dirty="0"/>
                          <a:t>13</a:t>
                        </a:r>
                        <a:endParaRPr lang="zh-CN" altLang="en-US" sz="1000" b="1" dirty="0"/>
                      </a:p>
                    </p:txBody>
                  </p:sp>
                  <p:sp>
                    <p:nvSpPr>
                      <p:cNvPr id="27" name="文本框 26">
                        <a:extLst>
                          <a:ext uri="{FF2B5EF4-FFF2-40B4-BE49-F238E27FC236}">
                            <a16:creationId xmlns:a16="http://schemas.microsoft.com/office/drawing/2014/main" id="{4476CB7A-E2CF-4B0E-DB5F-1DF000381B08}"/>
                          </a:ext>
                        </a:extLst>
                      </p:cNvPr>
                      <p:cNvSpPr txBox="1"/>
                      <p:nvPr/>
                    </p:nvSpPr>
                    <p:spPr>
                      <a:xfrm>
                        <a:off x="2195737" y="3933055"/>
                        <a:ext cx="360040" cy="246221"/>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CN" sz="1000" b="1" dirty="0"/>
                          <a:t>12</a:t>
                        </a:r>
                        <a:endParaRPr lang="zh-CN" altLang="en-US" sz="1000" b="1" dirty="0"/>
                      </a:p>
                    </p:txBody>
                  </p:sp>
                </p:grpSp>
                <p:grpSp>
                  <p:nvGrpSpPr>
                    <p:cNvPr id="19" name="组合 18">
                      <a:extLst>
                        <a:ext uri="{FF2B5EF4-FFF2-40B4-BE49-F238E27FC236}">
                          <a16:creationId xmlns:a16="http://schemas.microsoft.com/office/drawing/2014/main" id="{C4727764-3C7B-CEE2-A280-588172C24C18}"/>
                        </a:ext>
                      </a:extLst>
                    </p:cNvPr>
                    <p:cNvGrpSpPr/>
                    <p:nvPr/>
                  </p:nvGrpSpPr>
                  <p:grpSpPr>
                    <a:xfrm>
                      <a:off x="2555777" y="3933054"/>
                      <a:ext cx="1440160" cy="246222"/>
                      <a:chOff x="1115617" y="3933055"/>
                      <a:chExt cx="1440160" cy="246222"/>
                    </a:xfrm>
                  </p:grpSpPr>
                  <p:sp>
                    <p:nvSpPr>
                      <p:cNvPr id="20" name="文本框 19">
                        <a:extLst>
                          <a:ext uri="{FF2B5EF4-FFF2-40B4-BE49-F238E27FC236}">
                            <a16:creationId xmlns:a16="http://schemas.microsoft.com/office/drawing/2014/main" id="{92A5DF51-ED78-50BD-32F1-30A5690AE0A0}"/>
                          </a:ext>
                        </a:extLst>
                      </p:cNvPr>
                      <p:cNvSpPr txBox="1"/>
                      <p:nvPr/>
                    </p:nvSpPr>
                    <p:spPr>
                      <a:xfrm>
                        <a:off x="1115617" y="3933056"/>
                        <a:ext cx="360040" cy="246221"/>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altLang="zh-CN" sz="1000" b="1" dirty="0"/>
                          <a:t>11</a:t>
                        </a:r>
                        <a:endParaRPr lang="zh-CN" altLang="en-US" sz="1000" b="1" dirty="0"/>
                      </a:p>
                    </p:txBody>
                  </p:sp>
                  <p:sp>
                    <p:nvSpPr>
                      <p:cNvPr id="21" name="文本框 20">
                        <a:extLst>
                          <a:ext uri="{FF2B5EF4-FFF2-40B4-BE49-F238E27FC236}">
                            <a16:creationId xmlns:a16="http://schemas.microsoft.com/office/drawing/2014/main" id="{D6EB53E3-D302-F50C-D28D-235D9C07B9CF}"/>
                          </a:ext>
                        </a:extLst>
                      </p:cNvPr>
                      <p:cNvSpPr txBox="1"/>
                      <p:nvPr/>
                    </p:nvSpPr>
                    <p:spPr>
                      <a:xfrm>
                        <a:off x="1475657" y="3933055"/>
                        <a:ext cx="360040" cy="246221"/>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altLang="zh-CN" sz="1000" b="1" dirty="0"/>
                          <a:t>10</a:t>
                        </a:r>
                        <a:endParaRPr lang="zh-CN" altLang="en-US" sz="1000" b="1" dirty="0"/>
                      </a:p>
                    </p:txBody>
                  </p:sp>
                  <p:sp>
                    <p:nvSpPr>
                      <p:cNvPr id="22" name="文本框 21">
                        <a:extLst>
                          <a:ext uri="{FF2B5EF4-FFF2-40B4-BE49-F238E27FC236}">
                            <a16:creationId xmlns:a16="http://schemas.microsoft.com/office/drawing/2014/main" id="{C2D247F7-0ADA-14C9-B765-6149351325F9}"/>
                          </a:ext>
                        </a:extLst>
                      </p:cNvPr>
                      <p:cNvSpPr txBox="1"/>
                      <p:nvPr/>
                    </p:nvSpPr>
                    <p:spPr>
                      <a:xfrm>
                        <a:off x="1835697" y="3933056"/>
                        <a:ext cx="360040" cy="246221"/>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altLang="zh-CN" sz="1000" b="1" dirty="0"/>
                          <a:t>9</a:t>
                        </a:r>
                        <a:endParaRPr lang="zh-CN" altLang="en-US" sz="1000" b="1" dirty="0"/>
                      </a:p>
                    </p:txBody>
                  </p:sp>
                  <p:sp>
                    <p:nvSpPr>
                      <p:cNvPr id="23" name="文本框 22">
                        <a:extLst>
                          <a:ext uri="{FF2B5EF4-FFF2-40B4-BE49-F238E27FC236}">
                            <a16:creationId xmlns:a16="http://schemas.microsoft.com/office/drawing/2014/main" id="{70B2E83F-05F8-DDA1-9A23-0FDADFCDABC9}"/>
                          </a:ext>
                        </a:extLst>
                      </p:cNvPr>
                      <p:cNvSpPr txBox="1"/>
                      <p:nvPr/>
                    </p:nvSpPr>
                    <p:spPr>
                      <a:xfrm>
                        <a:off x="2195737" y="3933055"/>
                        <a:ext cx="360040" cy="246221"/>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CN" sz="1000" b="1" dirty="0"/>
                          <a:t>8</a:t>
                        </a:r>
                        <a:endParaRPr lang="zh-CN" altLang="en-US" sz="1000" b="1" dirty="0"/>
                      </a:p>
                    </p:txBody>
                  </p:sp>
                </p:grpSp>
              </p:grpSp>
              <p:grpSp>
                <p:nvGrpSpPr>
                  <p:cNvPr id="28" name="组合 27">
                    <a:extLst>
                      <a:ext uri="{FF2B5EF4-FFF2-40B4-BE49-F238E27FC236}">
                        <a16:creationId xmlns:a16="http://schemas.microsoft.com/office/drawing/2014/main" id="{B7846981-09D7-B651-914A-FFD4A67936BF}"/>
                      </a:ext>
                    </a:extLst>
                  </p:cNvPr>
                  <p:cNvGrpSpPr/>
                  <p:nvPr/>
                </p:nvGrpSpPr>
                <p:grpSpPr>
                  <a:xfrm>
                    <a:off x="6876257" y="3929580"/>
                    <a:ext cx="2880320" cy="246223"/>
                    <a:chOff x="1115617" y="3933054"/>
                    <a:chExt cx="2880320" cy="246223"/>
                  </a:xfrm>
                </p:grpSpPr>
                <p:grpSp>
                  <p:nvGrpSpPr>
                    <p:cNvPr id="29" name="组合 28">
                      <a:extLst>
                        <a:ext uri="{FF2B5EF4-FFF2-40B4-BE49-F238E27FC236}">
                          <a16:creationId xmlns:a16="http://schemas.microsoft.com/office/drawing/2014/main" id="{3A0FEC61-9305-E1DC-2CB3-BE0477523B91}"/>
                        </a:ext>
                      </a:extLst>
                    </p:cNvPr>
                    <p:cNvGrpSpPr/>
                    <p:nvPr/>
                  </p:nvGrpSpPr>
                  <p:grpSpPr>
                    <a:xfrm>
                      <a:off x="1115617" y="3933055"/>
                      <a:ext cx="1440160" cy="246222"/>
                      <a:chOff x="1115617" y="3933055"/>
                      <a:chExt cx="1440160" cy="246222"/>
                    </a:xfrm>
                  </p:grpSpPr>
                  <p:sp>
                    <p:nvSpPr>
                      <p:cNvPr id="35" name="文本框 34">
                        <a:extLst>
                          <a:ext uri="{FF2B5EF4-FFF2-40B4-BE49-F238E27FC236}">
                            <a16:creationId xmlns:a16="http://schemas.microsoft.com/office/drawing/2014/main" id="{3FA34683-A93A-7921-1DB2-F9550B520228}"/>
                          </a:ext>
                        </a:extLst>
                      </p:cNvPr>
                      <p:cNvSpPr txBox="1"/>
                      <p:nvPr/>
                    </p:nvSpPr>
                    <p:spPr>
                      <a:xfrm>
                        <a:off x="1115617" y="3933056"/>
                        <a:ext cx="360040" cy="246221"/>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CN" sz="1000" b="1" dirty="0"/>
                          <a:t>7</a:t>
                        </a:r>
                        <a:endParaRPr lang="zh-CN" altLang="en-US" sz="1000" b="1" dirty="0"/>
                      </a:p>
                    </p:txBody>
                  </p:sp>
                  <p:sp>
                    <p:nvSpPr>
                      <p:cNvPr id="36" name="文本框 35">
                        <a:extLst>
                          <a:ext uri="{FF2B5EF4-FFF2-40B4-BE49-F238E27FC236}">
                            <a16:creationId xmlns:a16="http://schemas.microsoft.com/office/drawing/2014/main" id="{DDF1EA07-5032-240D-D713-1B5DA967BACA}"/>
                          </a:ext>
                        </a:extLst>
                      </p:cNvPr>
                      <p:cNvSpPr txBox="1"/>
                      <p:nvPr/>
                    </p:nvSpPr>
                    <p:spPr>
                      <a:xfrm>
                        <a:off x="1475657" y="3933055"/>
                        <a:ext cx="360040" cy="246221"/>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CN" sz="1000" b="1" dirty="0"/>
                          <a:t>6</a:t>
                        </a:r>
                        <a:endParaRPr lang="zh-CN" altLang="en-US" sz="1000" b="1" dirty="0"/>
                      </a:p>
                    </p:txBody>
                  </p:sp>
                  <p:sp>
                    <p:nvSpPr>
                      <p:cNvPr id="37" name="文本框 36">
                        <a:extLst>
                          <a:ext uri="{FF2B5EF4-FFF2-40B4-BE49-F238E27FC236}">
                            <a16:creationId xmlns:a16="http://schemas.microsoft.com/office/drawing/2014/main" id="{61BABAE9-83E0-6256-396D-A475437A9871}"/>
                          </a:ext>
                        </a:extLst>
                      </p:cNvPr>
                      <p:cNvSpPr txBox="1"/>
                      <p:nvPr/>
                    </p:nvSpPr>
                    <p:spPr>
                      <a:xfrm>
                        <a:off x="1835697" y="3933056"/>
                        <a:ext cx="360040" cy="246221"/>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altLang="zh-CN" sz="1000" b="1" dirty="0"/>
                          <a:t>5</a:t>
                        </a:r>
                        <a:endParaRPr lang="zh-CN" altLang="en-US" sz="1000" b="1" dirty="0"/>
                      </a:p>
                    </p:txBody>
                  </p:sp>
                  <p:sp>
                    <p:nvSpPr>
                      <p:cNvPr id="38" name="文本框 37">
                        <a:extLst>
                          <a:ext uri="{FF2B5EF4-FFF2-40B4-BE49-F238E27FC236}">
                            <a16:creationId xmlns:a16="http://schemas.microsoft.com/office/drawing/2014/main" id="{3994279F-CEF4-C06C-04BB-C9D8B30AB2DD}"/>
                          </a:ext>
                        </a:extLst>
                      </p:cNvPr>
                      <p:cNvSpPr txBox="1"/>
                      <p:nvPr/>
                    </p:nvSpPr>
                    <p:spPr>
                      <a:xfrm>
                        <a:off x="2195737" y="3933055"/>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4</a:t>
                        </a:r>
                        <a:endParaRPr lang="zh-CN" altLang="en-US" sz="1000" b="1" dirty="0"/>
                      </a:p>
                    </p:txBody>
                  </p:sp>
                </p:grpSp>
                <p:grpSp>
                  <p:nvGrpSpPr>
                    <p:cNvPr id="30" name="组合 29">
                      <a:extLst>
                        <a:ext uri="{FF2B5EF4-FFF2-40B4-BE49-F238E27FC236}">
                          <a16:creationId xmlns:a16="http://schemas.microsoft.com/office/drawing/2014/main" id="{84A38CE7-9F70-C019-F39F-DAE6C1AB9726}"/>
                        </a:ext>
                      </a:extLst>
                    </p:cNvPr>
                    <p:cNvGrpSpPr/>
                    <p:nvPr/>
                  </p:nvGrpSpPr>
                  <p:grpSpPr>
                    <a:xfrm>
                      <a:off x="2555777" y="3933054"/>
                      <a:ext cx="1440160" cy="246222"/>
                      <a:chOff x="1115617" y="3933055"/>
                      <a:chExt cx="1440160" cy="246222"/>
                    </a:xfrm>
                  </p:grpSpPr>
                  <p:sp>
                    <p:nvSpPr>
                      <p:cNvPr id="31" name="文本框 30">
                        <a:extLst>
                          <a:ext uri="{FF2B5EF4-FFF2-40B4-BE49-F238E27FC236}">
                            <a16:creationId xmlns:a16="http://schemas.microsoft.com/office/drawing/2014/main" id="{B2D21C55-384E-5C5F-A99A-39A63E63471F}"/>
                          </a:ext>
                        </a:extLst>
                      </p:cNvPr>
                      <p:cNvSpPr txBox="1"/>
                      <p:nvPr/>
                    </p:nvSpPr>
                    <p:spPr>
                      <a:xfrm>
                        <a:off x="1115617" y="3933056"/>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3</a:t>
                        </a:r>
                        <a:endParaRPr lang="zh-CN" altLang="en-US" sz="1000" b="1" dirty="0"/>
                      </a:p>
                    </p:txBody>
                  </p:sp>
                  <p:sp>
                    <p:nvSpPr>
                      <p:cNvPr id="32" name="文本框 31">
                        <a:extLst>
                          <a:ext uri="{FF2B5EF4-FFF2-40B4-BE49-F238E27FC236}">
                            <a16:creationId xmlns:a16="http://schemas.microsoft.com/office/drawing/2014/main" id="{6CBA7275-5C39-F7B7-7781-BA3C429FD827}"/>
                          </a:ext>
                        </a:extLst>
                      </p:cNvPr>
                      <p:cNvSpPr txBox="1"/>
                      <p:nvPr/>
                    </p:nvSpPr>
                    <p:spPr>
                      <a:xfrm>
                        <a:off x="1475657" y="3933055"/>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2</a:t>
                        </a:r>
                        <a:endParaRPr lang="zh-CN" altLang="en-US" sz="1000" b="1" dirty="0"/>
                      </a:p>
                    </p:txBody>
                  </p:sp>
                  <p:sp>
                    <p:nvSpPr>
                      <p:cNvPr id="33" name="文本框 32">
                        <a:extLst>
                          <a:ext uri="{FF2B5EF4-FFF2-40B4-BE49-F238E27FC236}">
                            <a16:creationId xmlns:a16="http://schemas.microsoft.com/office/drawing/2014/main" id="{325A6322-A7EB-793D-4270-6056858EE8BC}"/>
                          </a:ext>
                        </a:extLst>
                      </p:cNvPr>
                      <p:cNvSpPr txBox="1"/>
                      <p:nvPr/>
                    </p:nvSpPr>
                    <p:spPr>
                      <a:xfrm>
                        <a:off x="1835697" y="3933056"/>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1</a:t>
                        </a:r>
                        <a:endParaRPr lang="zh-CN" altLang="en-US" sz="1000" b="1" dirty="0"/>
                      </a:p>
                    </p:txBody>
                  </p:sp>
                  <p:sp>
                    <p:nvSpPr>
                      <p:cNvPr id="34" name="文本框 33">
                        <a:extLst>
                          <a:ext uri="{FF2B5EF4-FFF2-40B4-BE49-F238E27FC236}">
                            <a16:creationId xmlns:a16="http://schemas.microsoft.com/office/drawing/2014/main" id="{78AB296C-DFA1-92E6-1B0A-1C18C0BD7E12}"/>
                          </a:ext>
                        </a:extLst>
                      </p:cNvPr>
                      <p:cNvSpPr txBox="1"/>
                      <p:nvPr/>
                    </p:nvSpPr>
                    <p:spPr>
                      <a:xfrm>
                        <a:off x="2195737" y="3933055"/>
                        <a:ext cx="360040" cy="246221"/>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altLang="zh-CN" sz="1000" b="1" dirty="0"/>
                          <a:t>0</a:t>
                        </a:r>
                        <a:endParaRPr lang="zh-CN" altLang="en-US" sz="1000" b="1" dirty="0"/>
                      </a:p>
                    </p:txBody>
                  </p:sp>
                </p:grpSp>
              </p:grpSp>
            </p:grpSp>
            <p:grpSp>
              <p:nvGrpSpPr>
                <p:cNvPr id="73" name="组合 72">
                  <a:extLst>
                    <a:ext uri="{FF2B5EF4-FFF2-40B4-BE49-F238E27FC236}">
                      <a16:creationId xmlns:a16="http://schemas.microsoft.com/office/drawing/2014/main" id="{A8C653B8-272B-8B43-4D8D-CDD84D89F58E}"/>
                    </a:ext>
                  </a:extLst>
                </p:cNvPr>
                <p:cNvGrpSpPr/>
                <p:nvPr/>
              </p:nvGrpSpPr>
              <p:grpSpPr>
                <a:xfrm>
                  <a:off x="755576" y="4598246"/>
                  <a:ext cx="7776864" cy="326563"/>
                  <a:chOff x="755576" y="4598246"/>
                  <a:chExt cx="7776864" cy="326563"/>
                </a:xfrm>
              </p:grpSpPr>
              <p:cxnSp>
                <p:nvCxnSpPr>
                  <p:cNvPr id="51" name="直接连接符 50">
                    <a:extLst>
                      <a:ext uri="{FF2B5EF4-FFF2-40B4-BE49-F238E27FC236}">
                        <a16:creationId xmlns:a16="http://schemas.microsoft.com/office/drawing/2014/main" id="{25225848-4C84-3080-CB34-8C0F311E69C6}"/>
                      </a:ext>
                    </a:extLst>
                  </p:cNvPr>
                  <p:cNvCxnSpPr/>
                  <p:nvPr/>
                </p:nvCxnSpPr>
                <p:spPr>
                  <a:xfrm>
                    <a:off x="755576" y="4636777"/>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D18375E-7AC4-3066-FCF5-E5B50BD5DFCE}"/>
                      </a:ext>
                    </a:extLst>
                  </p:cNvPr>
                  <p:cNvCxnSpPr/>
                  <p:nvPr/>
                </p:nvCxnSpPr>
                <p:spPr>
                  <a:xfrm>
                    <a:off x="3671900" y="4636777"/>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91A715D-70EB-D6C9-DE90-19960B3EA148}"/>
                      </a:ext>
                    </a:extLst>
                  </p:cNvPr>
                  <p:cNvCxnSpPr>
                    <a:cxnSpLocks/>
                  </p:cNvCxnSpPr>
                  <p:nvPr/>
                </p:nvCxnSpPr>
                <p:spPr>
                  <a:xfrm flipH="1">
                    <a:off x="3671900" y="4852801"/>
                    <a:ext cx="972108" cy="0"/>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2B767E6-6F86-7F34-AB51-3ACB8025EB5E}"/>
                      </a:ext>
                    </a:extLst>
                  </p:cNvPr>
                  <p:cNvCxnSpPr>
                    <a:cxnSpLocks/>
                  </p:cNvCxnSpPr>
                  <p:nvPr/>
                </p:nvCxnSpPr>
                <p:spPr>
                  <a:xfrm flipH="1">
                    <a:off x="755576" y="4844467"/>
                    <a:ext cx="2916324" cy="8334"/>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018155F2-DB64-A76B-7384-4AB4A00C9621}"/>
                      </a:ext>
                    </a:extLst>
                  </p:cNvPr>
                  <p:cNvSpPr txBox="1"/>
                  <p:nvPr/>
                </p:nvSpPr>
                <p:spPr>
                  <a:xfrm>
                    <a:off x="1711586" y="4614120"/>
                    <a:ext cx="825867" cy="246221"/>
                  </a:xfrm>
                  <a:prstGeom prst="rect">
                    <a:avLst/>
                  </a:prstGeom>
                  <a:noFill/>
                </p:spPr>
                <p:txBody>
                  <a:bodyPr wrap="none" rtlCol="0">
                    <a:spAutoFit/>
                  </a:bodyPr>
                  <a:lstStyle/>
                  <a:p>
                    <a:r>
                      <a:rPr lang="zh-CN" altLang="en-US" sz="1000" b="1" dirty="0">
                        <a:solidFill>
                          <a:srgbClr val="C00000"/>
                        </a:solidFill>
                      </a:rPr>
                      <a:t>直接表示法</a:t>
                    </a:r>
                  </a:p>
                </p:txBody>
              </p:sp>
              <p:sp>
                <p:nvSpPr>
                  <p:cNvPr id="57" name="文本框 56">
                    <a:extLst>
                      <a:ext uri="{FF2B5EF4-FFF2-40B4-BE49-F238E27FC236}">
                        <a16:creationId xmlns:a16="http://schemas.microsoft.com/office/drawing/2014/main" id="{3C7C5C02-BD91-0A6D-9D98-35CAAB47B892}"/>
                      </a:ext>
                    </a:extLst>
                  </p:cNvPr>
                  <p:cNvSpPr txBox="1"/>
                  <p:nvPr/>
                </p:nvSpPr>
                <p:spPr>
                  <a:xfrm>
                    <a:off x="4064254" y="4599699"/>
                    <a:ext cx="261610" cy="246221"/>
                  </a:xfrm>
                  <a:prstGeom prst="rect">
                    <a:avLst/>
                  </a:prstGeom>
                  <a:noFill/>
                </p:spPr>
                <p:txBody>
                  <a:bodyPr wrap="none" rtlCol="0">
                    <a:spAutoFit/>
                  </a:bodyPr>
                  <a:lstStyle/>
                  <a:p>
                    <a:r>
                      <a:rPr lang="en-US" altLang="zh-CN" sz="1000" b="1" dirty="0">
                        <a:solidFill>
                          <a:srgbClr val="C00000"/>
                        </a:solidFill>
                      </a:rPr>
                      <a:t>A</a:t>
                    </a:r>
                    <a:endParaRPr lang="zh-CN" altLang="en-US" sz="1000" b="1" dirty="0">
                      <a:solidFill>
                        <a:srgbClr val="C00000"/>
                      </a:solidFill>
                    </a:endParaRPr>
                  </a:p>
                </p:txBody>
              </p:sp>
              <p:cxnSp>
                <p:nvCxnSpPr>
                  <p:cNvPr id="59" name="直接连接符 58">
                    <a:extLst>
                      <a:ext uri="{FF2B5EF4-FFF2-40B4-BE49-F238E27FC236}">
                        <a16:creationId xmlns:a16="http://schemas.microsoft.com/office/drawing/2014/main" id="{19C8AAFD-CA61-D568-2C8C-44111DE5A014}"/>
                      </a:ext>
                    </a:extLst>
                  </p:cNvPr>
                  <p:cNvCxnSpPr/>
                  <p:nvPr/>
                </p:nvCxnSpPr>
                <p:spPr>
                  <a:xfrm>
                    <a:off x="4644007" y="4636777"/>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44C36EE3-C76E-5FA7-3318-373CF35229CB}"/>
                      </a:ext>
                    </a:extLst>
                  </p:cNvPr>
                  <p:cNvSpPr txBox="1"/>
                  <p:nvPr/>
                </p:nvSpPr>
                <p:spPr>
                  <a:xfrm>
                    <a:off x="5031842" y="4598246"/>
                    <a:ext cx="256802" cy="246221"/>
                  </a:xfrm>
                  <a:prstGeom prst="rect">
                    <a:avLst/>
                  </a:prstGeom>
                  <a:noFill/>
                </p:spPr>
                <p:txBody>
                  <a:bodyPr wrap="none" rtlCol="0">
                    <a:spAutoFit/>
                  </a:bodyPr>
                  <a:lstStyle/>
                  <a:p>
                    <a:r>
                      <a:rPr lang="en-US" altLang="zh-CN" sz="1000" b="1" dirty="0">
                        <a:solidFill>
                          <a:srgbClr val="C00000"/>
                        </a:solidFill>
                      </a:rPr>
                      <a:t>B</a:t>
                    </a:r>
                    <a:endParaRPr lang="zh-CN" altLang="en-US" sz="1000" b="1" dirty="0">
                      <a:solidFill>
                        <a:srgbClr val="C00000"/>
                      </a:solidFill>
                    </a:endParaRPr>
                  </a:p>
                </p:txBody>
              </p:sp>
              <p:cxnSp>
                <p:nvCxnSpPr>
                  <p:cNvPr id="63" name="直接连接符 62">
                    <a:extLst>
                      <a:ext uri="{FF2B5EF4-FFF2-40B4-BE49-F238E27FC236}">
                        <a16:creationId xmlns:a16="http://schemas.microsoft.com/office/drawing/2014/main" id="{70E2E1CD-F1E6-D633-84C3-EB42D0E9037C}"/>
                      </a:ext>
                    </a:extLst>
                  </p:cNvPr>
                  <p:cNvCxnSpPr/>
                  <p:nvPr/>
                </p:nvCxnSpPr>
                <p:spPr>
                  <a:xfrm>
                    <a:off x="5616113" y="4635623"/>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68CBF9F6-CCD2-3479-8590-D5802322FDEB}"/>
                      </a:ext>
                    </a:extLst>
                  </p:cNvPr>
                  <p:cNvCxnSpPr>
                    <a:cxnSpLocks/>
                  </p:cNvCxnSpPr>
                  <p:nvPr/>
                </p:nvCxnSpPr>
                <p:spPr>
                  <a:xfrm flipH="1" flipV="1">
                    <a:off x="5616113" y="4851647"/>
                    <a:ext cx="1296147" cy="8694"/>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A8975BF5-2CC9-C78C-0FC7-2E9B792DCEC2}"/>
                      </a:ext>
                    </a:extLst>
                  </p:cNvPr>
                  <p:cNvSpPr txBox="1"/>
                  <p:nvPr/>
                </p:nvSpPr>
                <p:spPr>
                  <a:xfrm>
                    <a:off x="6141647" y="4609773"/>
                    <a:ext cx="251992" cy="246221"/>
                  </a:xfrm>
                  <a:prstGeom prst="rect">
                    <a:avLst/>
                  </a:prstGeom>
                  <a:noFill/>
                </p:spPr>
                <p:txBody>
                  <a:bodyPr wrap="none" rtlCol="0">
                    <a:spAutoFit/>
                  </a:bodyPr>
                  <a:lstStyle/>
                  <a:p>
                    <a:r>
                      <a:rPr lang="en-US" altLang="zh-CN" sz="1000" b="1" dirty="0">
                        <a:solidFill>
                          <a:srgbClr val="C00000"/>
                        </a:solidFill>
                      </a:rPr>
                      <a:t>C</a:t>
                    </a:r>
                    <a:endParaRPr lang="zh-CN" altLang="en-US" sz="1000" b="1" dirty="0">
                      <a:solidFill>
                        <a:srgbClr val="C00000"/>
                      </a:solidFill>
                    </a:endParaRPr>
                  </a:p>
                </p:txBody>
              </p:sp>
              <p:cxnSp>
                <p:nvCxnSpPr>
                  <p:cNvPr id="67" name="直接连接符 66">
                    <a:extLst>
                      <a:ext uri="{FF2B5EF4-FFF2-40B4-BE49-F238E27FC236}">
                        <a16:creationId xmlns:a16="http://schemas.microsoft.com/office/drawing/2014/main" id="{E49B5920-08AC-CE44-27AF-AABC59BB146E}"/>
                      </a:ext>
                    </a:extLst>
                  </p:cNvPr>
                  <p:cNvCxnSpPr/>
                  <p:nvPr/>
                </p:nvCxnSpPr>
                <p:spPr>
                  <a:xfrm>
                    <a:off x="6928792" y="4630732"/>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7003590-79EC-1D5A-64C6-BE584A26DBB3}"/>
                      </a:ext>
                    </a:extLst>
                  </p:cNvPr>
                  <p:cNvCxnSpPr/>
                  <p:nvPr/>
                </p:nvCxnSpPr>
                <p:spPr>
                  <a:xfrm>
                    <a:off x="8532440" y="4630732"/>
                    <a:ext cx="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0C8755D-4920-65C4-9095-86AC5DD90C80}"/>
                      </a:ext>
                    </a:extLst>
                  </p:cNvPr>
                  <p:cNvCxnSpPr>
                    <a:cxnSpLocks/>
                  </p:cNvCxnSpPr>
                  <p:nvPr/>
                </p:nvCxnSpPr>
                <p:spPr>
                  <a:xfrm flipH="1">
                    <a:off x="6928792" y="4851647"/>
                    <a:ext cx="1603648" cy="8694"/>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B9084EB9-10F3-0660-C57A-255AB903B46C}"/>
                      </a:ext>
                    </a:extLst>
                  </p:cNvPr>
                  <p:cNvSpPr txBox="1"/>
                  <p:nvPr/>
                </p:nvSpPr>
                <p:spPr>
                  <a:xfrm>
                    <a:off x="7381803" y="4630732"/>
                    <a:ext cx="697627" cy="246221"/>
                  </a:xfrm>
                  <a:prstGeom prst="rect">
                    <a:avLst/>
                  </a:prstGeom>
                  <a:noFill/>
                </p:spPr>
                <p:txBody>
                  <a:bodyPr wrap="none" rtlCol="0">
                    <a:spAutoFit/>
                  </a:bodyPr>
                  <a:lstStyle/>
                  <a:p>
                    <a:r>
                      <a:rPr lang="zh-CN" altLang="en-US" sz="1000" b="1" dirty="0">
                        <a:solidFill>
                          <a:srgbClr val="C00000"/>
                        </a:solidFill>
                      </a:rPr>
                      <a:t>下址字段</a:t>
                    </a:r>
                  </a:p>
                </p:txBody>
              </p:sp>
            </p:grpSp>
          </p:grpSp>
        </p:grpSp>
        <p:sp>
          <p:nvSpPr>
            <p:cNvPr id="58" name="文本框 57">
              <a:extLst>
                <a:ext uri="{FF2B5EF4-FFF2-40B4-BE49-F238E27FC236}">
                  <a16:creationId xmlns:a16="http://schemas.microsoft.com/office/drawing/2014/main" id="{FBBF9FEB-2348-FECE-88BF-7ACB58121AAD}"/>
                </a:ext>
              </a:extLst>
            </p:cNvPr>
            <p:cNvSpPr txBox="1"/>
            <p:nvPr/>
          </p:nvSpPr>
          <p:spPr>
            <a:xfrm>
              <a:off x="2496815" y="5647894"/>
              <a:ext cx="3896824" cy="276999"/>
            </a:xfrm>
            <a:prstGeom prst="rect">
              <a:avLst/>
            </a:prstGeom>
            <a:noFill/>
          </p:spPr>
          <p:txBody>
            <a:bodyPr wrap="square" rtlCol="0">
              <a:spAutoFit/>
            </a:bodyPr>
            <a:lstStyle/>
            <a:p>
              <a:pPr algn="ctr"/>
              <a:r>
                <a:rPr lang="zh-CN" altLang="en-US" sz="1200" b="1" dirty="0"/>
                <a:t>图</a:t>
              </a:r>
              <a:r>
                <a:rPr lang="en-US" altLang="zh-CN" sz="1200" b="1" dirty="0"/>
                <a:t>6.63    </a:t>
              </a:r>
              <a:r>
                <a:rPr lang="zh-CN" altLang="en-US" sz="1200" b="1" dirty="0"/>
                <a:t>各字段的位数分配</a:t>
              </a:r>
            </a:p>
          </p:txBody>
        </p:sp>
      </p:grpSp>
      <p:sp>
        <p:nvSpPr>
          <p:cNvPr id="5" name="矩形 4">
            <a:extLst>
              <a:ext uri="{FF2B5EF4-FFF2-40B4-BE49-F238E27FC236}">
                <a16:creationId xmlns:a16="http://schemas.microsoft.com/office/drawing/2014/main" id="{6B891429-B230-46B8-A9DB-67B3A5A87B33}"/>
              </a:ext>
            </a:extLst>
          </p:cNvPr>
          <p:cNvSpPr/>
          <p:nvPr/>
        </p:nvSpPr>
        <p:spPr>
          <a:xfrm>
            <a:off x="4629331" y="4317701"/>
            <a:ext cx="1245575"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a:t>
            </a:r>
            <a:r>
              <a:rPr lang="zh-CN" altLang="en-US" dirty="0"/>
              <a:t>择</a:t>
            </a:r>
            <a:r>
              <a:rPr lang="en-US" altLang="zh-CN" dirty="0"/>
              <a:t>1</a:t>
            </a:r>
            <a:endParaRPr lang="zh-CN" altLang="en-US" dirty="0"/>
          </a:p>
        </p:txBody>
      </p:sp>
      <p:cxnSp>
        <p:nvCxnSpPr>
          <p:cNvPr id="40" name="直接箭头连接符 39">
            <a:extLst>
              <a:ext uri="{FF2B5EF4-FFF2-40B4-BE49-F238E27FC236}">
                <a16:creationId xmlns:a16="http://schemas.microsoft.com/office/drawing/2014/main" id="{A0A208F6-E8EC-4238-A344-7A7F162FA6D0}"/>
              </a:ext>
            </a:extLst>
          </p:cNvPr>
          <p:cNvCxnSpPr/>
          <p:nvPr/>
        </p:nvCxnSpPr>
        <p:spPr>
          <a:xfrm flipV="1">
            <a:off x="4219394" y="4752521"/>
            <a:ext cx="414046" cy="2805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8" name="直接箭头连接符 127">
            <a:extLst>
              <a:ext uri="{FF2B5EF4-FFF2-40B4-BE49-F238E27FC236}">
                <a16:creationId xmlns:a16="http://schemas.microsoft.com/office/drawing/2014/main" id="{D2F2B882-C69E-4036-B85D-E1C411245AFB}"/>
              </a:ext>
            </a:extLst>
          </p:cNvPr>
          <p:cNvCxnSpPr>
            <a:cxnSpLocks/>
          </p:cNvCxnSpPr>
          <p:nvPr/>
        </p:nvCxnSpPr>
        <p:spPr>
          <a:xfrm flipH="1" flipV="1">
            <a:off x="5252119" y="4725144"/>
            <a:ext cx="0" cy="39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9" name="直接箭头连接符 128">
            <a:extLst>
              <a:ext uri="{FF2B5EF4-FFF2-40B4-BE49-F238E27FC236}">
                <a16:creationId xmlns:a16="http://schemas.microsoft.com/office/drawing/2014/main" id="{EDC43819-717A-419E-9506-F2EF55AD7217}"/>
              </a:ext>
            </a:extLst>
          </p:cNvPr>
          <p:cNvCxnSpPr>
            <a:cxnSpLocks/>
          </p:cNvCxnSpPr>
          <p:nvPr/>
        </p:nvCxnSpPr>
        <p:spPr>
          <a:xfrm flipH="1" flipV="1">
            <a:off x="5940152" y="4769649"/>
            <a:ext cx="398354" cy="2519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40343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116632"/>
            <a:ext cx="8363272" cy="4515240"/>
          </a:xfrm>
        </p:spPr>
        <p:txBody>
          <a:bodyPr rtlCol="0">
            <a:normAutofit/>
          </a:bodyPr>
          <a:lstStyle/>
          <a:p>
            <a:pPr lvl="1" eaLnBrk="1" hangingPunct="1"/>
            <a:r>
              <a:rPr lang="en-US" altLang="zh-CN" sz="2000" b="1" dirty="0"/>
              <a:t>2</a:t>
            </a:r>
            <a:r>
              <a:rPr lang="zh-CN" altLang="en-US" sz="2000" b="1" dirty="0"/>
              <a:t>、微指令的格式</a:t>
            </a:r>
            <a:endParaRPr lang="en-US" altLang="zh-CN" sz="800" b="1" dirty="0"/>
          </a:p>
          <a:p>
            <a:pPr lvl="2" eaLnBrk="1" hangingPunct="1"/>
            <a:endParaRPr lang="en-US" altLang="zh-CN" sz="400" b="1" dirty="0"/>
          </a:p>
          <a:p>
            <a:pPr lvl="2" eaLnBrk="1" hangingPunct="1"/>
            <a:r>
              <a:rPr lang="zh-CN" altLang="en-US" sz="1800" b="1" dirty="0"/>
              <a:t>（</a:t>
            </a:r>
            <a:r>
              <a:rPr lang="en-US" altLang="zh-CN" sz="1800" b="1" dirty="0"/>
              <a:t>1</a:t>
            </a:r>
            <a:r>
              <a:rPr lang="zh-CN" altLang="en-US" sz="1800" b="1" dirty="0"/>
              <a:t>）水平型微指令</a:t>
            </a:r>
            <a:endParaRPr lang="en-US" altLang="zh-CN" sz="1400" b="1" dirty="0"/>
          </a:p>
          <a:p>
            <a:pPr lvl="2" eaLnBrk="1" hangingPunct="1"/>
            <a:endParaRPr lang="en-US" altLang="zh-CN" sz="800" b="1" dirty="0"/>
          </a:p>
          <a:p>
            <a:pPr lvl="3" eaLnBrk="1" hangingPunct="1"/>
            <a:r>
              <a:rPr lang="zh-CN" altLang="en-US" sz="1400" b="1" dirty="0"/>
              <a:t>在一个微指令周期内，能同时给出多个微命令的微指令，称为</a:t>
            </a:r>
            <a:r>
              <a:rPr lang="zh-CN" altLang="en-US" sz="1400" b="1" dirty="0">
                <a:solidFill>
                  <a:srgbClr val="FF0000"/>
                </a:solidFill>
              </a:rPr>
              <a:t>水平型微指令</a:t>
            </a:r>
            <a:r>
              <a:rPr lang="zh-CN" altLang="en-US" sz="1400" b="1" dirty="0"/>
              <a:t>；前面的直接表示法、编码表示法、混合表示法都属于水平型微指令，分别称为</a:t>
            </a:r>
            <a:r>
              <a:rPr lang="zh-CN" altLang="en-US" sz="1400" b="1" dirty="0">
                <a:solidFill>
                  <a:srgbClr val="FF0000"/>
                </a:solidFill>
              </a:rPr>
              <a:t>全水平型</a:t>
            </a:r>
            <a:r>
              <a:rPr lang="zh-CN" altLang="en-US" sz="1400" b="1" dirty="0"/>
              <a:t>、</a:t>
            </a:r>
            <a:r>
              <a:rPr lang="zh-CN" altLang="en-US" sz="1400" b="1" dirty="0">
                <a:solidFill>
                  <a:srgbClr val="FF0000"/>
                </a:solidFill>
              </a:rPr>
              <a:t>编码水平型</a:t>
            </a:r>
            <a:r>
              <a:rPr lang="zh-CN" altLang="en-US" sz="1400" b="1" dirty="0"/>
              <a:t>和</a:t>
            </a:r>
            <a:r>
              <a:rPr lang="zh-CN" altLang="en-US" sz="1400" b="1" dirty="0">
                <a:solidFill>
                  <a:srgbClr val="FF0000"/>
                </a:solidFill>
              </a:rPr>
              <a:t>混合水平型</a:t>
            </a:r>
            <a:r>
              <a:rPr lang="zh-CN" altLang="en-US" sz="1400" b="1" dirty="0"/>
              <a:t>微指令。</a:t>
            </a:r>
            <a:endParaRPr lang="en-US" altLang="zh-CN" sz="1000" b="1" dirty="0"/>
          </a:p>
          <a:p>
            <a:pPr lvl="3" eaLnBrk="1" hangingPunct="1"/>
            <a:endParaRPr lang="en-US" altLang="zh-CN" sz="1000" b="1" dirty="0"/>
          </a:p>
          <a:p>
            <a:pPr lvl="2" eaLnBrk="1" hangingPunct="1"/>
            <a:r>
              <a:rPr lang="zh-CN" altLang="en-US" sz="1800" b="1" dirty="0"/>
              <a:t>（</a:t>
            </a:r>
            <a:r>
              <a:rPr lang="en-US" altLang="zh-CN" sz="1800" b="1" dirty="0"/>
              <a:t>2</a:t>
            </a:r>
            <a:r>
              <a:rPr lang="zh-CN" altLang="en-US" sz="1800" b="1" dirty="0"/>
              <a:t>）垂直型微指令</a:t>
            </a:r>
            <a:endParaRPr lang="en-US" altLang="zh-CN" sz="1400" b="1" dirty="0"/>
          </a:p>
          <a:p>
            <a:pPr lvl="2" eaLnBrk="1" hangingPunct="1"/>
            <a:endParaRPr lang="en-US" altLang="zh-CN" sz="800" b="1" dirty="0"/>
          </a:p>
          <a:p>
            <a:pPr lvl="3" eaLnBrk="1" hangingPunct="1"/>
            <a:r>
              <a:rPr lang="zh-CN" altLang="en-US" sz="1400" b="1" dirty="0">
                <a:solidFill>
                  <a:srgbClr val="FF0000"/>
                </a:solidFill>
              </a:rPr>
              <a:t>垂直型微指令</a:t>
            </a:r>
            <a:r>
              <a:rPr lang="zh-CN" altLang="en-US" sz="1400" b="1" dirty="0"/>
              <a:t>类似于</a:t>
            </a:r>
            <a:r>
              <a:rPr lang="zh-CN" altLang="en-US" sz="1400" b="1" dirty="0">
                <a:highlight>
                  <a:srgbClr val="FFFF00"/>
                </a:highlight>
              </a:rPr>
              <a:t>机器指令</a:t>
            </a:r>
            <a:r>
              <a:rPr lang="zh-CN" altLang="en-US" sz="1400" b="1" dirty="0"/>
              <a:t>的编码方法，一条垂直型微指令包含</a:t>
            </a:r>
            <a:r>
              <a:rPr lang="zh-CN" altLang="en-US" sz="1400" b="1" dirty="0">
                <a:solidFill>
                  <a:srgbClr val="FF0000"/>
                </a:solidFill>
              </a:rPr>
              <a:t>微操作码字段</a:t>
            </a:r>
            <a:r>
              <a:rPr lang="zh-CN" altLang="en-US" sz="1400" b="1" dirty="0"/>
              <a:t>和</a:t>
            </a:r>
            <a:r>
              <a:rPr lang="zh-CN" altLang="en-US" sz="1400" b="1" dirty="0">
                <a:solidFill>
                  <a:srgbClr val="FF0000"/>
                </a:solidFill>
              </a:rPr>
              <a:t>地址码字段</a:t>
            </a:r>
            <a:r>
              <a:rPr lang="zh-CN" altLang="en-US" sz="1400" b="1" dirty="0"/>
              <a:t>；表</a:t>
            </a:r>
            <a:r>
              <a:rPr lang="en-US" altLang="zh-CN" sz="1400" b="1" dirty="0"/>
              <a:t>6.16</a:t>
            </a:r>
            <a:r>
              <a:rPr lang="zh-CN" altLang="en-US" sz="1400" b="1" dirty="0"/>
              <a:t>：垂直型微指令格式与功能。</a:t>
            </a:r>
            <a:endParaRPr lang="en-US" altLang="zh-CN" sz="1400" b="1" dirty="0"/>
          </a:p>
          <a:p>
            <a:pPr lvl="3" eaLnBrk="1" hangingPunct="1"/>
            <a:endParaRPr lang="en-US" altLang="zh-CN" sz="1400" b="1" dirty="0"/>
          </a:p>
          <a:p>
            <a:pPr lvl="3" eaLnBrk="1" hangingPunct="1"/>
            <a:r>
              <a:rPr lang="zh-CN" altLang="en-US" sz="1400" b="1" dirty="0"/>
              <a:t>如果采用扩展指令格式设计，表</a:t>
            </a:r>
            <a:r>
              <a:rPr lang="en-US" altLang="zh-CN" sz="1400" b="1" dirty="0"/>
              <a:t>6.16</a:t>
            </a:r>
            <a:r>
              <a:rPr lang="zh-CN" altLang="en-US" sz="1400" b="1" dirty="0"/>
              <a:t>的垂直型微指令最多只需要</a:t>
            </a:r>
            <a:r>
              <a:rPr lang="en-US" altLang="zh-CN" sz="1400" b="1" dirty="0">
                <a:highlight>
                  <a:srgbClr val="FFFF00"/>
                </a:highlight>
              </a:rPr>
              <a:t>13</a:t>
            </a:r>
            <a:r>
              <a:rPr lang="zh-CN" altLang="en-US" sz="1400" b="1" dirty="0">
                <a:highlight>
                  <a:srgbClr val="FFFF00"/>
                </a:highlight>
              </a:rPr>
              <a:t>位</a:t>
            </a:r>
            <a:r>
              <a:rPr lang="zh-CN" altLang="en-US" sz="1400" b="1" dirty="0"/>
              <a:t>的指令字即可实现：</a:t>
            </a:r>
            <a:endParaRPr lang="en-US" altLang="zh-CN" sz="1400" b="1" dirty="0"/>
          </a:p>
          <a:p>
            <a:pPr lvl="4" eaLnBrk="1" hangingPunct="1"/>
            <a:r>
              <a:rPr lang="zh-CN" altLang="en-US" sz="1050" b="1" dirty="0"/>
              <a:t>寄存器地址</a:t>
            </a:r>
            <a:r>
              <a:rPr lang="en-US" altLang="zh-CN" sz="1050" b="1" dirty="0"/>
              <a:t>6</a:t>
            </a:r>
            <a:r>
              <a:rPr lang="zh-CN" altLang="en-US" sz="1050" b="1" dirty="0"/>
              <a:t>位，可以访问</a:t>
            </a:r>
            <a:r>
              <a:rPr lang="en-US" altLang="zh-CN" sz="1050" b="1" dirty="0"/>
              <a:t>32</a:t>
            </a:r>
            <a:r>
              <a:rPr lang="zh-CN" altLang="en-US" sz="1050" b="1" dirty="0"/>
              <a:t>个通用寄存器及其他寄存器（如</a:t>
            </a:r>
            <a:r>
              <a:rPr lang="en-US" altLang="zh-CN" sz="1050" b="1" dirty="0"/>
              <a:t>PC</a:t>
            </a:r>
            <a:r>
              <a:rPr lang="zh-CN" altLang="en-US" sz="1050" b="1" dirty="0"/>
              <a:t>、</a:t>
            </a:r>
            <a:r>
              <a:rPr lang="en-US" altLang="zh-CN" sz="1050" b="1" dirty="0"/>
              <a:t>AR</a:t>
            </a:r>
            <a:r>
              <a:rPr lang="zh-CN" altLang="en-US" sz="1050" b="1" dirty="0"/>
              <a:t>、</a:t>
            </a:r>
            <a:r>
              <a:rPr lang="en-US" altLang="zh-CN" sz="1050" b="1" dirty="0"/>
              <a:t>DR</a:t>
            </a:r>
            <a:r>
              <a:rPr lang="zh-CN" altLang="en-US" sz="1050" b="1" dirty="0"/>
              <a:t>、</a:t>
            </a:r>
            <a:r>
              <a:rPr lang="en-US" altLang="zh-CN" sz="1050" b="1" dirty="0"/>
              <a:t>X</a:t>
            </a:r>
            <a:r>
              <a:rPr lang="zh-CN" altLang="en-US" sz="1050" b="1" dirty="0"/>
              <a:t>、</a:t>
            </a:r>
            <a:r>
              <a:rPr lang="en-US" altLang="zh-CN" sz="1050" b="1" dirty="0"/>
              <a:t>Z</a:t>
            </a:r>
            <a:r>
              <a:rPr lang="zh-CN" altLang="en-US" sz="1050" b="1" dirty="0"/>
              <a:t>、</a:t>
            </a:r>
            <a:r>
              <a:rPr lang="en-US" altLang="zh-CN" sz="1050" b="1" dirty="0"/>
              <a:t>IR</a:t>
            </a:r>
            <a:r>
              <a:rPr lang="zh-CN" altLang="en-US" sz="1050" b="1" dirty="0"/>
              <a:t>等）。</a:t>
            </a:r>
            <a:endParaRPr lang="en-US" altLang="zh-CN" sz="1050" b="1" dirty="0"/>
          </a:p>
          <a:p>
            <a:pPr lvl="4" eaLnBrk="1" hangingPunct="1"/>
            <a:endParaRPr lang="en-US" altLang="zh-CN" sz="1050" b="1" dirty="0"/>
          </a:p>
          <a:p>
            <a:pPr lvl="4" eaLnBrk="1" hangingPunct="1"/>
            <a:r>
              <a:rPr lang="zh-CN" altLang="en-US" sz="1050" b="1" dirty="0"/>
              <a:t>表</a:t>
            </a:r>
            <a:r>
              <a:rPr lang="en-US" altLang="zh-CN" sz="1050" b="1" dirty="0"/>
              <a:t>6.16</a:t>
            </a:r>
            <a:r>
              <a:rPr lang="zh-CN" altLang="en-US" sz="1050" b="1" dirty="0"/>
              <a:t>中“</a:t>
            </a:r>
            <a:r>
              <a:rPr lang="en-US" altLang="zh-CN" sz="1050" b="1" dirty="0"/>
              <a:t>MOV AR,PC</a:t>
            </a:r>
            <a:r>
              <a:rPr lang="zh-CN" altLang="en-US" sz="1050" b="1" dirty="0"/>
              <a:t>”微指令可表示为：</a:t>
            </a:r>
            <a:r>
              <a:rPr lang="en-US" altLang="zh-CN" sz="1050" b="1" dirty="0"/>
              <a:t>0 </a:t>
            </a:r>
            <a:r>
              <a:rPr lang="en-US" altLang="zh-CN" sz="1050" b="1" dirty="0" err="1">
                <a:solidFill>
                  <a:srgbClr val="C00000"/>
                </a:solidFill>
              </a:rPr>
              <a:t>xxxxxx</a:t>
            </a:r>
            <a:r>
              <a:rPr lang="en-US" altLang="zh-CN" sz="1050" b="1" dirty="0"/>
              <a:t> </a:t>
            </a:r>
            <a:r>
              <a:rPr lang="en-US" altLang="zh-CN" sz="1050" b="1" dirty="0" err="1">
                <a:solidFill>
                  <a:srgbClr val="7030A0"/>
                </a:solidFill>
              </a:rPr>
              <a:t>xxxxxx</a:t>
            </a:r>
            <a:r>
              <a:rPr lang="zh-CN" altLang="en-US" sz="1050" b="1" dirty="0"/>
              <a:t>，</a:t>
            </a:r>
            <a:r>
              <a:rPr lang="en-US" altLang="zh-CN" sz="1050" b="1" dirty="0"/>
              <a:t>13</a:t>
            </a:r>
            <a:r>
              <a:rPr lang="zh-CN" altLang="en-US" sz="1050" b="1" dirty="0"/>
              <a:t>位，</a:t>
            </a:r>
            <a:r>
              <a:rPr lang="en-US" altLang="zh-CN" sz="1050" b="1" dirty="0" err="1">
                <a:solidFill>
                  <a:srgbClr val="C00000"/>
                </a:solidFill>
              </a:rPr>
              <a:t>xxxxxx</a:t>
            </a:r>
            <a:r>
              <a:rPr lang="zh-CN" altLang="en-US" sz="1050" b="1" dirty="0"/>
              <a:t>表示</a:t>
            </a:r>
            <a:r>
              <a:rPr lang="en-US" altLang="zh-CN" sz="1050" b="1" dirty="0"/>
              <a:t>AR</a:t>
            </a:r>
            <a:r>
              <a:rPr lang="zh-CN" altLang="en-US" sz="1050" b="1" dirty="0"/>
              <a:t>，</a:t>
            </a:r>
            <a:r>
              <a:rPr lang="en-US" altLang="zh-CN" sz="1050" b="1" dirty="0" err="1">
                <a:solidFill>
                  <a:srgbClr val="7030A0"/>
                </a:solidFill>
              </a:rPr>
              <a:t>xxxxxx</a:t>
            </a:r>
            <a:r>
              <a:rPr lang="zh-CN" altLang="en-US" sz="1050" b="1" dirty="0"/>
              <a:t>表示</a:t>
            </a:r>
            <a:r>
              <a:rPr lang="en-US" altLang="zh-CN" sz="1050" b="1" dirty="0"/>
              <a:t>PC</a:t>
            </a:r>
            <a:r>
              <a:rPr lang="zh-CN" altLang="en-US" sz="1050" b="1" dirty="0"/>
              <a:t>。</a:t>
            </a:r>
            <a:endParaRPr lang="en-US" altLang="zh-CN" sz="1050" b="1" dirty="0"/>
          </a:p>
          <a:p>
            <a:pPr lvl="4" eaLnBrk="1" hangingPunct="1"/>
            <a:endParaRPr lang="en-US" altLang="zh-CN" sz="1050" b="1" dirty="0"/>
          </a:p>
          <a:p>
            <a:pPr lvl="4" eaLnBrk="1" hangingPunct="1"/>
            <a:r>
              <a:rPr lang="zh-CN" altLang="en-US" sz="1050" b="1" dirty="0"/>
              <a:t>其他微指令因为是单操作数或零操作数，操作码采用扩展技术，可以满足数量的要求。</a:t>
            </a:r>
            <a:endParaRPr lang="en-US" altLang="zh-CN" sz="1400" b="1" dirty="0"/>
          </a:p>
          <a:p>
            <a:pPr lvl="3" eaLnBrk="1" hangingPunct="1"/>
            <a:endParaRPr lang="en-US" altLang="zh-CN" sz="1000" b="1" dirty="0"/>
          </a:p>
          <a:p>
            <a:pPr lvl="3" eaLnBrk="1" hangingPunct="1"/>
            <a:endParaRPr lang="en-US" altLang="zh-CN" sz="1000" b="1" dirty="0"/>
          </a:p>
          <a:p>
            <a:pPr lvl="3" eaLnBrk="1" hangingPunct="1"/>
            <a:endParaRPr lang="en-US" altLang="zh-CN" sz="1400" b="1" dirty="0"/>
          </a:p>
        </p:txBody>
      </p:sp>
      <p:grpSp>
        <p:nvGrpSpPr>
          <p:cNvPr id="6" name="组合 5">
            <a:extLst>
              <a:ext uri="{FF2B5EF4-FFF2-40B4-BE49-F238E27FC236}">
                <a16:creationId xmlns:a16="http://schemas.microsoft.com/office/drawing/2014/main" id="{F5A77DEB-8F76-D8BA-8099-DDF5E8E6F6C3}"/>
              </a:ext>
            </a:extLst>
          </p:cNvPr>
          <p:cNvGrpSpPr/>
          <p:nvPr/>
        </p:nvGrpSpPr>
        <p:grpSpPr>
          <a:xfrm>
            <a:off x="2771800" y="4631872"/>
            <a:ext cx="4355976" cy="2123734"/>
            <a:chOff x="2771800" y="4631872"/>
            <a:chExt cx="4355976" cy="2123734"/>
          </a:xfrm>
        </p:grpSpPr>
        <p:pic>
          <p:nvPicPr>
            <p:cNvPr id="4" name="图片 3">
              <a:extLst>
                <a:ext uri="{FF2B5EF4-FFF2-40B4-BE49-F238E27FC236}">
                  <a16:creationId xmlns:a16="http://schemas.microsoft.com/office/drawing/2014/main" id="{CAA8251F-B96D-F3EE-CBBA-2559B2DF8396}"/>
                </a:ext>
              </a:extLst>
            </p:cNvPr>
            <p:cNvPicPr>
              <a:picLocks noChangeAspect="1"/>
            </p:cNvPicPr>
            <p:nvPr/>
          </p:nvPicPr>
          <p:blipFill>
            <a:blip r:embed="rId2"/>
            <a:stretch>
              <a:fillRect/>
            </a:stretch>
          </p:blipFill>
          <p:spPr>
            <a:xfrm>
              <a:off x="2771800" y="4869160"/>
              <a:ext cx="4355976" cy="1886446"/>
            </a:xfrm>
            <a:prstGeom prst="rect">
              <a:avLst/>
            </a:prstGeom>
          </p:spPr>
        </p:pic>
        <p:sp>
          <p:nvSpPr>
            <p:cNvPr id="5" name="文本框 4">
              <a:extLst>
                <a:ext uri="{FF2B5EF4-FFF2-40B4-BE49-F238E27FC236}">
                  <a16:creationId xmlns:a16="http://schemas.microsoft.com/office/drawing/2014/main" id="{05B65CEC-AFE9-8A7D-174A-067BA75D6BB7}"/>
                </a:ext>
              </a:extLst>
            </p:cNvPr>
            <p:cNvSpPr txBox="1"/>
            <p:nvPr/>
          </p:nvSpPr>
          <p:spPr>
            <a:xfrm>
              <a:off x="3001376" y="4631872"/>
              <a:ext cx="3896824" cy="276999"/>
            </a:xfrm>
            <a:prstGeom prst="rect">
              <a:avLst/>
            </a:prstGeom>
            <a:noFill/>
          </p:spPr>
          <p:txBody>
            <a:bodyPr wrap="square" rtlCol="0">
              <a:spAutoFit/>
            </a:bodyPr>
            <a:lstStyle/>
            <a:p>
              <a:pPr algn="ctr"/>
              <a:r>
                <a:rPr lang="zh-CN" altLang="en-US" sz="1200" b="1" dirty="0"/>
                <a:t>表</a:t>
              </a:r>
              <a:r>
                <a:rPr lang="en-US" altLang="zh-CN" sz="1200" b="1" dirty="0"/>
                <a:t>6.16    </a:t>
              </a:r>
              <a:r>
                <a:rPr lang="zh-CN" altLang="en-US" sz="1200" b="1" dirty="0"/>
                <a:t>垂直型微指令格式与功能</a:t>
              </a:r>
            </a:p>
          </p:txBody>
        </p:sp>
      </p:grpSp>
    </p:spTree>
    <p:extLst>
      <p:ext uri="{BB962C8B-B14F-4D97-AF65-F5344CB8AC3E}">
        <p14:creationId xmlns:p14="http://schemas.microsoft.com/office/powerpoint/2010/main" val="20373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FD778F6-102D-3C91-B29E-D9179F14951C}"/>
              </a:ext>
            </a:extLst>
          </p:cNvPr>
          <p:cNvSpPr>
            <a:spLocks noGrp="1"/>
          </p:cNvSpPr>
          <p:nvPr>
            <p:ph idx="1"/>
          </p:nvPr>
        </p:nvSpPr>
        <p:spPr>
          <a:xfrm>
            <a:off x="457200" y="260648"/>
            <a:ext cx="8229600" cy="4968552"/>
          </a:xfrm>
        </p:spPr>
        <p:txBody>
          <a:bodyPr rtlCol="0">
            <a:normAutofit/>
          </a:bodyPr>
          <a:lstStyle/>
          <a:p>
            <a:pPr lvl="1" eaLnBrk="1" hangingPunct="1"/>
            <a:r>
              <a:rPr lang="zh-CN" altLang="en-US" sz="1400" b="1" dirty="0"/>
              <a:t>表</a:t>
            </a:r>
            <a:r>
              <a:rPr lang="en-US" altLang="zh-CN" sz="1400" b="1" dirty="0"/>
              <a:t>6.17</a:t>
            </a:r>
            <a:r>
              <a:rPr lang="zh-CN" altLang="en-US" sz="1400" b="1" dirty="0"/>
              <a:t>：</a:t>
            </a:r>
            <a:r>
              <a:rPr lang="en-US" altLang="zh-CN" sz="1400" b="1" dirty="0" err="1"/>
              <a:t>lw</a:t>
            </a:r>
            <a:r>
              <a:rPr lang="zh-CN" altLang="en-US" sz="1400" b="1" dirty="0"/>
              <a:t>指令微程序垂直型微指令举例；共需要</a:t>
            </a:r>
            <a:r>
              <a:rPr lang="en-US" altLang="zh-CN" sz="1400" b="1" dirty="0">
                <a:highlight>
                  <a:srgbClr val="FFFF00"/>
                </a:highlight>
              </a:rPr>
              <a:t>13</a:t>
            </a:r>
            <a:r>
              <a:rPr lang="zh-CN" altLang="en-US" sz="1400" b="1" dirty="0">
                <a:highlight>
                  <a:srgbClr val="FFFF00"/>
                </a:highlight>
              </a:rPr>
              <a:t>条</a:t>
            </a:r>
            <a:r>
              <a:rPr lang="zh-CN" altLang="en-US" sz="1400" b="1" dirty="0"/>
              <a:t>微指令，每条微指令的长度为</a:t>
            </a:r>
            <a:r>
              <a:rPr lang="en-US" altLang="zh-CN" sz="1400" b="1" dirty="0"/>
              <a:t>13</a:t>
            </a:r>
            <a:r>
              <a:rPr lang="zh-CN" altLang="en-US" sz="1400" b="1" dirty="0"/>
              <a:t>位，微程序容量</a:t>
            </a:r>
            <a:r>
              <a:rPr lang="en-US" altLang="zh-CN" sz="1400" b="1" dirty="0"/>
              <a:t>=13x13</a:t>
            </a:r>
            <a:r>
              <a:rPr lang="zh-CN" altLang="en-US" sz="1400" b="1" dirty="0"/>
              <a:t>位</a:t>
            </a:r>
            <a:r>
              <a:rPr lang="en-US" altLang="zh-CN" sz="1400" b="1" dirty="0"/>
              <a:t>=</a:t>
            </a:r>
            <a:r>
              <a:rPr lang="en-US" altLang="zh-CN" sz="1400" b="1" dirty="0">
                <a:solidFill>
                  <a:srgbClr val="FF0000"/>
                </a:solidFill>
              </a:rPr>
              <a:t>169</a:t>
            </a:r>
            <a:r>
              <a:rPr lang="zh-CN" altLang="en-US" sz="1400" b="1" dirty="0">
                <a:solidFill>
                  <a:srgbClr val="FF0000"/>
                </a:solidFill>
              </a:rPr>
              <a:t>位</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如果采用水平型指令，</a:t>
            </a:r>
            <a:r>
              <a:rPr lang="en-US" altLang="zh-CN" sz="1400" b="1" dirty="0" err="1"/>
              <a:t>lw</a:t>
            </a:r>
            <a:r>
              <a:rPr lang="zh-CN" altLang="en-US" sz="1400" b="1" dirty="0"/>
              <a:t>指令微程序的容量为：</a:t>
            </a:r>
            <a:endParaRPr lang="en-US" altLang="zh-CN" sz="11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000" b="1" dirty="0"/>
              <a:t>全水平型微指令（下址字段法）：图</a:t>
            </a:r>
            <a:r>
              <a:rPr lang="en-US" altLang="zh-CN" sz="1000" b="1" dirty="0"/>
              <a:t>6.54</a:t>
            </a:r>
            <a:r>
              <a:rPr lang="zh-CN" altLang="en-US" sz="1000" b="1" dirty="0"/>
              <a:t>，需要</a:t>
            </a:r>
            <a:r>
              <a:rPr lang="en-US" altLang="zh-CN" sz="1000" b="1" dirty="0">
                <a:highlight>
                  <a:srgbClr val="FFFF00"/>
                </a:highlight>
              </a:rPr>
              <a:t>9</a:t>
            </a:r>
            <a:r>
              <a:rPr lang="zh-CN" altLang="en-US" sz="1000" b="1" dirty="0">
                <a:highlight>
                  <a:srgbClr val="FFFF00"/>
                </a:highlight>
              </a:rPr>
              <a:t>条</a:t>
            </a:r>
            <a:r>
              <a:rPr lang="zh-CN" altLang="en-US" sz="1000" b="1" dirty="0"/>
              <a:t>微指令，每条微指令的长度</a:t>
            </a:r>
            <a:r>
              <a:rPr lang="en-US" altLang="zh-CN" sz="1000" b="1" dirty="0"/>
              <a:t>=29</a:t>
            </a:r>
            <a:r>
              <a:rPr lang="zh-CN" altLang="en-US" sz="1000" b="1" dirty="0"/>
              <a:t>位，微程序容量</a:t>
            </a:r>
            <a:r>
              <a:rPr lang="en-US" altLang="zh-CN" sz="1000" b="1" dirty="0"/>
              <a:t>=9x29=261</a:t>
            </a:r>
            <a:r>
              <a:rPr lang="zh-CN" altLang="en-US" sz="1000" b="1" dirty="0"/>
              <a:t>位。</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000" b="1" dirty="0"/>
              <a:t>全水平型微指令（计数器法）：图</a:t>
            </a:r>
            <a:r>
              <a:rPr lang="en-US" altLang="zh-CN" sz="1000" b="1" dirty="0"/>
              <a:t>6.55</a:t>
            </a:r>
            <a:r>
              <a:rPr lang="zh-CN" altLang="en-US" sz="1000" b="1" dirty="0"/>
              <a:t>，需要</a:t>
            </a:r>
            <a:r>
              <a:rPr lang="en-US" altLang="zh-CN" sz="1000" b="1" dirty="0"/>
              <a:t>9</a:t>
            </a:r>
            <a:r>
              <a:rPr lang="zh-CN" altLang="en-US" sz="1000" b="1" dirty="0"/>
              <a:t>条微指令，每条微指令的长度</a:t>
            </a:r>
            <a:r>
              <a:rPr lang="en-US" altLang="zh-CN" sz="1000" b="1" dirty="0"/>
              <a:t>=25</a:t>
            </a:r>
            <a:r>
              <a:rPr lang="zh-CN" altLang="en-US" sz="1000" b="1" dirty="0"/>
              <a:t>位，微程序容量</a:t>
            </a:r>
            <a:r>
              <a:rPr lang="en-US" altLang="zh-CN" sz="1000" b="1" dirty="0"/>
              <a:t>=9x25=</a:t>
            </a:r>
            <a:r>
              <a:rPr lang="en-US" altLang="zh-CN" sz="1000" b="1" dirty="0">
                <a:solidFill>
                  <a:srgbClr val="FF0000"/>
                </a:solidFill>
              </a:rPr>
              <a:t>225</a:t>
            </a:r>
            <a:r>
              <a:rPr lang="zh-CN" altLang="en-US" sz="1000" b="1" dirty="0">
                <a:solidFill>
                  <a:srgbClr val="FF0000"/>
                </a:solidFill>
              </a:rPr>
              <a:t>位</a:t>
            </a:r>
            <a:r>
              <a:rPr lang="zh-CN" altLang="en-US" sz="1000" b="1" dirty="0"/>
              <a:t>。</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000" b="1" dirty="0"/>
              <a:t>混合水平型微指令（下址字段法）：右下图，需要</a:t>
            </a:r>
            <a:r>
              <a:rPr lang="en-US" altLang="zh-CN" sz="1000" b="1" dirty="0"/>
              <a:t>9</a:t>
            </a:r>
            <a:r>
              <a:rPr lang="zh-CN" altLang="en-US" sz="1000" b="1" dirty="0"/>
              <a:t>条微指令，每条微指令的长度</a:t>
            </a:r>
            <a:r>
              <a:rPr lang="en-US" altLang="zh-CN" sz="1000" b="1" dirty="0"/>
              <a:t>=25</a:t>
            </a:r>
            <a:r>
              <a:rPr lang="zh-CN" altLang="en-US" sz="1000" b="1" dirty="0"/>
              <a:t>位，微程序容量</a:t>
            </a:r>
            <a:r>
              <a:rPr lang="en-US" altLang="zh-CN" sz="1000" b="1" dirty="0"/>
              <a:t>=9x25=</a:t>
            </a:r>
            <a:r>
              <a:rPr lang="en-US" altLang="zh-CN" sz="1000" b="1" dirty="0">
                <a:solidFill>
                  <a:srgbClr val="FF0000"/>
                </a:solidFill>
              </a:rPr>
              <a:t>225</a:t>
            </a:r>
            <a:r>
              <a:rPr lang="zh-CN" altLang="en-US" sz="1000" b="1" dirty="0">
                <a:solidFill>
                  <a:srgbClr val="FF0000"/>
                </a:solidFill>
              </a:rPr>
              <a:t>位</a:t>
            </a:r>
            <a:r>
              <a:rPr lang="zh-CN" altLang="en-US" sz="1000" b="1" dirty="0"/>
              <a:t>。</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000" b="1" dirty="0"/>
              <a:t>混合水平型微指令（计数器法）：右下图，需要</a:t>
            </a:r>
            <a:r>
              <a:rPr lang="en-US" altLang="zh-CN" sz="1000" b="1" dirty="0"/>
              <a:t>9</a:t>
            </a:r>
            <a:r>
              <a:rPr lang="zh-CN" altLang="en-US" sz="1000" b="1" dirty="0"/>
              <a:t>条微指令，每条微指令的长度</a:t>
            </a:r>
            <a:r>
              <a:rPr lang="en-US" altLang="zh-CN" sz="1000" b="1" dirty="0"/>
              <a:t>=21</a:t>
            </a:r>
            <a:r>
              <a:rPr lang="zh-CN" altLang="en-US" sz="1000" b="1" dirty="0"/>
              <a:t>位，微程序容量</a:t>
            </a:r>
            <a:r>
              <a:rPr lang="en-US" altLang="zh-CN" sz="1000" b="1" dirty="0"/>
              <a:t>=9x21=</a:t>
            </a:r>
            <a:r>
              <a:rPr lang="en-US" altLang="zh-CN" sz="1000" b="1" dirty="0">
                <a:solidFill>
                  <a:srgbClr val="FF0000"/>
                </a:solidFill>
              </a:rPr>
              <a:t>189</a:t>
            </a:r>
            <a:r>
              <a:rPr lang="zh-CN" altLang="en-US" sz="1000" b="1" dirty="0">
                <a:solidFill>
                  <a:srgbClr val="FF0000"/>
                </a:solidFill>
              </a:rPr>
              <a:t>位</a:t>
            </a:r>
            <a:r>
              <a:rPr lang="zh-CN" altLang="en-US" sz="1000" b="1" dirty="0"/>
              <a:t>。</a:t>
            </a:r>
            <a:endParaRPr lang="en-US" altLang="zh-CN" sz="1000" b="1" dirty="0"/>
          </a:p>
          <a:p>
            <a:pPr lvl="3" eaLnBrk="1" hangingPunct="1"/>
            <a:endParaRPr lang="en-US" altLang="zh-CN" sz="1000" b="1" dirty="0"/>
          </a:p>
        </p:txBody>
      </p:sp>
      <p:grpSp>
        <p:nvGrpSpPr>
          <p:cNvPr id="8" name="组合 7">
            <a:extLst>
              <a:ext uri="{FF2B5EF4-FFF2-40B4-BE49-F238E27FC236}">
                <a16:creationId xmlns:a16="http://schemas.microsoft.com/office/drawing/2014/main" id="{EB0E1907-F0C9-307F-64B0-0B090325E112}"/>
              </a:ext>
            </a:extLst>
          </p:cNvPr>
          <p:cNvGrpSpPr/>
          <p:nvPr/>
        </p:nvGrpSpPr>
        <p:grpSpPr>
          <a:xfrm>
            <a:off x="611560" y="2865967"/>
            <a:ext cx="4392488" cy="3570052"/>
            <a:chOff x="2987825" y="3171316"/>
            <a:chExt cx="4392488" cy="3570052"/>
          </a:xfrm>
        </p:grpSpPr>
        <p:pic>
          <p:nvPicPr>
            <p:cNvPr id="5" name="图片 4">
              <a:extLst>
                <a:ext uri="{FF2B5EF4-FFF2-40B4-BE49-F238E27FC236}">
                  <a16:creationId xmlns:a16="http://schemas.microsoft.com/office/drawing/2014/main" id="{E5DAD572-6AB6-4BB3-EAFA-5DB5CC7E3214}"/>
                </a:ext>
              </a:extLst>
            </p:cNvPr>
            <p:cNvPicPr>
              <a:picLocks noChangeAspect="1"/>
            </p:cNvPicPr>
            <p:nvPr/>
          </p:nvPicPr>
          <p:blipFill>
            <a:blip r:embed="rId2"/>
            <a:stretch>
              <a:fillRect/>
            </a:stretch>
          </p:blipFill>
          <p:spPr>
            <a:xfrm>
              <a:off x="2987825" y="3720534"/>
              <a:ext cx="4392488" cy="3020834"/>
            </a:xfrm>
            <a:prstGeom prst="rect">
              <a:avLst/>
            </a:prstGeom>
          </p:spPr>
        </p:pic>
        <p:sp>
          <p:nvSpPr>
            <p:cNvPr id="7" name="文本框 6">
              <a:extLst>
                <a:ext uri="{FF2B5EF4-FFF2-40B4-BE49-F238E27FC236}">
                  <a16:creationId xmlns:a16="http://schemas.microsoft.com/office/drawing/2014/main" id="{32414F64-1817-09A6-2F88-E69A7202E368}"/>
                </a:ext>
              </a:extLst>
            </p:cNvPr>
            <p:cNvSpPr txBox="1"/>
            <p:nvPr/>
          </p:nvSpPr>
          <p:spPr>
            <a:xfrm>
              <a:off x="3203849" y="3171316"/>
              <a:ext cx="3896824" cy="276999"/>
            </a:xfrm>
            <a:prstGeom prst="rect">
              <a:avLst/>
            </a:prstGeom>
            <a:noFill/>
          </p:spPr>
          <p:txBody>
            <a:bodyPr wrap="square" rtlCol="0">
              <a:spAutoFit/>
            </a:bodyPr>
            <a:lstStyle/>
            <a:p>
              <a:pPr algn="ctr"/>
              <a:r>
                <a:rPr lang="zh-CN" altLang="en-US" sz="1200" b="1" dirty="0"/>
                <a:t>表</a:t>
              </a:r>
              <a:r>
                <a:rPr lang="en-US" altLang="zh-CN" sz="1200" b="1" dirty="0"/>
                <a:t>6.17    </a:t>
              </a:r>
              <a:r>
                <a:rPr lang="en-US" altLang="zh-CN" sz="1200" b="1" dirty="0" err="1"/>
                <a:t>lw</a:t>
              </a:r>
              <a:r>
                <a:rPr lang="zh-CN" altLang="en-US" sz="1200" b="1" dirty="0"/>
                <a:t>指令微程序垂直型微指令举例</a:t>
              </a:r>
            </a:p>
          </p:txBody>
        </p:sp>
      </p:grpSp>
      <p:grpSp>
        <p:nvGrpSpPr>
          <p:cNvPr id="13" name="组合 12">
            <a:extLst>
              <a:ext uri="{FF2B5EF4-FFF2-40B4-BE49-F238E27FC236}">
                <a16:creationId xmlns:a16="http://schemas.microsoft.com/office/drawing/2014/main" id="{5CD5A17F-59A7-7D1C-7196-EB3C4B678663}"/>
              </a:ext>
            </a:extLst>
          </p:cNvPr>
          <p:cNvGrpSpPr/>
          <p:nvPr/>
        </p:nvGrpSpPr>
        <p:grpSpPr>
          <a:xfrm>
            <a:off x="5356455" y="2845007"/>
            <a:ext cx="3382498" cy="3565612"/>
            <a:chOff x="5580112" y="3235730"/>
            <a:chExt cx="3338982" cy="3565612"/>
          </a:xfrm>
        </p:grpSpPr>
        <p:pic>
          <p:nvPicPr>
            <p:cNvPr id="9" name="图片 8">
              <a:extLst>
                <a:ext uri="{FF2B5EF4-FFF2-40B4-BE49-F238E27FC236}">
                  <a16:creationId xmlns:a16="http://schemas.microsoft.com/office/drawing/2014/main" id="{168FC3AA-04E2-FF2D-0934-8101FB01B26D}"/>
                </a:ext>
              </a:extLst>
            </p:cNvPr>
            <p:cNvPicPr>
              <a:picLocks noChangeAspect="1"/>
            </p:cNvPicPr>
            <p:nvPr/>
          </p:nvPicPr>
          <p:blipFill>
            <a:blip r:embed="rId3"/>
            <a:stretch>
              <a:fillRect/>
            </a:stretch>
          </p:blipFill>
          <p:spPr>
            <a:xfrm>
              <a:off x="5580112" y="3235730"/>
              <a:ext cx="3250704" cy="1325856"/>
            </a:xfrm>
            <a:prstGeom prst="rect">
              <a:avLst/>
            </a:prstGeom>
          </p:spPr>
        </p:pic>
        <p:pic>
          <p:nvPicPr>
            <p:cNvPr id="10" name="图片 9">
              <a:extLst>
                <a:ext uri="{FF2B5EF4-FFF2-40B4-BE49-F238E27FC236}">
                  <a16:creationId xmlns:a16="http://schemas.microsoft.com/office/drawing/2014/main" id="{5B457DDA-6576-1F34-E65D-55599A7AB3B1}"/>
                </a:ext>
              </a:extLst>
            </p:cNvPr>
            <p:cNvPicPr>
              <a:picLocks noChangeAspect="1"/>
            </p:cNvPicPr>
            <p:nvPr/>
          </p:nvPicPr>
          <p:blipFill>
            <a:blip r:embed="rId4"/>
            <a:stretch>
              <a:fillRect/>
            </a:stretch>
          </p:blipFill>
          <p:spPr>
            <a:xfrm>
              <a:off x="5782196" y="5085184"/>
              <a:ext cx="2990552" cy="1411521"/>
            </a:xfrm>
            <a:prstGeom prst="rect">
              <a:avLst/>
            </a:prstGeom>
          </p:spPr>
        </p:pic>
        <p:sp>
          <p:nvSpPr>
            <p:cNvPr id="11" name="文本框 10">
              <a:extLst>
                <a:ext uri="{FF2B5EF4-FFF2-40B4-BE49-F238E27FC236}">
                  <a16:creationId xmlns:a16="http://schemas.microsoft.com/office/drawing/2014/main" id="{E0B26461-C218-FD87-EBFF-6ED138F9E03B}"/>
                </a:ext>
              </a:extLst>
            </p:cNvPr>
            <p:cNvSpPr txBox="1"/>
            <p:nvPr/>
          </p:nvSpPr>
          <p:spPr>
            <a:xfrm>
              <a:off x="5782195" y="4603882"/>
              <a:ext cx="2990552" cy="276999"/>
            </a:xfrm>
            <a:prstGeom prst="rect">
              <a:avLst/>
            </a:prstGeom>
            <a:noFill/>
          </p:spPr>
          <p:txBody>
            <a:bodyPr wrap="square" rtlCol="0">
              <a:spAutoFit/>
            </a:bodyPr>
            <a:lstStyle/>
            <a:p>
              <a:pPr algn="ctr"/>
              <a:r>
                <a:rPr lang="zh-CN" altLang="en-US" sz="1200" b="1" dirty="0"/>
                <a:t>混合水平型微指令（下址字段法）</a:t>
              </a:r>
            </a:p>
          </p:txBody>
        </p:sp>
        <p:sp>
          <p:nvSpPr>
            <p:cNvPr id="12" name="文本框 11">
              <a:extLst>
                <a:ext uri="{FF2B5EF4-FFF2-40B4-BE49-F238E27FC236}">
                  <a16:creationId xmlns:a16="http://schemas.microsoft.com/office/drawing/2014/main" id="{F0F9E877-E514-5BBA-06B5-5E0E63CD6B00}"/>
                </a:ext>
              </a:extLst>
            </p:cNvPr>
            <p:cNvSpPr txBox="1"/>
            <p:nvPr/>
          </p:nvSpPr>
          <p:spPr>
            <a:xfrm>
              <a:off x="5782195" y="6524343"/>
              <a:ext cx="3136899" cy="276999"/>
            </a:xfrm>
            <a:prstGeom prst="rect">
              <a:avLst/>
            </a:prstGeom>
            <a:noFill/>
          </p:spPr>
          <p:txBody>
            <a:bodyPr wrap="square" rtlCol="0">
              <a:spAutoFit/>
            </a:bodyPr>
            <a:lstStyle/>
            <a:p>
              <a:pPr algn="ctr"/>
              <a:r>
                <a:rPr lang="zh-CN" altLang="en-US" sz="1200" b="1" dirty="0"/>
                <a:t>混合水平型微指令（计数器法）</a:t>
              </a:r>
            </a:p>
          </p:txBody>
        </p:sp>
      </p:grpSp>
      <p:sp>
        <p:nvSpPr>
          <p:cNvPr id="3" name="矩形 2">
            <a:extLst>
              <a:ext uri="{FF2B5EF4-FFF2-40B4-BE49-F238E27FC236}">
                <a16:creationId xmlns:a16="http://schemas.microsoft.com/office/drawing/2014/main" id="{B8D567BE-1520-4954-AB05-E40D6EDA5AA1}"/>
              </a:ext>
            </a:extLst>
          </p:cNvPr>
          <p:cNvSpPr/>
          <p:nvPr/>
        </p:nvSpPr>
        <p:spPr>
          <a:xfrm>
            <a:off x="1475656" y="3645024"/>
            <a:ext cx="1008112" cy="276559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D53A585-878E-4081-A03E-E446EED18A2F}"/>
              </a:ext>
            </a:extLst>
          </p:cNvPr>
          <p:cNvSpPr/>
          <p:nvPr/>
        </p:nvSpPr>
        <p:spPr>
          <a:xfrm>
            <a:off x="3040892" y="3645024"/>
            <a:ext cx="1243076" cy="27655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52DD0606-3A18-4053-A400-76FCB650A5EE}"/>
              </a:ext>
            </a:extLst>
          </p:cNvPr>
          <p:cNvSpPr txBox="1"/>
          <p:nvPr/>
        </p:nvSpPr>
        <p:spPr>
          <a:xfrm>
            <a:off x="1763688" y="3125187"/>
            <a:ext cx="573149" cy="307777"/>
          </a:xfrm>
          <a:prstGeom prst="rect">
            <a:avLst/>
          </a:prstGeom>
          <a:noFill/>
        </p:spPr>
        <p:txBody>
          <a:bodyPr wrap="square" rtlCol="0">
            <a:spAutoFit/>
          </a:bodyPr>
          <a:lstStyle/>
          <a:p>
            <a:r>
              <a:rPr lang="en-US" altLang="zh-CN" sz="1400" dirty="0">
                <a:highlight>
                  <a:srgbClr val="FFFF00"/>
                </a:highlight>
              </a:rPr>
              <a:t>9</a:t>
            </a:r>
            <a:r>
              <a:rPr lang="zh-CN" altLang="en-US" sz="1400" dirty="0">
                <a:highlight>
                  <a:srgbClr val="FFFF00"/>
                </a:highlight>
              </a:rPr>
              <a:t>条</a:t>
            </a:r>
          </a:p>
        </p:txBody>
      </p:sp>
      <p:sp>
        <p:nvSpPr>
          <p:cNvPr id="15" name="文本框 14">
            <a:extLst>
              <a:ext uri="{FF2B5EF4-FFF2-40B4-BE49-F238E27FC236}">
                <a16:creationId xmlns:a16="http://schemas.microsoft.com/office/drawing/2014/main" id="{746A1F0C-5CB5-4309-AF90-B094FC4B5D70}"/>
              </a:ext>
            </a:extLst>
          </p:cNvPr>
          <p:cNvSpPr txBox="1"/>
          <p:nvPr/>
        </p:nvSpPr>
        <p:spPr>
          <a:xfrm>
            <a:off x="3383868" y="3142966"/>
            <a:ext cx="573149" cy="307777"/>
          </a:xfrm>
          <a:prstGeom prst="rect">
            <a:avLst/>
          </a:prstGeom>
          <a:noFill/>
        </p:spPr>
        <p:txBody>
          <a:bodyPr wrap="square" rtlCol="0">
            <a:spAutoFit/>
          </a:bodyPr>
          <a:lstStyle/>
          <a:p>
            <a:r>
              <a:rPr lang="en-US" altLang="zh-CN" sz="1400" dirty="0">
                <a:highlight>
                  <a:srgbClr val="FFFF00"/>
                </a:highlight>
              </a:rPr>
              <a:t>13</a:t>
            </a:r>
            <a:r>
              <a:rPr lang="zh-CN" altLang="en-US" sz="1400" dirty="0">
                <a:highlight>
                  <a:srgbClr val="FFFF00"/>
                </a:highlight>
              </a:rPr>
              <a:t>条</a:t>
            </a:r>
          </a:p>
        </p:txBody>
      </p:sp>
    </p:spTree>
    <p:extLst>
      <p:ext uri="{BB962C8B-B14F-4D97-AF65-F5344CB8AC3E}">
        <p14:creationId xmlns:p14="http://schemas.microsoft.com/office/powerpoint/2010/main" val="39696503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1DCD76-3E37-99F4-00D7-69CF10D359BC}"/>
              </a:ext>
            </a:extLst>
          </p:cNvPr>
          <p:cNvSpPr>
            <a:spLocks noGrp="1"/>
          </p:cNvSpPr>
          <p:nvPr>
            <p:ph idx="1"/>
          </p:nvPr>
        </p:nvSpPr>
        <p:spPr>
          <a:xfrm>
            <a:off x="457200" y="764704"/>
            <a:ext cx="8229600" cy="5145435"/>
          </a:xfrm>
        </p:spPr>
        <p:txBody>
          <a:bodyPr/>
          <a:lstStyle/>
          <a:p>
            <a:r>
              <a:rPr lang="zh-CN" altLang="en-US" sz="1600" b="1" dirty="0"/>
              <a:t>垂直型微指令的</a:t>
            </a:r>
            <a:r>
              <a:rPr lang="zh-CN" altLang="en-US" sz="1600" b="1" dirty="0">
                <a:solidFill>
                  <a:srgbClr val="FF0000"/>
                </a:solidFill>
              </a:rPr>
              <a:t>优点</a:t>
            </a:r>
            <a:r>
              <a:rPr lang="zh-CN" altLang="en-US" sz="1600" b="1" dirty="0"/>
              <a:t>：每条微指令每个时钟周期只控制</a:t>
            </a:r>
            <a:r>
              <a:rPr lang="en-US" altLang="zh-CN" sz="1600" b="1" dirty="0"/>
              <a:t>1</a:t>
            </a:r>
            <a:r>
              <a:rPr lang="zh-CN" altLang="en-US" sz="1600" b="1" dirty="0"/>
              <a:t> ～ </a:t>
            </a:r>
            <a:r>
              <a:rPr lang="en-US" altLang="zh-CN" sz="1600" b="1" dirty="0"/>
              <a:t>2</a:t>
            </a:r>
            <a:r>
              <a:rPr lang="zh-CN" altLang="en-US" sz="1600" b="1" dirty="0"/>
              <a:t>个微操作（只发出</a:t>
            </a:r>
            <a:r>
              <a:rPr lang="en-US" altLang="zh-CN" sz="1600" b="1" dirty="0"/>
              <a:t>1</a:t>
            </a:r>
            <a:r>
              <a:rPr lang="zh-CN" altLang="en-US" sz="1600" b="1" dirty="0"/>
              <a:t>～</a:t>
            </a:r>
            <a:r>
              <a:rPr lang="en-US" altLang="zh-CN" sz="1600" b="1" dirty="0"/>
              <a:t>2</a:t>
            </a:r>
            <a:r>
              <a:rPr lang="zh-CN" altLang="en-US" sz="1600" b="1" dirty="0"/>
              <a:t>个控制信号，表</a:t>
            </a:r>
            <a:r>
              <a:rPr lang="en-US" altLang="zh-CN" sz="1600" b="1" dirty="0"/>
              <a:t>6.17</a:t>
            </a:r>
            <a:r>
              <a:rPr lang="zh-CN" altLang="en-US" sz="1600" b="1" dirty="0"/>
              <a:t>每条微指令的控制信号最多只有</a:t>
            </a:r>
            <a:r>
              <a:rPr lang="en-US" altLang="zh-CN" sz="1600" b="1" dirty="0">
                <a:solidFill>
                  <a:srgbClr val="FF0000"/>
                </a:solidFill>
              </a:rPr>
              <a:t>2</a:t>
            </a:r>
            <a:r>
              <a:rPr lang="zh-CN" altLang="en-US" sz="1600" b="1" dirty="0">
                <a:solidFill>
                  <a:srgbClr val="FF0000"/>
                </a:solidFill>
              </a:rPr>
              <a:t>个</a:t>
            </a:r>
            <a:r>
              <a:rPr lang="zh-CN" altLang="en-US" sz="1600" b="1" dirty="0"/>
              <a:t>），微指令结构简单规整、字长短、易于编制微程序。</a:t>
            </a:r>
            <a:endParaRPr lang="en-US" altLang="zh-CN" sz="1600" b="1" dirty="0"/>
          </a:p>
          <a:p>
            <a:endParaRPr lang="en-US" altLang="zh-CN" sz="1600" b="1" dirty="0"/>
          </a:p>
          <a:p>
            <a:endParaRPr lang="en-US" altLang="zh-CN" sz="1600" b="1" dirty="0"/>
          </a:p>
          <a:p>
            <a:r>
              <a:rPr lang="zh-CN" altLang="en-US" sz="1600" b="1" dirty="0"/>
              <a:t>垂直型微指令的</a:t>
            </a:r>
            <a:r>
              <a:rPr lang="zh-CN" altLang="en-US" sz="1600" b="1" dirty="0">
                <a:solidFill>
                  <a:srgbClr val="FF0000"/>
                </a:solidFill>
              </a:rPr>
              <a:t>缺点</a:t>
            </a:r>
            <a:r>
              <a:rPr lang="zh-CN" altLang="en-US" sz="1600" b="1" dirty="0"/>
              <a:t>：编制的微程序较长（</a:t>
            </a:r>
            <a:r>
              <a:rPr lang="en-US" altLang="zh-CN" sz="1600" b="1" dirty="0" err="1"/>
              <a:t>lw</a:t>
            </a:r>
            <a:r>
              <a:rPr lang="zh-CN" altLang="en-US" sz="1600" b="1" dirty="0"/>
              <a:t>指令的微程序有</a:t>
            </a:r>
            <a:r>
              <a:rPr lang="en-US" altLang="zh-CN" sz="1600" b="1" dirty="0">
                <a:solidFill>
                  <a:srgbClr val="FF0000"/>
                </a:solidFill>
              </a:rPr>
              <a:t>13</a:t>
            </a:r>
            <a:r>
              <a:rPr lang="zh-CN" altLang="en-US" sz="1600" b="1" dirty="0">
                <a:solidFill>
                  <a:srgbClr val="FF0000"/>
                </a:solidFill>
              </a:rPr>
              <a:t>条</a:t>
            </a:r>
            <a:r>
              <a:rPr lang="zh-CN" altLang="en-US" sz="1600" b="1" dirty="0"/>
              <a:t>微指令），不能充分利用数据通路固有的并行性，几乎没有并行能力，故执行效率低。</a:t>
            </a:r>
            <a:endParaRPr lang="en-US" altLang="zh-CN" sz="1600" b="1" dirty="0"/>
          </a:p>
          <a:p>
            <a:endParaRPr lang="en-US" altLang="zh-CN" sz="1600" b="1" dirty="0"/>
          </a:p>
          <a:p>
            <a:endParaRPr lang="en-US" altLang="zh-CN" sz="1600" b="1" dirty="0"/>
          </a:p>
          <a:p>
            <a:r>
              <a:rPr lang="zh-CN" altLang="en-US" sz="1600" b="1" dirty="0"/>
              <a:t>水平型微指令的</a:t>
            </a:r>
            <a:r>
              <a:rPr lang="zh-CN" altLang="en-US" sz="1600" b="1" dirty="0">
                <a:solidFill>
                  <a:srgbClr val="FF0000"/>
                </a:solidFill>
              </a:rPr>
              <a:t>特点</a:t>
            </a:r>
            <a:r>
              <a:rPr lang="zh-CN" altLang="en-US" sz="1600" b="1" dirty="0"/>
              <a:t>：微程序短（</a:t>
            </a:r>
            <a:r>
              <a:rPr lang="en-US" altLang="zh-CN" sz="1600" b="1" dirty="0" err="1"/>
              <a:t>lw</a:t>
            </a:r>
            <a:r>
              <a:rPr lang="zh-CN" altLang="en-US" sz="1600" b="1" dirty="0"/>
              <a:t>指令的微程序有</a:t>
            </a:r>
            <a:r>
              <a:rPr lang="en-US" altLang="zh-CN" sz="1600" b="1" dirty="0">
                <a:solidFill>
                  <a:srgbClr val="FF0000"/>
                </a:solidFill>
              </a:rPr>
              <a:t>9</a:t>
            </a:r>
            <a:r>
              <a:rPr lang="zh-CN" altLang="en-US" sz="1600" b="1" dirty="0">
                <a:solidFill>
                  <a:srgbClr val="FF0000"/>
                </a:solidFill>
              </a:rPr>
              <a:t>条</a:t>
            </a:r>
            <a:r>
              <a:rPr lang="zh-CN" altLang="en-US" sz="1600" b="1" dirty="0"/>
              <a:t>微指令），执行效率高，能充分利用数据通路固有的并行性，有较高的并行操作能力。</a:t>
            </a:r>
            <a:endParaRPr lang="en-US" altLang="zh-CN" sz="1600" b="1" dirty="0"/>
          </a:p>
          <a:p>
            <a:endParaRPr lang="en-US" altLang="zh-CN" sz="1600" b="1" dirty="0"/>
          </a:p>
          <a:p>
            <a:endParaRPr lang="en-US" altLang="zh-CN" sz="1600" b="1" dirty="0"/>
          </a:p>
          <a:p>
            <a:r>
              <a:rPr lang="zh-CN" altLang="en-US" sz="1600" b="1" dirty="0"/>
              <a:t>水平型微指令是</a:t>
            </a:r>
            <a:r>
              <a:rPr lang="zh-CN" altLang="en-US" sz="1600" b="1" dirty="0">
                <a:solidFill>
                  <a:srgbClr val="FF0000"/>
                </a:solidFill>
              </a:rPr>
              <a:t>面向数据通路</a:t>
            </a:r>
            <a:r>
              <a:rPr lang="zh-CN" altLang="en-US" sz="1600" b="1" dirty="0"/>
              <a:t>的描述，垂直型微指令是</a:t>
            </a:r>
            <a:r>
              <a:rPr lang="zh-CN" altLang="en-US" sz="1600" b="1" dirty="0">
                <a:solidFill>
                  <a:srgbClr val="FF0000"/>
                </a:solidFill>
              </a:rPr>
              <a:t>面向操作算法</a:t>
            </a:r>
            <a:r>
              <a:rPr lang="zh-CN" altLang="en-US" sz="1600" b="1" dirty="0"/>
              <a:t>的描述。</a:t>
            </a:r>
            <a:endParaRPr lang="en-US" altLang="zh-CN" sz="1600" b="1" dirty="0"/>
          </a:p>
          <a:p>
            <a:endParaRPr lang="en-US" altLang="zh-CN" sz="1600" b="1" dirty="0"/>
          </a:p>
          <a:p>
            <a:endParaRPr lang="en-US" altLang="zh-CN" sz="1600" b="1" dirty="0"/>
          </a:p>
          <a:p>
            <a:r>
              <a:rPr lang="zh-CN" altLang="en-US" sz="1600" b="1" dirty="0"/>
              <a:t>垂直型微指令的设计思想在</a:t>
            </a:r>
            <a:r>
              <a:rPr lang="en-US" altLang="zh-CN" sz="1600" b="1" dirty="0"/>
              <a:t>Pentium4</a:t>
            </a:r>
            <a:r>
              <a:rPr lang="zh-CN" altLang="en-US" sz="1600" b="1" dirty="0"/>
              <a:t>和安腾处理器中得到了应用，但是目前基本被淘汰。</a:t>
            </a:r>
          </a:p>
        </p:txBody>
      </p:sp>
    </p:spTree>
    <p:extLst>
      <p:ext uri="{BB962C8B-B14F-4D97-AF65-F5344CB8AC3E}">
        <p14:creationId xmlns:p14="http://schemas.microsoft.com/office/powerpoint/2010/main" val="25562539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6.7  </a:t>
            </a:r>
            <a:r>
              <a:rPr lang="zh-CN" altLang="en-US" b="1" dirty="0">
                <a:solidFill>
                  <a:srgbClr val="002060"/>
                </a:solidFill>
                <a:latin typeface="+mn-lt"/>
                <a:ea typeface="黑体" pitchFamily="49" charset="-122"/>
              </a:rPr>
              <a:t>异常与中断处理</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7164288" y="570746"/>
            <a:ext cx="1872208" cy="553998"/>
          </a:xfrm>
          <a:prstGeom prst="rect">
            <a:avLst/>
          </a:prstGeom>
          <a:solidFill>
            <a:srgbClr val="FFFF00"/>
          </a:solidFill>
        </p:spPr>
        <p:txBody>
          <a:bodyPr wrap="square">
            <a:spAutoFit/>
          </a:bodyPr>
          <a:lstStyle/>
          <a:p>
            <a:r>
              <a:rPr lang="en-US" altLang="zh-CN" sz="1000" b="1" i="0" dirty="0">
                <a:solidFill>
                  <a:srgbClr val="111111"/>
                </a:solidFill>
                <a:effectLst/>
                <a:latin typeface="Avenir"/>
              </a:rPr>
              <a:t>6.7.1</a:t>
            </a:r>
            <a:r>
              <a:rPr lang="zh-CN" altLang="en-US" sz="1000" b="1" i="0" dirty="0">
                <a:solidFill>
                  <a:srgbClr val="111111"/>
                </a:solidFill>
                <a:effectLst/>
                <a:latin typeface="Avenir"/>
              </a:rPr>
              <a:t>　异常与中断的基本概念</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6.7.2</a:t>
            </a:r>
            <a:r>
              <a:rPr lang="zh-CN" altLang="en-US" sz="1000" b="1" i="0" dirty="0">
                <a:solidFill>
                  <a:srgbClr val="111111"/>
                </a:solidFill>
                <a:effectLst/>
                <a:latin typeface="Avenir"/>
              </a:rPr>
              <a:t>　异常与中断处理过程</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6.7.3</a:t>
            </a:r>
            <a:r>
              <a:rPr lang="zh-CN" altLang="en-US" sz="1000" b="1" i="0" dirty="0">
                <a:solidFill>
                  <a:srgbClr val="111111"/>
                </a:solidFill>
                <a:effectLst/>
                <a:latin typeface="Avenir"/>
              </a:rPr>
              <a:t>　支持中断的</a:t>
            </a:r>
            <a:r>
              <a:rPr lang="en-US" altLang="zh-CN" sz="1000" b="1" i="0" dirty="0">
                <a:solidFill>
                  <a:srgbClr val="111111"/>
                </a:solidFill>
                <a:effectLst/>
                <a:latin typeface="Avenir"/>
              </a:rPr>
              <a:t>CPU</a:t>
            </a:r>
            <a:r>
              <a:rPr lang="zh-CN" altLang="en-US" sz="1000" b="1" i="0" dirty="0">
                <a:solidFill>
                  <a:srgbClr val="111111"/>
                </a:solidFill>
                <a:effectLst/>
                <a:latin typeface="Avenir"/>
              </a:rPr>
              <a:t>设计</a:t>
            </a:r>
            <a:endParaRPr lang="zh-CN" altLang="en-US" sz="10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628800"/>
            <a:ext cx="8229600" cy="4968552"/>
          </a:xfrm>
        </p:spPr>
        <p:txBody>
          <a:bodyPr rtlCol="0">
            <a:normAutofit fontScale="92500" lnSpcReduction="10000"/>
          </a:bodyPr>
          <a:lstStyle/>
          <a:p>
            <a:pPr eaLnBrk="1" fontAlgn="auto" hangingPunct="1">
              <a:spcAft>
                <a:spcPts val="0"/>
              </a:spcAft>
              <a:defRPr/>
            </a:pPr>
            <a:r>
              <a:rPr lang="en-US" altLang="zh-CN" sz="3500" b="1" dirty="0">
                <a:ea typeface="黑体" pitchFamily="49" charset="-122"/>
              </a:rPr>
              <a:t>6.7.1  </a:t>
            </a:r>
            <a:r>
              <a:rPr lang="zh-CN" altLang="en-US" sz="3500" b="1" dirty="0">
                <a:ea typeface="黑体" pitchFamily="49" charset="-122"/>
              </a:rPr>
              <a:t>异常与中断的基本概念</a:t>
            </a:r>
            <a:endParaRPr lang="en-US" altLang="zh-CN" sz="1800" b="1" dirty="0"/>
          </a:p>
          <a:p>
            <a:pPr lvl="1" eaLnBrk="1" hangingPunct="1"/>
            <a:endParaRPr lang="en-US" altLang="zh-CN" sz="1200" b="1" dirty="0"/>
          </a:p>
          <a:p>
            <a:pPr lvl="1" eaLnBrk="1" hangingPunct="1"/>
            <a:r>
              <a:rPr lang="zh-CN" altLang="en-US" sz="1600" b="1" dirty="0">
                <a:solidFill>
                  <a:srgbClr val="FF0000"/>
                </a:solidFill>
              </a:rPr>
              <a:t>异常</a:t>
            </a:r>
            <a:r>
              <a:rPr lang="zh-CN" altLang="en-US" sz="1600" b="1" dirty="0"/>
              <a:t>（</a:t>
            </a:r>
            <a:r>
              <a:rPr lang="en-US" altLang="zh-CN" sz="1600" b="1" dirty="0"/>
              <a:t>Exception</a:t>
            </a:r>
            <a:r>
              <a:rPr lang="zh-CN" altLang="en-US" sz="1600" b="1" dirty="0"/>
              <a:t>）：通常是指</a:t>
            </a:r>
            <a:r>
              <a:rPr lang="en-US" altLang="zh-CN" sz="1600" b="1" dirty="0"/>
              <a:t>CPU</a:t>
            </a:r>
            <a:r>
              <a:rPr lang="zh-CN" altLang="en-US" sz="1600" b="1" dirty="0"/>
              <a:t>内部引起的异常事件，也称为</a:t>
            </a:r>
            <a:r>
              <a:rPr lang="zh-CN" altLang="en-US" sz="1600" b="1" dirty="0">
                <a:solidFill>
                  <a:srgbClr val="FF0000"/>
                </a:solidFill>
              </a:rPr>
              <a:t>内部中断</a:t>
            </a:r>
            <a:r>
              <a:rPr lang="zh-CN" altLang="en-US" sz="1600" b="1" dirty="0"/>
              <a:t>、软件中断；异常可以进一步分为：故障、自陷、终止。</a:t>
            </a:r>
            <a:endParaRPr lang="en-US" altLang="zh-CN" sz="1600" b="1" dirty="0"/>
          </a:p>
          <a:p>
            <a:pPr marL="1257300" lvl="2" indent="-342900" eaLnBrk="1" hangingPunct="1">
              <a:buFont typeface="+mj-ea"/>
              <a:buAutoNum type="circleNumDbPlain"/>
            </a:pPr>
            <a:r>
              <a:rPr lang="zh-CN" altLang="en-US" sz="1200" b="1" dirty="0">
                <a:solidFill>
                  <a:srgbClr val="FF0000"/>
                </a:solidFill>
              </a:rPr>
              <a:t>故障</a:t>
            </a:r>
            <a:r>
              <a:rPr lang="zh-CN" altLang="en-US" sz="1200" b="1" dirty="0"/>
              <a:t>（</a:t>
            </a:r>
            <a:r>
              <a:rPr lang="en-US" altLang="zh-CN" sz="1200" b="1" dirty="0"/>
              <a:t>Fault</a:t>
            </a:r>
            <a:r>
              <a:rPr lang="zh-CN" altLang="en-US" sz="1200" b="1" dirty="0"/>
              <a:t>）：通常是由</a:t>
            </a:r>
            <a:r>
              <a:rPr lang="zh-CN" altLang="en-US" sz="1200" b="1" dirty="0">
                <a:solidFill>
                  <a:srgbClr val="FF0000"/>
                </a:solidFill>
              </a:rPr>
              <a:t>指令执行引起</a:t>
            </a:r>
            <a:r>
              <a:rPr lang="zh-CN" altLang="en-US" sz="1200" b="1" dirty="0"/>
              <a:t>的异常，如未定义指令、越权指令、段故障、缺页故障、存储保护违例、数据未对齐、除数为零、浮点溢出、整数溢出等；故障又可分为：可恢复故障（如数据缺页）和不可恢复故障（如未定义指令、越权指令等）。</a:t>
            </a:r>
            <a:endParaRPr lang="en-US" altLang="zh-CN" sz="1200" b="1" dirty="0"/>
          </a:p>
          <a:p>
            <a:pPr marL="1257300" lvl="2" indent="-342900" eaLnBrk="1" hangingPunct="1">
              <a:buFont typeface="+mj-ea"/>
              <a:buAutoNum type="circleNumDbPlain"/>
            </a:pPr>
            <a:endParaRPr lang="en-US" altLang="zh-CN" sz="1200" b="1" dirty="0"/>
          </a:p>
          <a:p>
            <a:pPr marL="1257300" lvl="2" indent="-342900" eaLnBrk="1" hangingPunct="1">
              <a:buFont typeface="+mj-ea"/>
              <a:buAutoNum type="circleNumDbPlain"/>
            </a:pPr>
            <a:r>
              <a:rPr lang="zh-CN" altLang="en-US" sz="1200" b="1" dirty="0">
                <a:solidFill>
                  <a:srgbClr val="FF0000"/>
                </a:solidFill>
              </a:rPr>
              <a:t>自陷</a:t>
            </a:r>
            <a:r>
              <a:rPr lang="zh-CN" altLang="en-US" sz="1200" b="1" dirty="0"/>
              <a:t>（</a:t>
            </a:r>
            <a:r>
              <a:rPr lang="en-US" altLang="zh-CN" sz="1200" b="1" dirty="0"/>
              <a:t>Trap</a:t>
            </a:r>
            <a:r>
              <a:rPr lang="zh-CN" altLang="en-US" sz="1200" b="1" dirty="0"/>
              <a:t>）：是一种事先安排的“异常”事件；如系统调用指令、条件陷阱指令；例如</a:t>
            </a:r>
            <a:r>
              <a:rPr lang="en-US" altLang="zh-CN" sz="1200" b="1" dirty="0"/>
              <a:t>x86</a:t>
            </a:r>
            <a:r>
              <a:rPr lang="zh-CN" altLang="en-US" sz="1200" b="1" dirty="0"/>
              <a:t>的</a:t>
            </a:r>
            <a:r>
              <a:rPr lang="en-US" altLang="zh-CN" sz="1200" b="1" dirty="0">
                <a:solidFill>
                  <a:srgbClr val="FF0000"/>
                </a:solidFill>
              </a:rPr>
              <a:t>INT 21H</a:t>
            </a:r>
            <a:r>
              <a:rPr lang="zh-CN" altLang="en-US" sz="1200" b="1" dirty="0"/>
              <a:t>指令，</a:t>
            </a:r>
            <a:r>
              <a:rPr lang="en-US" altLang="zh-CN" sz="1200" b="1" dirty="0"/>
              <a:t>MIPS</a:t>
            </a:r>
            <a:r>
              <a:rPr lang="zh-CN" altLang="en-US" sz="1200" b="1" dirty="0"/>
              <a:t>的</a:t>
            </a:r>
            <a:r>
              <a:rPr lang="en-US" altLang="zh-CN" sz="1200" b="1" dirty="0" err="1">
                <a:solidFill>
                  <a:srgbClr val="FF0000"/>
                </a:solidFill>
              </a:rPr>
              <a:t>syscall</a:t>
            </a:r>
            <a:r>
              <a:rPr lang="zh-CN" altLang="en-US" sz="1200" b="1" dirty="0"/>
              <a:t>指令。</a:t>
            </a:r>
            <a:endParaRPr lang="en-US" altLang="zh-CN" sz="1200" b="1" dirty="0"/>
          </a:p>
          <a:p>
            <a:pPr marL="1257300" lvl="2" indent="-342900" eaLnBrk="1" hangingPunct="1">
              <a:buFont typeface="+mj-ea"/>
              <a:buAutoNum type="circleNumDbPlain"/>
            </a:pPr>
            <a:endParaRPr lang="en-US" altLang="zh-CN" sz="1200" b="1" dirty="0"/>
          </a:p>
          <a:p>
            <a:pPr marL="1257300" lvl="2" indent="-342900" eaLnBrk="1" hangingPunct="1">
              <a:buFont typeface="+mj-ea"/>
              <a:buAutoNum type="circleNumDbPlain"/>
            </a:pPr>
            <a:r>
              <a:rPr lang="zh-CN" altLang="en-US" sz="1200" b="1" dirty="0">
                <a:solidFill>
                  <a:srgbClr val="FF0000"/>
                </a:solidFill>
              </a:rPr>
              <a:t>终止</a:t>
            </a:r>
            <a:r>
              <a:rPr lang="zh-CN" altLang="en-US" sz="1200" b="1" dirty="0"/>
              <a:t>（</a:t>
            </a:r>
            <a:r>
              <a:rPr lang="en-US" altLang="zh-CN" sz="1200" b="1" dirty="0"/>
              <a:t>Abort</a:t>
            </a:r>
            <a:r>
              <a:rPr lang="zh-CN" altLang="en-US" sz="1200" b="1" dirty="0"/>
              <a:t>）：是指随机出现的使得</a:t>
            </a:r>
            <a:r>
              <a:rPr lang="en-US" altLang="zh-CN" sz="1200" b="1" dirty="0"/>
              <a:t>CPU</a:t>
            </a:r>
            <a:r>
              <a:rPr lang="zh-CN" altLang="en-US" sz="1200" b="1" dirty="0"/>
              <a:t>无法继续执行的</a:t>
            </a:r>
            <a:r>
              <a:rPr lang="zh-CN" altLang="en-US" sz="1200" b="1" dirty="0">
                <a:solidFill>
                  <a:srgbClr val="FF0000"/>
                </a:solidFill>
              </a:rPr>
              <a:t>硬件故障</a:t>
            </a:r>
            <a:r>
              <a:rPr lang="zh-CN" altLang="en-US" sz="1200" b="1" dirty="0"/>
              <a:t>，和具体指令无关；如机器校验错、总线错误、异常处理中再次异常的双错等。</a:t>
            </a:r>
            <a:endParaRPr lang="en-US" altLang="zh-CN" sz="1200" b="1" dirty="0"/>
          </a:p>
          <a:p>
            <a:pPr lvl="1" eaLnBrk="1" hangingPunct="1"/>
            <a:endParaRPr lang="en-US" altLang="zh-CN" sz="1600" b="1" dirty="0"/>
          </a:p>
          <a:p>
            <a:pPr lvl="1" eaLnBrk="1" hangingPunct="1"/>
            <a:r>
              <a:rPr lang="zh-CN" altLang="en-US" sz="1600" b="1" dirty="0">
                <a:solidFill>
                  <a:srgbClr val="FF0000"/>
                </a:solidFill>
              </a:rPr>
              <a:t>中断</a:t>
            </a:r>
            <a:r>
              <a:rPr lang="zh-CN" altLang="en-US" sz="1600" b="1" dirty="0"/>
              <a:t>（外部中断，</a:t>
            </a:r>
            <a:r>
              <a:rPr lang="en-US" altLang="zh-CN" sz="1600" b="1" dirty="0"/>
              <a:t>Interrupt</a:t>
            </a:r>
            <a:r>
              <a:rPr lang="zh-CN" altLang="en-US" sz="1600" b="1" dirty="0"/>
              <a:t>）：是指由外部设备向</a:t>
            </a:r>
            <a:r>
              <a:rPr lang="en-US" altLang="zh-CN" sz="1600" b="1" dirty="0"/>
              <a:t>CPU</a:t>
            </a:r>
            <a:r>
              <a:rPr lang="zh-CN" altLang="en-US" sz="1600" b="1" dirty="0"/>
              <a:t>发出的中断请求（如鼠标点击、按键动作等），要求</a:t>
            </a:r>
            <a:r>
              <a:rPr lang="en-US" altLang="zh-CN" sz="1600" b="1" dirty="0"/>
              <a:t>CPU</a:t>
            </a:r>
            <a:r>
              <a:rPr lang="zh-CN" altLang="en-US" sz="1600" b="1" dirty="0"/>
              <a:t>暂停当前正在执行的程序，转去执行为某个外部设备事件服务的中断服务程序，处理完毕后，再返回断点继续执行。</a:t>
            </a:r>
            <a:endParaRPr lang="en-US" altLang="zh-CN" sz="1600" b="1" dirty="0"/>
          </a:p>
          <a:p>
            <a:pPr lvl="1" eaLnBrk="1" hangingPunct="1"/>
            <a:endParaRPr lang="en-US" altLang="zh-CN" sz="1600" b="1" dirty="0"/>
          </a:p>
          <a:p>
            <a:pPr lvl="1" eaLnBrk="1" hangingPunct="1"/>
            <a:r>
              <a:rPr lang="en-US" altLang="zh-CN" sz="1600" b="1" dirty="0"/>
              <a:t>MIPS</a:t>
            </a:r>
            <a:r>
              <a:rPr lang="zh-CN" altLang="en-US" sz="1600" b="1" dirty="0"/>
              <a:t>处理器将异常和中断都称为“异常”。</a:t>
            </a:r>
            <a:endParaRPr lang="en-US" altLang="zh-CN" sz="1600" b="1" dirty="0"/>
          </a:p>
          <a:p>
            <a:pPr lvl="1" eaLnBrk="1" hangingPunct="1"/>
            <a:endParaRPr lang="en-US" altLang="zh-CN" sz="1600" b="1" dirty="0"/>
          </a:p>
          <a:p>
            <a:pPr lvl="1" eaLnBrk="1" hangingPunct="1"/>
            <a:r>
              <a:rPr lang="en-US" altLang="zh-CN" sz="1600" b="1" dirty="0"/>
              <a:t>x86</a:t>
            </a:r>
            <a:r>
              <a:rPr lang="zh-CN" altLang="en-US" sz="1600" b="1" dirty="0"/>
              <a:t>处理器将异常和中断都称为“中断”，来自</a:t>
            </a:r>
            <a:r>
              <a:rPr lang="en-US" altLang="zh-CN" sz="1600" b="1" dirty="0"/>
              <a:t>CPU</a:t>
            </a:r>
            <a:r>
              <a:rPr lang="zh-CN" altLang="en-US" sz="1600" b="1" dirty="0"/>
              <a:t>内部的中断称为“内部中断（软件中断）”，来自</a:t>
            </a:r>
            <a:r>
              <a:rPr lang="en-US" altLang="zh-CN" sz="1600" b="1" dirty="0"/>
              <a:t>CPU</a:t>
            </a:r>
            <a:r>
              <a:rPr lang="zh-CN" altLang="en-US" sz="1600" b="1" dirty="0"/>
              <a:t>外部的中断称为“外部中断（硬件中断）”。</a:t>
            </a:r>
            <a:endParaRPr lang="en-US" altLang="zh-CN" sz="1000" b="1" dirty="0"/>
          </a:p>
        </p:txBody>
      </p:sp>
    </p:spTree>
    <p:extLst>
      <p:ext uri="{BB962C8B-B14F-4D97-AF65-F5344CB8AC3E}">
        <p14:creationId xmlns:p14="http://schemas.microsoft.com/office/powerpoint/2010/main" val="3729775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260648"/>
            <a:ext cx="8229600" cy="5976664"/>
          </a:xfrm>
        </p:spPr>
        <p:txBody>
          <a:bodyPr rtlCol="0">
            <a:normAutofit/>
          </a:bodyPr>
          <a:lstStyle/>
          <a:p>
            <a:pPr eaLnBrk="1" fontAlgn="auto" hangingPunct="1">
              <a:spcAft>
                <a:spcPts val="0"/>
              </a:spcAft>
              <a:defRPr/>
            </a:pPr>
            <a:r>
              <a:rPr lang="en-US" altLang="zh-CN" b="1" dirty="0">
                <a:ea typeface="黑体" pitchFamily="49" charset="-122"/>
              </a:rPr>
              <a:t>6.7.2  </a:t>
            </a:r>
            <a:r>
              <a:rPr lang="zh-CN" altLang="en-US" b="1" dirty="0">
                <a:ea typeface="黑体" pitchFamily="49" charset="-122"/>
              </a:rPr>
              <a:t>异常与中断处理过程</a:t>
            </a:r>
            <a:endParaRPr lang="en-US" altLang="zh-CN" sz="1800" b="1" dirty="0"/>
          </a:p>
          <a:p>
            <a:pPr lvl="1" eaLnBrk="1" hangingPunct="1"/>
            <a:endParaRPr lang="en-US" altLang="zh-CN" sz="1200" b="1" dirty="0"/>
          </a:p>
          <a:p>
            <a:pPr lvl="1" eaLnBrk="1" hangingPunct="1"/>
            <a:r>
              <a:rPr lang="zh-CN" altLang="en-US" sz="1400" b="1" dirty="0"/>
              <a:t>当发生中断（或异常）事件时，</a:t>
            </a:r>
            <a:r>
              <a:rPr lang="en-US" altLang="zh-CN" sz="1400" b="1" dirty="0"/>
              <a:t>CPU</a:t>
            </a:r>
            <a:r>
              <a:rPr lang="zh-CN" altLang="en-US" sz="1400" b="1" dirty="0"/>
              <a:t>接收到中断请求，在</a:t>
            </a:r>
            <a:r>
              <a:rPr lang="zh-CN" altLang="en-US" sz="1400" b="1" dirty="0">
                <a:solidFill>
                  <a:srgbClr val="FF0000"/>
                </a:solidFill>
              </a:rPr>
              <a:t>指令执行结束时</a:t>
            </a:r>
            <a:r>
              <a:rPr lang="en-US" altLang="zh-CN" sz="1400" b="1" dirty="0"/>
              <a:t>CPU</a:t>
            </a:r>
            <a:r>
              <a:rPr lang="zh-CN" altLang="en-US" sz="1400" b="1" dirty="0"/>
              <a:t>要进入</a:t>
            </a:r>
            <a:r>
              <a:rPr lang="zh-CN" altLang="en-US" sz="1400" b="1" dirty="0">
                <a:solidFill>
                  <a:srgbClr val="FF0000"/>
                </a:solidFill>
              </a:rPr>
              <a:t>中断响应周期</a:t>
            </a:r>
            <a:r>
              <a:rPr lang="zh-CN" altLang="en-US" sz="1400" b="1" dirty="0"/>
              <a:t>进行响应处理（例外情况：例如产生故障异常的指令并没有执行完毕，但必须立即进入中断响应）。</a:t>
            </a:r>
            <a:endParaRPr lang="en-US" altLang="zh-CN" sz="1400" b="1" dirty="0"/>
          </a:p>
          <a:p>
            <a:pPr lvl="1" eaLnBrk="1" hangingPunct="1"/>
            <a:endParaRPr lang="en-US" altLang="zh-CN" sz="1400" b="1" dirty="0"/>
          </a:p>
          <a:p>
            <a:pPr lvl="1" eaLnBrk="1" hangingPunct="1"/>
            <a:r>
              <a:rPr lang="zh-CN" altLang="en-US" sz="1400" b="1" dirty="0">
                <a:solidFill>
                  <a:srgbClr val="FF0000"/>
                </a:solidFill>
              </a:rPr>
              <a:t>中断响应周期</a:t>
            </a:r>
            <a:r>
              <a:rPr lang="zh-CN" altLang="en-US" sz="1400" b="1" dirty="0"/>
              <a:t>的主要任务是：关中断、保存断点、中断识别。</a:t>
            </a:r>
            <a:endParaRPr lang="en-US" altLang="zh-CN" sz="1400" b="1" dirty="0"/>
          </a:p>
          <a:p>
            <a:pPr lvl="1" eaLnBrk="1" hangingPunct="1"/>
            <a:endParaRPr lang="en-US" altLang="zh-CN" sz="1400" b="1" dirty="0"/>
          </a:p>
          <a:p>
            <a:pPr lvl="1" eaLnBrk="1" hangingPunct="1"/>
            <a:r>
              <a:rPr lang="zh-CN" altLang="en-US" sz="1400" b="1" dirty="0"/>
              <a:t>（</a:t>
            </a:r>
            <a:r>
              <a:rPr lang="en-US" altLang="zh-CN" sz="1400" b="1" dirty="0"/>
              <a:t>1</a:t>
            </a:r>
            <a:r>
              <a:rPr lang="zh-CN" altLang="en-US" sz="1400" b="1" dirty="0"/>
              <a:t>）</a:t>
            </a:r>
            <a:r>
              <a:rPr lang="zh-CN" altLang="en-US" sz="1400" b="1" dirty="0">
                <a:solidFill>
                  <a:srgbClr val="FF0000"/>
                </a:solidFill>
              </a:rPr>
              <a:t>关中断</a:t>
            </a:r>
            <a:r>
              <a:rPr lang="zh-CN" altLang="en-US" sz="1400" b="1" dirty="0"/>
              <a:t>：关中断的目的是临时</a:t>
            </a:r>
            <a:r>
              <a:rPr lang="zh-CN" altLang="en-US" sz="1400" b="1" dirty="0">
                <a:solidFill>
                  <a:srgbClr val="FF0000"/>
                </a:solidFill>
              </a:rPr>
              <a:t>禁止新的中断请求</a:t>
            </a:r>
            <a:r>
              <a:rPr lang="zh-CN" altLang="en-US" sz="1400" b="1" dirty="0"/>
              <a:t>，是为了在中断响应周期以及中断服务程序中保护现场操作的完整性，只有这样才能保证中断服务程序执行完成后，能返回断点正确执行。</a:t>
            </a:r>
            <a:endParaRPr lang="en-US" altLang="zh-CN" sz="1400" b="1" dirty="0"/>
          </a:p>
          <a:p>
            <a:pPr lvl="2" eaLnBrk="1" hangingPunct="1"/>
            <a:endParaRPr lang="en-US" altLang="zh-CN" sz="1400" b="1" dirty="0"/>
          </a:p>
          <a:p>
            <a:pPr lvl="1" eaLnBrk="1" hangingPunct="1"/>
            <a:r>
              <a:rPr lang="zh-CN" altLang="en-US" sz="1400" b="1" dirty="0"/>
              <a:t>（</a:t>
            </a:r>
            <a:r>
              <a:rPr lang="en-US" altLang="zh-CN" sz="1400" b="1" dirty="0"/>
              <a:t>2</a:t>
            </a:r>
            <a:r>
              <a:rPr lang="zh-CN" altLang="en-US" sz="1400" b="1" dirty="0"/>
              <a:t>）</a:t>
            </a:r>
            <a:r>
              <a:rPr lang="zh-CN" altLang="en-US" sz="1400" b="1" dirty="0">
                <a:solidFill>
                  <a:srgbClr val="FF0000"/>
                </a:solidFill>
              </a:rPr>
              <a:t>保存断点</a:t>
            </a:r>
            <a:r>
              <a:rPr lang="zh-CN" altLang="en-US" sz="1400" b="1" dirty="0"/>
              <a:t>：保存断点就是保存将来返回被中断程序的位置；对于已经执行完毕的指令，断点是</a:t>
            </a:r>
            <a:r>
              <a:rPr lang="zh-CN" altLang="en-US" sz="1400" b="1" dirty="0">
                <a:solidFill>
                  <a:srgbClr val="FF0000"/>
                </a:solidFill>
              </a:rPr>
              <a:t>下一条指令的位置</a:t>
            </a:r>
            <a:r>
              <a:rPr lang="zh-CN" altLang="en-US" sz="1400" b="1" dirty="0"/>
              <a:t>；对于缺页故障、段错等执行指令引起的故障异常，由于指令并没有执行，断点就是异常指令的</a:t>
            </a:r>
            <a:r>
              <a:rPr lang="en-US" altLang="zh-CN" sz="1400" b="1" dirty="0"/>
              <a:t>PC</a:t>
            </a:r>
            <a:r>
              <a:rPr lang="zh-CN" altLang="en-US" sz="1400" b="1" dirty="0"/>
              <a:t>值。</a:t>
            </a:r>
            <a:endParaRPr lang="en-US" altLang="zh-CN" sz="1400" b="1" dirty="0"/>
          </a:p>
          <a:p>
            <a:pPr lvl="1" eaLnBrk="1" hangingPunct="1"/>
            <a:endParaRPr lang="en-US" altLang="zh-CN" sz="1400" b="1" dirty="0"/>
          </a:p>
          <a:p>
            <a:pPr lvl="1" eaLnBrk="1" hangingPunct="1"/>
            <a:r>
              <a:rPr lang="zh-CN" altLang="en-US" sz="1400" b="1" dirty="0"/>
              <a:t>（</a:t>
            </a:r>
            <a:r>
              <a:rPr lang="en-US" altLang="zh-CN" sz="1400" b="1" dirty="0"/>
              <a:t>2</a:t>
            </a:r>
            <a:r>
              <a:rPr lang="zh-CN" altLang="en-US" sz="1400" b="1" dirty="0"/>
              <a:t>）</a:t>
            </a:r>
            <a:r>
              <a:rPr lang="zh-CN" altLang="en-US" sz="1400" b="1" dirty="0">
                <a:solidFill>
                  <a:srgbClr val="FF0000"/>
                </a:solidFill>
              </a:rPr>
              <a:t>中断识别</a:t>
            </a:r>
            <a:r>
              <a:rPr lang="zh-CN" altLang="en-US" sz="1400" b="1" dirty="0"/>
              <a:t>：中断识别的主要任务就是根据当前的中断请求</a:t>
            </a:r>
            <a:r>
              <a:rPr lang="zh-CN" altLang="en-US" sz="1400" b="1" dirty="0">
                <a:solidFill>
                  <a:srgbClr val="FF0000"/>
                </a:solidFill>
              </a:rPr>
              <a:t>识别中断来源</a:t>
            </a:r>
            <a:r>
              <a:rPr lang="zh-CN" altLang="en-US" sz="1400" b="1" dirty="0"/>
              <a:t>，将中断服务程序入口地址送入程序计数器</a:t>
            </a:r>
            <a:r>
              <a:rPr lang="en-US" altLang="zh-CN" sz="1400" b="1" dirty="0"/>
              <a:t>PC</a:t>
            </a:r>
            <a:r>
              <a:rPr lang="zh-CN" altLang="en-US" sz="1400" b="1" dirty="0"/>
              <a:t>。</a:t>
            </a:r>
            <a:endParaRPr lang="en-US" altLang="zh-CN" sz="1400" b="1" dirty="0"/>
          </a:p>
          <a:p>
            <a:pPr lvl="2" eaLnBrk="1" hangingPunct="1"/>
            <a:endParaRPr lang="en-US" altLang="zh-CN" sz="1400" b="1" dirty="0"/>
          </a:p>
          <a:p>
            <a:pPr lvl="1" eaLnBrk="1" hangingPunct="1"/>
            <a:r>
              <a:rPr lang="zh-CN" altLang="en-US" sz="1400" b="1" dirty="0"/>
              <a:t>中断响应周期内的操作是由</a:t>
            </a:r>
            <a:r>
              <a:rPr lang="zh-CN" altLang="en-US" sz="1400" b="1" dirty="0">
                <a:solidFill>
                  <a:srgbClr val="FF0000"/>
                </a:solidFill>
              </a:rPr>
              <a:t>硬件实现</a:t>
            </a:r>
            <a:r>
              <a:rPr lang="zh-CN" altLang="en-US" sz="1400" b="1" dirty="0"/>
              <a:t>的，整个中断响应周期是不可被打断的；中断响应周期结束后，</a:t>
            </a:r>
            <a:r>
              <a:rPr lang="en-US" altLang="zh-CN" sz="1400" b="1" dirty="0"/>
              <a:t>CPU</a:t>
            </a:r>
            <a:r>
              <a:rPr lang="zh-CN" altLang="en-US" sz="1400" b="1" dirty="0"/>
              <a:t>将执行中断服务程序，直至中断返回，这部分由软件实现（</a:t>
            </a:r>
            <a:r>
              <a:rPr lang="zh-CN" altLang="en-US" sz="1400" b="1" dirty="0">
                <a:solidFill>
                  <a:srgbClr val="FF0000"/>
                </a:solidFill>
              </a:rPr>
              <a:t>中断服务程序</a:t>
            </a:r>
            <a:r>
              <a:rPr lang="zh-CN" altLang="en-US" sz="1400" b="1" dirty="0"/>
              <a:t>）；因此，整个中断处理过程是软硬件协同实现的。</a:t>
            </a:r>
            <a:endParaRPr lang="en-US" altLang="zh-CN" sz="1400" b="1" dirty="0"/>
          </a:p>
          <a:p>
            <a:pPr lvl="1" eaLnBrk="1" hangingPunct="1"/>
            <a:endParaRPr lang="en-US" altLang="zh-CN" sz="1400" b="1" dirty="0"/>
          </a:p>
          <a:p>
            <a:pPr lvl="1" eaLnBrk="1" hangingPunct="1"/>
            <a:endParaRPr lang="en-US" altLang="zh-CN" sz="1400" b="1" dirty="0"/>
          </a:p>
        </p:txBody>
      </p:sp>
    </p:spTree>
    <p:extLst>
      <p:ext uri="{BB962C8B-B14F-4D97-AF65-F5344CB8AC3E}">
        <p14:creationId xmlns:p14="http://schemas.microsoft.com/office/powerpoint/2010/main" val="27382612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16632"/>
            <a:ext cx="8229600" cy="5976664"/>
          </a:xfrm>
        </p:spPr>
        <p:txBody>
          <a:bodyPr rtlCol="0">
            <a:normAutofit/>
          </a:bodyPr>
          <a:lstStyle/>
          <a:p>
            <a:pPr eaLnBrk="1" fontAlgn="auto" hangingPunct="1">
              <a:spcAft>
                <a:spcPts val="0"/>
              </a:spcAft>
              <a:defRPr/>
            </a:pPr>
            <a:r>
              <a:rPr lang="en-US" altLang="zh-CN" b="1" dirty="0">
                <a:ea typeface="黑体" pitchFamily="49" charset="-122"/>
              </a:rPr>
              <a:t>6.7.3  </a:t>
            </a:r>
            <a:r>
              <a:rPr lang="zh-CN" altLang="en-US" b="1" dirty="0">
                <a:ea typeface="黑体" pitchFamily="49" charset="-122"/>
              </a:rPr>
              <a:t>支持中断的</a:t>
            </a:r>
            <a:r>
              <a:rPr lang="en-US" altLang="zh-CN" b="1" dirty="0">
                <a:ea typeface="黑体" pitchFamily="49" charset="-122"/>
              </a:rPr>
              <a:t>CPU</a:t>
            </a:r>
            <a:r>
              <a:rPr lang="zh-CN" altLang="en-US" b="1" dirty="0">
                <a:ea typeface="黑体" pitchFamily="49" charset="-122"/>
              </a:rPr>
              <a:t>设计</a:t>
            </a:r>
            <a:endParaRPr lang="en-US" altLang="zh-CN" sz="1800" b="1" dirty="0"/>
          </a:p>
          <a:p>
            <a:pPr lvl="1" eaLnBrk="1" hangingPunct="1"/>
            <a:endParaRPr lang="en-US" altLang="zh-CN" sz="800" b="1" dirty="0"/>
          </a:p>
          <a:p>
            <a:pPr lvl="1" eaLnBrk="1" hangingPunct="1"/>
            <a:r>
              <a:rPr lang="en-US" altLang="zh-CN" sz="2000" b="1" dirty="0"/>
              <a:t>1</a:t>
            </a:r>
            <a:r>
              <a:rPr lang="zh-CN" altLang="en-US" sz="2000" b="1" dirty="0"/>
              <a:t>、数据通路升级</a:t>
            </a:r>
            <a:endParaRPr lang="en-US" altLang="zh-CN" sz="2000" b="1" dirty="0"/>
          </a:p>
          <a:p>
            <a:pPr lvl="1" eaLnBrk="1" hangingPunct="1"/>
            <a:endParaRPr lang="en-US" altLang="zh-CN" sz="800" b="1" dirty="0"/>
          </a:p>
          <a:p>
            <a:pPr lvl="2" eaLnBrk="1" hangingPunct="1"/>
            <a:r>
              <a:rPr lang="zh-CN" altLang="en-US" sz="1400" b="1" dirty="0"/>
              <a:t>图</a:t>
            </a:r>
            <a:r>
              <a:rPr lang="en-US" altLang="zh-CN" sz="1400" b="1" dirty="0"/>
              <a:t>6.64</a:t>
            </a:r>
            <a:r>
              <a:rPr lang="zh-CN" altLang="en-US" sz="1400" b="1" dirty="0"/>
              <a:t>为支持中断的单总线结构的计算机框图（图中没有画出</a:t>
            </a:r>
            <a:r>
              <a:rPr lang="en-US" altLang="zh-CN" sz="1400" b="1" dirty="0"/>
              <a:t>ALU</a:t>
            </a:r>
            <a:r>
              <a:rPr lang="zh-CN" altLang="en-US" sz="1400" b="1" dirty="0"/>
              <a:t>和寄存器堆）；与图</a:t>
            </a:r>
            <a:r>
              <a:rPr lang="en-US" altLang="zh-CN" sz="1400" b="1" dirty="0"/>
              <a:t>6.4</a:t>
            </a:r>
            <a:r>
              <a:rPr lang="zh-CN" altLang="en-US" sz="1400" b="1" dirty="0"/>
              <a:t>相比，增加了：</a:t>
            </a:r>
            <a:endParaRPr lang="en-US" altLang="zh-CN" sz="1400" b="1" dirty="0"/>
          </a:p>
          <a:p>
            <a:pPr lvl="3" eaLnBrk="1" hangingPunct="1">
              <a:buFont typeface="+mj-ea"/>
              <a:buAutoNum type="circleNumDbPlain"/>
            </a:pPr>
            <a:endParaRPr lang="en-US" altLang="zh-CN" sz="600" b="1" dirty="0"/>
          </a:p>
          <a:p>
            <a:pPr lvl="3" eaLnBrk="1" hangingPunct="1">
              <a:buFont typeface="+mj-ea"/>
              <a:buAutoNum type="circleNumDbPlain"/>
            </a:pPr>
            <a:r>
              <a:rPr lang="en-US" altLang="zh-CN" sz="1000" b="1" dirty="0"/>
              <a:t>EPC</a:t>
            </a:r>
            <a:r>
              <a:rPr lang="zh-CN" altLang="en-US" sz="1000" b="1" dirty="0"/>
              <a:t>：</a:t>
            </a:r>
            <a:r>
              <a:rPr lang="en-US" altLang="zh-CN" sz="1000" b="1" dirty="0">
                <a:solidFill>
                  <a:srgbClr val="333333"/>
                </a:solidFill>
              </a:rPr>
              <a:t>Exception Program Counter</a:t>
            </a:r>
            <a:r>
              <a:rPr lang="zh-CN" altLang="en-US" sz="1000" b="1" dirty="0">
                <a:solidFill>
                  <a:srgbClr val="333333"/>
                </a:solidFill>
              </a:rPr>
              <a:t>，</a:t>
            </a:r>
            <a:r>
              <a:rPr lang="zh-CN" altLang="en-US" sz="1000" b="1" dirty="0">
                <a:solidFill>
                  <a:srgbClr val="FF0000"/>
                </a:solidFill>
                <a:effectLst/>
              </a:rPr>
              <a:t>异常程序计数器</a:t>
            </a:r>
            <a:r>
              <a:rPr lang="zh-CN" altLang="en-US" sz="1000" b="1" dirty="0">
                <a:solidFill>
                  <a:srgbClr val="333333"/>
                </a:solidFill>
                <a:effectLst/>
              </a:rPr>
              <a:t>，用于保存断点；有</a:t>
            </a:r>
            <a:r>
              <a:rPr lang="en-US" altLang="zh-CN" sz="1000" b="1" dirty="0">
                <a:solidFill>
                  <a:srgbClr val="333333"/>
                </a:solidFill>
                <a:effectLst/>
              </a:rPr>
              <a:t>2</a:t>
            </a:r>
            <a:r>
              <a:rPr lang="zh-CN" altLang="en-US" sz="1000" b="1" dirty="0">
                <a:solidFill>
                  <a:srgbClr val="333333"/>
                </a:solidFill>
                <a:effectLst/>
              </a:rPr>
              <a:t>个控制信号：</a:t>
            </a:r>
            <a:r>
              <a:rPr lang="en-US" altLang="zh-CN" sz="1000" b="1" dirty="0" err="1">
                <a:solidFill>
                  <a:srgbClr val="333333"/>
                </a:solidFill>
                <a:effectLst/>
              </a:rPr>
              <a:t>EPC</a:t>
            </a:r>
            <a:r>
              <a:rPr lang="en-US" altLang="zh-CN" sz="1000" b="1" baseline="-25000" dirty="0" err="1">
                <a:solidFill>
                  <a:srgbClr val="333333"/>
                </a:solidFill>
                <a:effectLst/>
              </a:rPr>
              <a:t>in</a:t>
            </a:r>
            <a:r>
              <a:rPr lang="zh-CN" altLang="en-US" sz="1000" b="1" dirty="0">
                <a:solidFill>
                  <a:srgbClr val="333333"/>
                </a:solidFill>
                <a:effectLst/>
              </a:rPr>
              <a:t>、</a:t>
            </a:r>
            <a:r>
              <a:rPr lang="en-US" altLang="zh-CN" sz="1000" b="1" dirty="0" err="1">
                <a:solidFill>
                  <a:srgbClr val="333333"/>
                </a:solidFill>
                <a:effectLst/>
              </a:rPr>
              <a:t>EPC</a:t>
            </a:r>
            <a:r>
              <a:rPr lang="en-US" altLang="zh-CN" sz="1000" b="1" baseline="-25000" dirty="0" err="1">
                <a:solidFill>
                  <a:srgbClr val="333333"/>
                </a:solidFill>
                <a:effectLst/>
              </a:rPr>
              <a:t>out</a:t>
            </a:r>
            <a:r>
              <a:rPr lang="zh-CN" altLang="en-US" sz="1000" b="1" dirty="0">
                <a:solidFill>
                  <a:srgbClr val="333333"/>
                </a:solidFill>
                <a:effectLst/>
              </a:rPr>
              <a:t>。</a:t>
            </a:r>
            <a:endParaRPr lang="en-US" altLang="zh-CN" sz="1000" b="1" dirty="0">
              <a:solidFill>
                <a:srgbClr val="333333"/>
              </a:solidFill>
              <a:effectLst/>
            </a:endParaRPr>
          </a:p>
          <a:p>
            <a:pPr lvl="3" eaLnBrk="1" hangingPunct="1">
              <a:buFont typeface="+mj-ea"/>
              <a:buAutoNum type="circleNumDbPlain"/>
            </a:pPr>
            <a:endParaRPr lang="en-US" altLang="zh-CN" sz="1000" b="1" dirty="0">
              <a:solidFill>
                <a:srgbClr val="333333"/>
              </a:solidFill>
            </a:endParaRPr>
          </a:p>
          <a:p>
            <a:pPr lvl="3" eaLnBrk="1" hangingPunct="1">
              <a:buFont typeface="+mj-ea"/>
              <a:buAutoNum type="circleNumDbPlain"/>
            </a:pPr>
            <a:r>
              <a:rPr lang="en-US" altLang="zh-CN" sz="1000" b="1" dirty="0">
                <a:solidFill>
                  <a:srgbClr val="333333"/>
                </a:solidFill>
              </a:rPr>
              <a:t>IE</a:t>
            </a:r>
            <a:r>
              <a:rPr lang="zh-CN" altLang="en-US" sz="1000" b="1" dirty="0">
                <a:solidFill>
                  <a:srgbClr val="333333"/>
                </a:solidFill>
              </a:rPr>
              <a:t>：</a:t>
            </a:r>
            <a:r>
              <a:rPr lang="en-US" altLang="zh-CN" sz="1000" b="1" dirty="0">
                <a:solidFill>
                  <a:srgbClr val="333333"/>
                </a:solidFill>
              </a:rPr>
              <a:t>Interrupt Enable</a:t>
            </a:r>
            <a:r>
              <a:rPr lang="zh-CN" altLang="en-US" sz="1000" b="1" dirty="0">
                <a:solidFill>
                  <a:srgbClr val="333333"/>
                </a:solidFill>
              </a:rPr>
              <a:t>，中断使能位（</a:t>
            </a:r>
            <a:r>
              <a:rPr lang="zh-CN" altLang="en-US" sz="1000" b="1" dirty="0">
                <a:solidFill>
                  <a:srgbClr val="FF0000"/>
                </a:solidFill>
              </a:rPr>
              <a:t>中断使能触发器</a:t>
            </a:r>
            <a:r>
              <a:rPr lang="en-US" altLang="zh-CN" sz="1000" b="1" dirty="0">
                <a:solidFill>
                  <a:srgbClr val="FF0000"/>
                </a:solidFill>
              </a:rPr>
              <a:t>/</a:t>
            </a:r>
            <a:r>
              <a:rPr lang="zh-CN" altLang="en-US" sz="1000" b="1" dirty="0">
                <a:solidFill>
                  <a:srgbClr val="FF0000"/>
                </a:solidFill>
              </a:rPr>
              <a:t>寄存器</a:t>
            </a:r>
            <a:r>
              <a:rPr lang="zh-CN" altLang="en-US" sz="1000" b="1" dirty="0">
                <a:solidFill>
                  <a:srgbClr val="333333"/>
                </a:solidFill>
              </a:rPr>
              <a:t>），有</a:t>
            </a:r>
            <a:r>
              <a:rPr lang="en-US" altLang="zh-CN" sz="1000" b="1" dirty="0">
                <a:solidFill>
                  <a:srgbClr val="333333"/>
                </a:solidFill>
              </a:rPr>
              <a:t>2</a:t>
            </a:r>
            <a:r>
              <a:rPr lang="zh-CN" altLang="en-US" sz="1000" b="1" dirty="0">
                <a:solidFill>
                  <a:srgbClr val="333333"/>
                </a:solidFill>
              </a:rPr>
              <a:t>个控制信号：开中断</a:t>
            </a:r>
            <a:r>
              <a:rPr lang="en-US" altLang="zh-CN" sz="1000" b="1" dirty="0">
                <a:solidFill>
                  <a:srgbClr val="333333"/>
                </a:solidFill>
              </a:rPr>
              <a:t>STI</a:t>
            </a:r>
            <a:r>
              <a:rPr lang="zh-CN" altLang="en-US" sz="1000" b="1" dirty="0">
                <a:solidFill>
                  <a:srgbClr val="333333"/>
                </a:solidFill>
              </a:rPr>
              <a:t>、关中断</a:t>
            </a:r>
            <a:r>
              <a:rPr lang="en-US" altLang="zh-CN" sz="1000" b="1" dirty="0">
                <a:solidFill>
                  <a:srgbClr val="333333"/>
                </a:solidFill>
              </a:rPr>
              <a:t>CLI</a:t>
            </a:r>
            <a:r>
              <a:rPr lang="zh-CN" altLang="en-US" sz="1000" b="1" dirty="0">
                <a:solidFill>
                  <a:srgbClr val="333333"/>
                </a:solidFill>
              </a:rPr>
              <a:t>。</a:t>
            </a:r>
            <a:endParaRPr lang="en-US" altLang="zh-CN" sz="1000" b="1" dirty="0">
              <a:solidFill>
                <a:srgbClr val="333333"/>
              </a:solidFill>
            </a:endParaRPr>
          </a:p>
          <a:p>
            <a:pPr lvl="3" eaLnBrk="1" hangingPunct="1">
              <a:buFont typeface="+mj-ea"/>
              <a:buAutoNum type="circleNumDbPlain"/>
            </a:pPr>
            <a:endParaRPr lang="en-US" altLang="zh-CN" sz="1000" b="1" dirty="0">
              <a:solidFill>
                <a:srgbClr val="333333"/>
              </a:solidFill>
            </a:endParaRPr>
          </a:p>
          <a:p>
            <a:pPr lvl="3" eaLnBrk="1" hangingPunct="1">
              <a:buFont typeface="+mj-ea"/>
              <a:buAutoNum type="circleNumDbPlain"/>
            </a:pPr>
            <a:r>
              <a:rPr lang="zh-CN" altLang="en-US" sz="1000" b="1" dirty="0">
                <a:solidFill>
                  <a:srgbClr val="333333"/>
                </a:solidFill>
              </a:rPr>
              <a:t>中断控制（</a:t>
            </a:r>
            <a:r>
              <a:rPr lang="zh-CN" altLang="en-US" sz="1000" b="1" dirty="0">
                <a:solidFill>
                  <a:srgbClr val="FF0000"/>
                </a:solidFill>
              </a:rPr>
              <a:t>中断控制逻辑</a:t>
            </a:r>
            <a:r>
              <a:rPr lang="zh-CN" altLang="en-US" sz="1000" b="1" dirty="0">
                <a:solidFill>
                  <a:srgbClr val="333333"/>
                </a:solidFill>
              </a:rPr>
              <a:t>）：用于进行中断优先级排队；假设有</a:t>
            </a:r>
            <a:r>
              <a:rPr lang="en-US" altLang="zh-CN" sz="1000" b="1" dirty="0">
                <a:solidFill>
                  <a:srgbClr val="333333"/>
                </a:solidFill>
              </a:rPr>
              <a:t>4</a:t>
            </a:r>
            <a:r>
              <a:rPr lang="zh-CN" altLang="en-US" sz="1000" b="1" dirty="0">
                <a:solidFill>
                  <a:srgbClr val="333333"/>
                </a:solidFill>
              </a:rPr>
              <a:t>个外部中断请求信号</a:t>
            </a:r>
            <a:r>
              <a:rPr lang="en-US" altLang="zh-CN" sz="1000" b="1" dirty="0">
                <a:solidFill>
                  <a:srgbClr val="333333"/>
                </a:solidFill>
              </a:rPr>
              <a:t>A</a:t>
            </a:r>
            <a:r>
              <a:rPr lang="zh-CN" altLang="en-US" sz="1000" b="1" dirty="0">
                <a:solidFill>
                  <a:srgbClr val="333333"/>
                </a:solidFill>
              </a:rPr>
              <a:t>、</a:t>
            </a:r>
            <a:r>
              <a:rPr lang="en-US" altLang="zh-CN" sz="1000" b="1" dirty="0">
                <a:solidFill>
                  <a:srgbClr val="333333"/>
                </a:solidFill>
              </a:rPr>
              <a:t>B</a:t>
            </a:r>
            <a:r>
              <a:rPr lang="zh-CN" altLang="en-US" sz="1000" b="1" dirty="0">
                <a:solidFill>
                  <a:srgbClr val="333333"/>
                </a:solidFill>
              </a:rPr>
              <a:t>、</a:t>
            </a:r>
            <a:r>
              <a:rPr lang="en-US" altLang="zh-CN" sz="1000" b="1" dirty="0">
                <a:solidFill>
                  <a:srgbClr val="333333"/>
                </a:solidFill>
              </a:rPr>
              <a:t>C</a:t>
            </a:r>
            <a:r>
              <a:rPr lang="zh-CN" altLang="en-US" sz="1000" b="1" dirty="0">
                <a:solidFill>
                  <a:srgbClr val="333333"/>
                </a:solidFill>
              </a:rPr>
              <a:t>、</a:t>
            </a:r>
            <a:r>
              <a:rPr lang="en-US" altLang="zh-CN" sz="1000" b="1" dirty="0">
                <a:solidFill>
                  <a:srgbClr val="333333"/>
                </a:solidFill>
              </a:rPr>
              <a:t>D</a:t>
            </a:r>
            <a:r>
              <a:rPr lang="zh-CN" altLang="en-US" sz="1000" b="1" dirty="0">
                <a:solidFill>
                  <a:srgbClr val="333333"/>
                </a:solidFill>
              </a:rPr>
              <a:t>，中断控制逻辑对</a:t>
            </a:r>
            <a:r>
              <a:rPr lang="en-US" altLang="zh-CN" sz="1000" b="1" dirty="0">
                <a:solidFill>
                  <a:srgbClr val="333333"/>
                </a:solidFill>
              </a:rPr>
              <a:t>4</a:t>
            </a:r>
            <a:r>
              <a:rPr lang="zh-CN" altLang="en-US" sz="1000" b="1" dirty="0">
                <a:solidFill>
                  <a:srgbClr val="333333"/>
                </a:solidFill>
              </a:rPr>
              <a:t>个中断请求进行优先级排队，输出优先级最高的中断号，并发出中断请求信号，控制信号</a:t>
            </a:r>
            <a:r>
              <a:rPr lang="en-US" altLang="zh-CN" sz="1000" b="1" dirty="0" err="1">
                <a:solidFill>
                  <a:srgbClr val="333333"/>
                </a:solidFill>
              </a:rPr>
              <a:t>ClrInt</a:t>
            </a:r>
            <a:r>
              <a:rPr lang="zh-CN" altLang="en-US" sz="1000" b="1" dirty="0">
                <a:solidFill>
                  <a:srgbClr val="333333"/>
                </a:solidFill>
              </a:rPr>
              <a:t>用于清除当前正在响应的中断请求。</a:t>
            </a:r>
            <a:endParaRPr lang="en-US" altLang="zh-CN" sz="1000" b="1" dirty="0">
              <a:solidFill>
                <a:srgbClr val="333333"/>
              </a:solidFill>
            </a:endParaRPr>
          </a:p>
          <a:p>
            <a:pPr lvl="3" eaLnBrk="1" hangingPunct="1">
              <a:buFont typeface="+mj-ea"/>
              <a:buAutoNum type="circleNumDbPlain"/>
            </a:pPr>
            <a:endParaRPr lang="en-US" altLang="zh-CN" sz="1000" b="1" dirty="0">
              <a:solidFill>
                <a:srgbClr val="333333"/>
              </a:solidFill>
            </a:endParaRPr>
          </a:p>
          <a:p>
            <a:pPr lvl="3" eaLnBrk="1" hangingPunct="1">
              <a:buFont typeface="+mj-ea"/>
              <a:buAutoNum type="circleNumDbPlain"/>
            </a:pPr>
            <a:r>
              <a:rPr lang="zh-CN" altLang="en-US" sz="1000" b="1" dirty="0">
                <a:solidFill>
                  <a:srgbClr val="FF0000"/>
                </a:solidFill>
              </a:rPr>
              <a:t>多路选择器</a:t>
            </a:r>
            <a:r>
              <a:rPr lang="en-US" altLang="zh-CN" sz="1000" b="1" dirty="0">
                <a:solidFill>
                  <a:srgbClr val="333333"/>
                </a:solidFill>
              </a:rPr>
              <a:t>MUX</a:t>
            </a:r>
            <a:r>
              <a:rPr lang="zh-CN" altLang="en-US" sz="1000" b="1" dirty="0">
                <a:solidFill>
                  <a:srgbClr val="333333"/>
                </a:solidFill>
              </a:rPr>
              <a:t>：根据中断号，将对应的中断服务程序入口地址（</a:t>
            </a:r>
            <a:r>
              <a:rPr lang="en-US" altLang="zh-CN" sz="1000" b="1" dirty="0">
                <a:solidFill>
                  <a:srgbClr val="333333"/>
                </a:solidFill>
              </a:rPr>
              <a:t>A</a:t>
            </a:r>
            <a:r>
              <a:rPr lang="zh-CN" altLang="en-US" sz="1000" b="1" dirty="0">
                <a:solidFill>
                  <a:srgbClr val="333333"/>
                </a:solidFill>
              </a:rPr>
              <a:t>中断入口、</a:t>
            </a:r>
            <a:r>
              <a:rPr lang="en-US" altLang="zh-CN" sz="1000" b="1" dirty="0">
                <a:solidFill>
                  <a:srgbClr val="333333"/>
                </a:solidFill>
              </a:rPr>
              <a:t>B</a:t>
            </a:r>
            <a:r>
              <a:rPr lang="zh-CN" altLang="en-US" sz="1000" b="1" dirty="0">
                <a:solidFill>
                  <a:srgbClr val="333333"/>
                </a:solidFill>
              </a:rPr>
              <a:t>中断入口、</a:t>
            </a:r>
            <a:r>
              <a:rPr lang="en-US" altLang="zh-CN" sz="1000" b="1" dirty="0">
                <a:solidFill>
                  <a:srgbClr val="333333"/>
                </a:solidFill>
              </a:rPr>
              <a:t>C</a:t>
            </a:r>
            <a:r>
              <a:rPr lang="zh-CN" altLang="en-US" sz="1000" b="1" dirty="0">
                <a:solidFill>
                  <a:srgbClr val="333333"/>
                </a:solidFill>
              </a:rPr>
              <a:t>中断入口、</a:t>
            </a:r>
            <a:r>
              <a:rPr lang="en-US" altLang="zh-CN" sz="1000" b="1" dirty="0">
                <a:solidFill>
                  <a:srgbClr val="333333"/>
                </a:solidFill>
              </a:rPr>
              <a:t>D</a:t>
            </a:r>
            <a:r>
              <a:rPr lang="zh-CN" altLang="en-US" sz="1000" b="1" dirty="0">
                <a:solidFill>
                  <a:srgbClr val="333333"/>
                </a:solidFill>
              </a:rPr>
              <a:t>中断入口）通过内总线送程序计数器</a:t>
            </a:r>
            <a:r>
              <a:rPr lang="en-US" altLang="zh-CN" sz="1000" b="1" dirty="0">
                <a:solidFill>
                  <a:srgbClr val="333333"/>
                </a:solidFill>
              </a:rPr>
              <a:t>PC</a:t>
            </a:r>
            <a:r>
              <a:rPr lang="zh-CN" altLang="en-US" sz="1000" b="1" dirty="0">
                <a:solidFill>
                  <a:srgbClr val="333333"/>
                </a:solidFill>
              </a:rPr>
              <a:t>，控制信号为</a:t>
            </a:r>
            <a:r>
              <a:rPr lang="en-US" altLang="zh-CN" sz="1000" b="1" dirty="0" err="1">
                <a:solidFill>
                  <a:srgbClr val="333333"/>
                </a:solidFill>
              </a:rPr>
              <a:t>IntA</a:t>
            </a:r>
            <a:r>
              <a:rPr lang="en-US" altLang="zh-CN" sz="1000" b="1" baseline="-25000" dirty="0" err="1">
                <a:solidFill>
                  <a:srgbClr val="333333"/>
                </a:solidFill>
              </a:rPr>
              <a:t>out</a:t>
            </a:r>
            <a:r>
              <a:rPr lang="zh-CN" altLang="en-US" sz="1000" b="1" dirty="0">
                <a:solidFill>
                  <a:srgbClr val="333333"/>
                </a:solidFill>
              </a:rPr>
              <a:t>。</a:t>
            </a:r>
            <a:endParaRPr lang="en-US" altLang="zh-CN" sz="1200" b="1" dirty="0"/>
          </a:p>
          <a:p>
            <a:pPr lvl="2" eaLnBrk="1" hangingPunct="1"/>
            <a:endParaRPr lang="en-US" altLang="zh-CN" sz="1000" b="1" dirty="0"/>
          </a:p>
          <a:p>
            <a:pPr marL="914400" lvl="2" indent="0" eaLnBrk="1" hangingPunct="1">
              <a:buNone/>
            </a:pPr>
            <a:endParaRPr lang="en-US" altLang="zh-CN" sz="1000" b="1" dirty="0"/>
          </a:p>
        </p:txBody>
      </p:sp>
      <p:grpSp>
        <p:nvGrpSpPr>
          <p:cNvPr id="4" name="组合 3">
            <a:extLst>
              <a:ext uri="{FF2B5EF4-FFF2-40B4-BE49-F238E27FC236}">
                <a16:creationId xmlns:a16="http://schemas.microsoft.com/office/drawing/2014/main" id="{11B03EAF-C352-0C0D-2C57-ACA25821646A}"/>
              </a:ext>
            </a:extLst>
          </p:cNvPr>
          <p:cNvGrpSpPr/>
          <p:nvPr/>
        </p:nvGrpSpPr>
        <p:grpSpPr>
          <a:xfrm>
            <a:off x="827584" y="3933056"/>
            <a:ext cx="3896824" cy="2797279"/>
            <a:chOff x="1115616" y="3933056"/>
            <a:chExt cx="3896824" cy="2797279"/>
          </a:xfrm>
        </p:grpSpPr>
        <p:pic>
          <p:nvPicPr>
            <p:cNvPr id="3" name="图片 2">
              <a:extLst>
                <a:ext uri="{FF2B5EF4-FFF2-40B4-BE49-F238E27FC236}">
                  <a16:creationId xmlns:a16="http://schemas.microsoft.com/office/drawing/2014/main" id="{D98D941D-3F61-DFBB-501D-05290ED32D4F}"/>
                </a:ext>
              </a:extLst>
            </p:cNvPr>
            <p:cNvPicPr>
              <a:picLocks noChangeAspect="1"/>
            </p:cNvPicPr>
            <p:nvPr/>
          </p:nvPicPr>
          <p:blipFill>
            <a:blip r:embed="rId2"/>
            <a:stretch>
              <a:fillRect/>
            </a:stretch>
          </p:blipFill>
          <p:spPr>
            <a:xfrm>
              <a:off x="1259632" y="3933056"/>
              <a:ext cx="3305310" cy="2448272"/>
            </a:xfrm>
            <a:prstGeom prst="rect">
              <a:avLst/>
            </a:prstGeom>
          </p:spPr>
        </p:pic>
        <p:sp>
          <p:nvSpPr>
            <p:cNvPr id="7" name="文本框 6">
              <a:extLst>
                <a:ext uri="{FF2B5EF4-FFF2-40B4-BE49-F238E27FC236}">
                  <a16:creationId xmlns:a16="http://schemas.microsoft.com/office/drawing/2014/main" id="{F55B81A7-F7DB-6925-BAAA-02644D7FDDB8}"/>
                </a:ext>
              </a:extLst>
            </p:cNvPr>
            <p:cNvSpPr txBox="1"/>
            <p:nvPr/>
          </p:nvSpPr>
          <p:spPr>
            <a:xfrm>
              <a:off x="1115616" y="6453336"/>
              <a:ext cx="3896824" cy="276999"/>
            </a:xfrm>
            <a:prstGeom prst="rect">
              <a:avLst/>
            </a:prstGeom>
            <a:noFill/>
          </p:spPr>
          <p:txBody>
            <a:bodyPr wrap="square" rtlCol="0">
              <a:spAutoFit/>
            </a:bodyPr>
            <a:lstStyle/>
            <a:p>
              <a:pPr algn="ctr"/>
              <a:r>
                <a:rPr lang="zh-CN" altLang="en-US" sz="1200" b="1" dirty="0"/>
                <a:t>图</a:t>
              </a:r>
              <a:r>
                <a:rPr lang="en-US" altLang="zh-CN" sz="1200" b="1" dirty="0"/>
                <a:t>6.64    </a:t>
              </a:r>
              <a:r>
                <a:rPr lang="zh-CN" altLang="en-US" sz="1200" b="1" dirty="0"/>
                <a:t>支持中断的单总线结构计算机框图</a:t>
              </a:r>
            </a:p>
          </p:txBody>
        </p:sp>
      </p:grpSp>
      <p:grpSp>
        <p:nvGrpSpPr>
          <p:cNvPr id="9" name="组合 8">
            <a:extLst>
              <a:ext uri="{FF2B5EF4-FFF2-40B4-BE49-F238E27FC236}">
                <a16:creationId xmlns:a16="http://schemas.microsoft.com/office/drawing/2014/main" id="{EB195108-2FBB-A538-3468-91360D087DB3}"/>
              </a:ext>
            </a:extLst>
          </p:cNvPr>
          <p:cNvGrpSpPr/>
          <p:nvPr/>
        </p:nvGrpSpPr>
        <p:grpSpPr>
          <a:xfrm>
            <a:off x="4779632" y="4095516"/>
            <a:ext cx="3896824" cy="2213804"/>
            <a:chOff x="4677459" y="3951500"/>
            <a:chExt cx="3896824" cy="2213804"/>
          </a:xfrm>
        </p:grpSpPr>
        <p:graphicFrame>
          <p:nvGraphicFramePr>
            <p:cNvPr id="5" name="表格 4">
              <a:extLst>
                <a:ext uri="{FF2B5EF4-FFF2-40B4-BE49-F238E27FC236}">
                  <a16:creationId xmlns:a16="http://schemas.microsoft.com/office/drawing/2014/main" id="{4C489E7A-3532-6039-20A4-959175904DB6}"/>
                </a:ext>
              </a:extLst>
            </p:cNvPr>
            <p:cNvGraphicFramePr>
              <a:graphicFrameLocks/>
            </p:cNvGraphicFramePr>
            <p:nvPr>
              <p:extLst>
                <p:ext uri="{D42A27DB-BD31-4B8C-83A1-F6EECF244321}">
                  <p14:modId xmlns:p14="http://schemas.microsoft.com/office/powerpoint/2010/main" val="1471150150"/>
                </p:ext>
              </p:extLst>
            </p:nvPr>
          </p:nvGraphicFramePr>
          <p:xfrm>
            <a:off x="5220072" y="4306024"/>
            <a:ext cx="3024336" cy="185928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3061639222"/>
                      </a:ext>
                    </a:extLst>
                  </a:gridCol>
                  <a:gridCol w="614991">
                    <a:extLst>
                      <a:ext uri="{9D8B030D-6E8A-4147-A177-3AD203B41FA5}">
                        <a16:colId xmlns:a16="http://schemas.microsoft.com/office/drawing/2014/main" val="3562933882"/>
                      </a:ext>
                    </a:extLst>
                  </a:gridCol>
                  <a:gridCol w="1977297">
                    <a:extLst>
                      <a:ext uri="{9D8B030D-6E8A-4147-A177-3AD203B41FA5}">
                        <a16:colId xmlns:a16="http://schemas.microsoft.com/office/drawing/2014/main" val="2200243117"/>
                      </a:ext>
                    </a:extLst>
                  </a:gridCol>
                </a:tblGrid>
                <a:tr h="198060">
                  <a:tc>
                    <a:txBody>
                      <a:bodyPr/>
                      <a:lstStyle/>
                      <a:p>
                        <a:pPr algn="ctr"/>
                        <a:r>
                          <a:rPr lang="zh-CN" altLang="en-US" sz="800" b="1" dirty="0"/>
                          <a:t>序号</a:t>
                        </a:r>
                      </a:p>
                    </a:txBody>
                    <a:tcPr anchor="ctr"/>
                  </a:tc>
                  <a:tc>
                    <a:txBody>
                      <a:bodyPr/>
                      <a:lstStyle/>
                      <a:p>
                        <a:pPr algn="ctr"/>
                        <a:r>
                          <a:rPr lang="zh-CN" altLang="en-US" sz="800" b="1" dirty="0"/>
                          <a:t>控制信号</a:t>
                        </a:r>
                      </a:p>
                    </a:txBody>
                    <a:tcPr anchor="ctr"/>
                  </a:tc>
                  <a:tc>
                    <a:txBody>
                      <a:bodyPr/>
                      <a:lstStyle/>
                      <a:p>
                        <a:pPr algn="ctr"/>
                        <a:r>
                          <a:rPr lang="zh-CN" altLang="en-US" sz="800" b="1" dirty="0"/>
                          <a:t>作用说明</a:t>
                        </a:r>
                      </a:p>
                    </a:txBody>
                    <a:tcPr anchor="ctr"/>
                  </a:tc>
                  <a:extLst>
                    <a:ext uri="{0D108BD9-81ED-4DB2-BD59-A6C34878D82A}">
                      <a16:rowId xmlns:a16="http://schemas.microsoft.com/office/drawing/2014/main" val="3914967767"/>
                    </a:ext>
                  </a:extLst>
                </a:tr>
                <a:tr h="198060">
                  <a:tc>
                    <a:txBody>
                      <a:bodyPr/>
                      <a:lstStyle/>
                      <a:p>
                        <a:pPr algn="ctr"/>
                        <a:r>
                          <a:rPr lang="en-US" altLang="zh-CN" sz="800" b="1" dirty="0"/>
                          <a:t>1</a:t>
                        </a:r>
                        <a:endParaRPr lang="zh-CN" altLang="en-US" sz="800" b="1" dirty="0"/>
                      </a:p>
                    </a:txBody>
                    <a:tcPr anchor="ctr"/>
                  </a:tc>
                  <a:tc>
                    <a:txBody>
                      <a:bodyPr/>
                      <a:lstStyle/>
                      <a:p>
                        <a:r>
                          <a:rPr lang="en-US" altLang="zh-CN" sz="800" b="1" dirty="0" err="1"/>
                          <a:t>EPC</a:t>
                        </a:r>
                        <a:r>
                          <a:rPr lang="en-US" altLang="zh-CN" sz="800" b="1" baseline="-25000" dirty="0" err="1"/>
                          <a:t>in</a:t>
                        </a:r>
                        <a:endParaRPr lang="zh-CN" altLang="en-US" sz="800" b="1" baseline="-25000" dirty="0"/>
                      </a:p>
                    </a:txBody>
                    <a:tcPr anchor="ctr"/>
                  </a:tc>
                  <a:tc>
                    <a:txBody>
                      <a:bodyPr/>
                      <a:lstStyle/>
                      <a:p>
                        <a:r>
                          <a:rPr lang="zh-CN" altLang="en-US" sz="800" b="1" dirty="0"/>
                          <a:t>控制</a:t>
                        </a:r>
                        <a:r>
                          <a:rPr lang="en-US" altLang="zh-CN" sz="800" b="1" dirty="0"/>
                          <a:t>EPC</a:t>
                        </a:r>
                        <a:r>
                          <a:rPr lang="zh-CN" altLang="en-US" sz="800" b="1" dirty="0"/>
                          <a:t>接收来自内总线的数据，需配合时钟控制</a:t>
                        </a:r>
                      </a:p>
                    </a:txBody>
                    <a:tcPr anchor="ctr"/>
                  </a:tc>
                  <a:extLst>
                    <a:ext uri="{0D108BD9-81ED-4DB2-BD59-A6C34878D82A}">
                      <a16:rowId xmlns:a16="http://schemas.microsoft.com/office/drawing/2014/main" val="985981060"/>
                    </a:ext>
                  </a:extLst>
                </a:tr>
                <a:tr h="198060">
                  <a:tc>
                    <a:txBody>
                      <a:bodyPr/>
                      <a:lstStyle/>
                      <a:p>
                        <a:pPr algn="ctr"/>
                        <a:r>
                          <a:rPr lang="en-US" altLang="zh-CN" sz="800" b="1" dirty="0"/>
                          <a:t>2</a:t>
                        </a:r>
                        <a:endParaRPr lang="zh-CN" altLang="en-US" sz="800" b="1" dirty="0"/>
                      </a:p>
                    </a:txBody>
                    <a:tcPr anchor="ctr"/>
                  </a:tc>
                  <a:tc>
                    <a:txBody>
                      <a:bodyPr/>
                      <a:lstStyle/>
                      <a:p>
                        <a:r>
                          <a:rPr lang="en-US" altLang="zh-CN" sz="800" b="1" dirty="0" err="1"/>
                          <a:t>EPC</a:t>
                        </a:r>
                        <a:r>
                          <a:rPr lang="en-US" altLang="zh-CN" sz="800" b="1" baseline="-25000" dirty="0" err="1"/>
                          <a:t>out</a:t>
                        </a:r>
                        <a:endParaRPr lang="zh-CN" altLang="en-US" sz="800" b="1" dirty="0"/>
                      </a:p>
                    </a:txBody>
                    <a:tcPr anchor="ctr"/>
                  </a:tc>
                  <a:tc>
                    <a:txBody>
                      <a:bodyPr/>
                      <a:lstStyle/>
                      <a:p>
                        <a:r>
                          <a:rPr lang="zh-CN" altLang="en-US" sz="800" b="1" dirty="0"/>
                          <a:t>控制</a:t>
                        </a:r>
                        <a:r>
                          <a:rPr lang="en-US" altLang="zh-CN" sz="800" b="1" dirty="0"/>
                          <a:t>EPC</a:t>
                        </a:r>
                        <a:r>
                          <a:rPr lang="zh-CN" altLang="en-US" sz="800" b="1" dirty="0"/>
                          <a:t>向内总线输出数据</a:t>
                        </a:r>
                      </a:p>
                    </a:txBody>
                    <a:tcPr anchor="ctr"/>
                  </a:tc>
                  <a:extLst>
                    <a:ext uri="{0D108BD9-81ED-4DB2-BD59-A6C34878D82A}">
                      <a16:rowId xmlns:a16="http://schemas.microsoft.com/office/drawing/2014/main" val="3622888656"/>
                    </a:ext>
                  </a:extLst>
                </a:tr>
                <a:tr h="311237">
                  <a:tc>
                    <a:txBody>
                      <a:bodyPr/>
                      <a:lstStyle/>
                      <a:p>
                        <a:pPr algn="ctr"/>
                        <a:r>
                          <a:rPr lang="en-US" altLang="zh-CN" sz="800" b="1" dirty="0"/>
                          <a:t>3</a:t>
                        </a:r>
                        <a:endParaRPr lang="zh-CN" altLang="en-US" sz="800" b="1" dirty="0"/>
                      </a:p>
                    </a:txBody>
                    <a:tcPr anchor="ctr"/>
                  </a:tc>
                  <a:tc>
                    <a:txBody>
                      <a:bodyPr/>
                      <a:lstStyle/>
                      <a:p>
                        <a:r>
                          <a:rPr lang="en-US" altLang="zh-CN" sz="800" b="1" dirty="0"/>
                          <a:t>STI</a:t>
                        </a:r>
                        <a:endParaRPr lang="zh-CN" altLang="en-US" sz="800" b="1" dirty="0"/>
                      </a:p>
                    </a:txBody>
                    <a:tcPr anchor="ctr"/>
                  </a:tc>
                  <a:tc>
                    <a:txBody>
                      <a:bodyPr/>
                      <a:lstStyle/>
                      <a:p>
                        <a:r>
                          <a:rPr lang="zh-CN" altLang="en-US" sz="800" b="1" dirty="0"/>
                          <a:t>开中断，将中断使能寄存器置</a:t>
                        </a:r>
                        <a:r>
                          <a:rPr lang="en-US" altLang="zh-CN" sz="800" b="1" dirty="0"/>
                          <a:t>1</a:t>
                        </a:r>
                        <a:r>
                          <a:rPr lang="zh-CN" altLang="en-US" sz="800" b="1" dirty="0"/>
                          <a:t>，操作控制器可以接收中断请求</a:t>
                        </a:r>
                      </a:p>
                    </a:txBody>
                    <a:tcPr anchor="ctr"/>
                  </a:tc>
                  <a:extLst>
                    <a:ext uri="{0D108BD9-81ED-4DB2-BD59-A6C34878D82A}">
                      <a16:rowId xmlns:a16="http://schemas.microsoft.com/office/drawing/2014/main" val="4087626707"/>
                    </a:ext>
                  </a:extLst>
                </a:tr>
                <a:tr h="311237">
                  <a:tc>
                    <a:txBody>
                      <a:bodyPr/>
                      <a:lstStyle/>
                      <a:p>
                        <a:pPr algn="ctr"/>
                        <a:r>
                          <a:rPr lang="en-US" altLang="zh-CN" sz="800" b="1" dirty="0"/>
                          <a:t>4</a:t>
                        </a:r>
                        <a:endParaRPr lang="zh-CN" altLang="en-US" sz="800" b="1" dirty="0"/>
                      </a:p>
                    </a:txBody>
                    <a:tcPr anchor="ctr"/>
                  </a:tc>
                  <a:tc>
                    <a:txBody>
                      <a:bodyPr/>
                      <a:lstStyle/>
                      <a:p>
                        <a:r>
                          <a:rPr lang="en-US" altLang="zh-CN" sz="800" b="1" dirty="0"/>
                          <a:t>CLI</a:t>
                        </a:r>
                        <a:endParaRPr lang="zh-CN" altLang="en-US" sz="800" b="1" dirty="0"/>
                      </a:p>
                    </a:txBody>
                    <a:tcPr anchor="ctr"/>
                  </a:tc>
                  <a:tc>
                    <a:txBody>
                      <a:bodyPr/>
                      <a:lstStyle/>
                      <a:p>
                        <a:r>
                          <a:rPr lang="zh-CN" altLang="en-US" sz="800" b="1" dirty="0"/>
                          <a:t>关中断，将中断使能寄存器置</a:t>
                        </a:r>
                        <a:r>
                          <a:rPr lang="en-US" altLang="zh-CN" sz="800" b="1" dirty="0"/>
                          <a:t>0</a:t>
                        </a:r>
                        <a:r>
                          <a:rPr lang="zh-CN" altLang="en-US" sz="800" b="1" dirty="0"/>
                          <a:t>，操作控制器可以接收不到任何中断请求</a:t>
                        </a:r>
                      </a:p>
                    </a:txBody>
                    <a:tcPr anchor="ctr"/>
                  </a:tc>
                  <a:extLst>
                    <a:ext uri="{0D108BD9-81ED-4DB2-BD59-A6C34878D82A}">
                      <a16:rowId xmlns:a16="http://schemas.microsoft.com/office/drawing/2014/main" val="3428674534"/>
                    </a:ext>
                  </a:extLst>
                </a:tr>
                <a:tr h="198060">
                  <a:tc>
                    <a:txBody>
                      <a:bodyPr/>
                      <a:lstStyle/>
                      <a:p>
                        <a:pPr algn="ctr"/>
                        <a:r>
                          <a:rPr lang="en-US" altLang="zh-CN" sz="800" b="1" dirty="0"/>
                          <a:t>5</a:t>
                        </a:r>
                        <a:endParaRPr lang="zh-CN" altLang="en-US" sz="800" b="1" dirty="0"/>
                      </a:p>
                    </a:txBody>
                    <a:tcPr anchor="ctr"/>
                  </a:tc>
                  <a:tc>
                    <a:txBody>
                      <a:bodyPr/>
                      <a:lstStyle/>
                      <a:p>
                        <a:r>
                          <a:rPr lang="en-US" altLang="zh-CN" sz="800" b="1" dirty="0" err="1"/>
                          <a:t>IntA</a:t>
                        </a:r>
                        <a:r>
                          <a:rPr lang="en-US" altLang="zh-CN" sz="800" b="1" baseline="-25000" dirty="0" err="1"/>
                          <a:t>out</a:t>
                        </a:r>
                        <a:endParaRPr lang="zh-CN" altLang="en-US" sz="800" b="1" dirty="0"/>
                      </a:p>
                    </a:txBody>
                    <a:tcPr anchor="ctr"/>
                  </a:tc>
                  <a:tc>
                    <a:txBody>
                      <a:bodyPr/>
                      <a:lstStyle/>
                      <a:p>
                        <a:r>
                          <a:rPr lang="zh-CN" altLang="en-US" sz="800" b="1" dirty="0"/>
                          <a:t>将中断服务程序入口地址输出到内总线</a:t>
                        </a:r>
                      </a:p>
                    </a:txBody>
                    <a:tcPr anchor="ctr"/>
                  </a:tc>
                  <a:extLst>
                    <a:ext uri="{0D108BD9-81ED-4DB2-BD59-A6C34878D82A}">
                      <a16:rowId xmlns:a16="http://schemas.microsoft.com/office/drawing/2014/main" val="2272905445"/>
                    </a:ext>
                  </a:extLst>
                </a:tr>
                <a:tr h="198060">
                  <a:tc>
                    <a:txBody>
                      <a:bodyPr/>
                      <a:lstStyle/>
                      <a:p>
                        <a:pPr algn="ctr"/>
                        <a:r>
                          <a:rPr lang="en-US" altLang="zh-CN" sz="800" b="1" dirty="0"/>
                          <a:t>6</a:t>
                        </a:r>
                        <a:endParaRPr lang="zh-CN" altLang="en-US" sz="800" b="1" dirty="0"/>
                      </a:p>
                    </a:txBody>
                    <a:tcPr anchor="ctr"/>
                  </a:tc>
                  <a:tc>
                    <a:txBody>
                      <a:bodyPr/>
                      <a:lstStyle/>
                      <a:p>
                        <a:r>
                          <a:rPr lang="en-US" altLang="zh-CN" sz="800" b="1" dirty="0" err="1"/>
                          <a:t>CtrlInt</a:t>
                        </a:r>
                        <a:endParaRPr lang="zh-CN" altLang="en-US" sz="800" b="1" dirty="0"/>
                      </a:p>
                    </a:txBody>
                    <a:tcPr anchor="ctr"/>
                  </a:tc>
                  <a:tc>
                    <a:txBody>
                      <a:bodyPr/>
                      <a:lstStyle/>
                      <a:p>
                        <a:r>
                          <a:rPr lang="zh-CN" altLang="en-US" sz="800" b="1" dirty="0"/>
                          <a:t>清除当前正在响应的中断请求</a:t>
                        </a:r>
                      </a:p>
                    </a:txBody>
                    <a:tcPr anchor="ctr"/>
                  </a:tc>
                  <a:extLst>
                    <a:ext uri="{0D108BD9-81ED-4DB2-BD59-A6C34878D82A}">
                      <a16:rowId xmlns:a16="http://schemas.microsoft.com/office/drawing/2014/main" val="2685363276"/>
                    </a:ext>
                  </a:extLst>
                </a:tr>
              </a:tbl>
            </a:graphicData>
          </a:graphic>
        </p:graphicFrame>
        <p:sp>
          <p:nvSpPr>
            <p:cNvPr id="8" name="文本框 7">
              <a:extLst>
                <a:ext uri="{FF2B5EF4-FFF2-40B4-BE49-F238E27FC236}">
                  <a16:creationId xmlns:a16="http://schemas.microsoft.com/office/drawing/2014/main" id="{5D488D88-6C6D-32BE-EB9A-EFE227FECBB0}"/>
                </a:ext>
              </a:extLst>
            </p:cNvPr>
            <p:cNvSpPr txBox="1"/>
            <p:nvPr/>
          </p:nvSpPr>
          <p:spPr>
            <a:xfrm>
              <a:off x="4677459" y="3951500"/>
              <a:ext cx="3896824" cy="276999"/>
            </a:xfrm>
            <a:prstGeom prst="rect">
              <a:avLst/>
            </a:prstGeom>
            <a:noFill/>
          </p:spPr>
          <p:txBody>
            <a:bodyPr wrap="square" rtlCol="0">
              <a:spAutoFit/>
            </a:bodyPr>
            <a:lstStyle/>
            <a:p>
              <a:pPr algn="ctr"/>
              <a:r>
                <a:rPr lang="zh-CN" altLang="en-US" sz="1200" b="1" dirty="0"/>
                <a:t>表</a:t>
              </a:r>
              <a:r>
                <a:rPr lang="en-US" altLang="zh-CN" sz="1200" b="1" dirty="0"/>
                <a:t>6.18    </a:t>
              </a:r>
              <a:r>
                <a:rPr lang="zh-CN" altLang="en-US" sz="1200" b="1" dirty="0"/>
                <a:t>中断控制信号及其作用</a:t>
              </a:r>
            </a:p>
          </p:txBody>
        </p:sp>
      </p:grpSp>
    </p:spTree>
    <p:extLst>
      <p:ext uri="{BB962C8B-B14F-4D97-AF65-F5344CB8AC3E}">
        <p14:creationId xmlns:p14="http://schemas.microsoft.com/office/powerpoint/2010/main" val="57146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29EFF3FC-87F8-8808-EBEF-E0DC2D7F0880}"/>
              </a:ext>
            </a:extLst>
          </p:cNvPr>
          <p:cNvSpPr>
            <a:spLocks noGrp="1"/>
          </p:cNvSpPr>
          <p:nvPr>
            <p:ph idx="1"/>
          </p:nvPr>
        </p:nvSpPr>
        <p:spPr>
          <a:xfrm>
            <a:off x="457200" y="116632"/>
            <a:ext cx="8229600" cy="4525963"/>
          </a:xfrm>
        </p:spPr>
        <p:txBody>
          <a:bodyPr/>
          <a:lstStyle/>
          <a:p>
            <a:pPr lvl="1"/>
            <a:r>
              <a:rPr lang="en-US" altLang="zh-CN" sz="2000" b="1" dirty="0"/>
              <a:t>2</a:t>
            </a:r>
            <a:r>
              <a:rPr lang="zh-CN" altLang="en-US" sz="2000" b="1" dirty="0"/>
              <a:t>、操作控制器升级</a:t>
            </a:r>
            <a:endParaRPr lang="en-US" altLang="zh-CN" sz="2000" b="1" dirty="0"/>
          </a:p>
          <a:p>
            <a:pPr lvl="2"/>
            <a:endParaRPr lang="en-US" altLang="zh-CN" sz="800" b="1" dirty="0"/>
          </a:p>
          <a:p>
            <a:pPr lvl="2"/>
            <a:r>
              <a:rPr lang="zh-CN" altLang="en-US" sz="1800" b="1" dirty="0"/>
              <a:t>（</a:t>
            </a:r>
            <a:r>
              <a:rPr lang="en-US" altLang="zh-CN" sz="1800" b="1" dirty="0"/>
              <a:t>1</a:t>
            </a:r>
            <a:r>
              <a:rPr lang="zh-CN" altLang="en-US" sz="1800" b="1" dirty="0"/>
              <a:t>）三级时序硬布线控制器升级</a:t>
            </a:r>
            <a:endParaRPr lang="en-US" altLang="zh-CN" sz="1600" b="1" dirty="0"/>
          </a:p>
          <a:p>
            <a:pPr lvl="3"/>
            <a:endParaRPr lang="en-US" altLang="zh-CN" sz="1200" b="1" dirty="0"/>
          </a:p>
          <a:p>
            <a:pPr lvl="3"/>
            <a:r>
              <a:rPr lang="zh-CN" altLang="en-US" sz="1400" b="1" dirty="0"/>
              <a:t>对图</a:t>
            </a:r>
            <a:r>
              <a:rPr lang="en-US" altLang="zh-CN" sz="1400" b="1" dirty="0"/>
              <a:t>6.41</a:t>
            </a:r>
            <a:r>
              <a:rPr lang="zh-CN" altLang="en-US" sz="1400" b="1" dirty="0"/>
              <a:t>的</a:t>
            </a:r>
            <a:r>
              <a:rPr lang="zh-CN" altLang="en-US" sz="1400" b="1" dirty="0">
                <a:solidFill>
                  <a:srgbClr val="FF0000"/>
                </a:solidFill>
              </a:rPr>
              <a:t>单总线</a:t>
            </a:r>
            <a:r>
              <a:rPr lang="zh-CN" altLang="en-US" sz="1400" b="1" dirty="0"/>
              <a:t>结构计算机的</a:t>
            </a:r>
            <a:r>
              <a:rPr lang="zh-CN" altLang="en-US" sz="1400" b="1" dirty="0">
                <a:solidFill>
                  <a:srgbClr val="FF0000"/>
                </a:solidFill>
              </a:rPr>
              <a:t>三级时序</a:t>
            </a:r>
            <a:r>
              <a:rPr lang="zh-CN" altLang="en-US" sz="1400" b="1" dirty="0"/>
              <a:t>状态机（</a:t>
            </a:r>
            <a:r>
              <a:rPr lang="zh-CN" altLang="en-US" sz="1400" b="1" dirty="0">
                <a:solidFill>
                  <a:srgbClr val="FF0000"/>
                </a:solidFill>
              </a:rPr>
              <a:t>变长指令周期</a:t>
            </a:r>
            <a:r>
              <a:rPr lang="zh-CN" altLang="en-US" sz="1400" b="1" dirty="0"/>
              <a:t>）进行升级，使其能支持中断，升级后的状态机如图</a:t>
            </a:r>
            <a:r>
              <a:rPr lang="en-US" altLang="zh-CN" sz="1400" b="1" dirty="0"/>
              <a:t>6.65</a:t>
            </a:r>
            <a:r>
              <a:rPr lang="zh-CN" altLang="en-US" sz="1400" b="1" dirty="0"/>
              <a:t>所示。</a:t>
            </a:r>
            <a:endParaRPr lang="en-US" altLang="zh-CN" sz="1400" b="1" dirty="0"/>
          </a:p>
          <a:p>
            <a:pPr lvl="3"/>
            <a:endParaRPr lang="en-US" altLang="zh-CN" sz="1400" b="1" dirty="0"/>
          </a:p>
          <a:p>
            <a:pPr lvl="3"/>
            <a:r>
              <a:rPr lang="zh-CN" altLang="en-US" sz="1400" b="1" dirty="0"/>
              <a:t>图</a:t>
            </a:r>
            <a:r>
              <a:rPr lang="en-US" altLang="zh-CN" sz="1400" b="1" dirty="0"/>
              <a:t>6.65</a:t>
            </a:r>
            <a:r>
              <a:rPr lang="zh-CN" altLang="en-US" sz="1400" b="1" dirty="0"/>
              <a:t>中增加了</a:t>
            </a:r>
            <a:r>
              <a:rPr lang="en-US" altLang="zh-CN" sz="1400" b="1" dirty="0"/>
              <a:t>1</a:t>
            </a:r>
            <a:r>
              <a:rPr lang="zh-CN" altLang="en-US" sz="1400" b="1" dirty="0"/>
              <a:t>个</a:t>
            </a:r>
            <a:r>
              <a:rPr lang="zh-CN" altLang="en-US" sz="1400" b="1" dirty="0">
                <a:solidFill>
                  <a:srgbClr val="FF0000"/>
                </a:solidFill>
              </a:rPr>
              <a:t>中断响应周期</a:t>
            </a:r>
            <a:r>
              <a:rPr lang="en-US" altLang="zh-CN" sz="1400" b="1" dirty="0">
                <a:solidFill>
                  <a:srgbClr val="FF0000"/>
                </a:solidFill>
              </a:rPr>
              <a:t>M</a:t>
            </a:r>
            <a:r>
              <a:rPr lang="en-US" altLang="zh-CN" sz="1400" b="1" baseline="-25000" dirty="0">
                <a:solidFill>
                  <a:srgbClr val="FF0000"/>
                </a:solidFill>
              </a:rPr>
              <a:t>int</a:t>
            </a:r>
            <a:r>
              <a:rPr lang="zh-CN" altLang="en-US" sz="1400" b="1" dirty="0"/>
              <a:t>，包含</a:t>
            </a:r>
            <a:r>
              <a:rPr lang="en-US" altLang="zh-CN" sz="1400" b="1" dirty="0"/>
              <a:t>2</a:t>
            </a:r>
            <a:r>
              <a:rPr lang="zh-CN" altLang="en-US" sz="1400" b="1" dirty="0"/>
              <a:t>个状态</a:t>
            </a:r>
            <a:r>
              <a:rPr lang="en-US" altLang="zh-CN" sz="1400" b="1" dirty="0"/>
              <a:t>S</a:t>
            </a:r>
            <a:r>
              <a:rPr lang="en-US" altLang="zh-CN" sz="1400" b="1" baseline="-25000" dirty="0"/>
              <a:t>9</a:t>
            </a:r>
            <a:r>
              <a:rPr lang="zh-CN" altLang="en-US" sz="1400" b="1" dirty="0"/>
              <a:t>和</a:t>
            </a:r>
            <a:r>
              <a:rPr lang="en-US" altLang="zh-CN" sz="1400" b="1" dirty="0"/>
              <a:t>S</a:t>
            </a:r>
            <a:r>
              <a:rPr lang="en-US" altLang="zh-CN" sz="1400" b="1" baseline="-25000" dirty="0"/>
              <a:t>10</a:t>
            </a:r>
            <a:r>
              <a:rPr lang="zh-CN" altLang="en-US" sz="1400" b="1" dirty="0"/>
              <a:t>，如表</a:t>
            </a:r>
            <a:r>
              <a:rPr lang="en-US" altLang="zh-CN" sz="1400" b="1" dirty="0"/>
              <a:t>6.19</a:t>
            </a:r>
            <a:r>
              <a:rPr lang="zh-CN" altLang="en-US" sz="1400" b="1" dirty="0"/>
              <a:t>所示：</a:t>
            </a:r>
            <a:endParaRPr lang="en-US" altLang="zh-CN" sz="1200" b="1" dirty="0"/>
          </a:p>
          <a:p>
            <a:pPr lvl="4">
              <a:buFont typeface="+mj-ea"/>
              <a:buAutoNum type="circleNumDbPlain"/>
            </a:pPr>
            <a:r>
              <a:rPr lang="zh-CN" altLang="en-US" sz="1050" b="1" dirty="0"/>
              <a:t>状态</a:t>
            </a:r>
            <a:r>
              <a:rPr lang="en-US" altLang="zh-CN" sz="1050" b="1" dirty="0"/>
              <a:t>S</a:t>
            </a:r>
            <a:r>
              <a:rPr lang="en-US" altLang="zh-CN" sz="1050" b="1" baseline="-25000" dirty="0"/>
              <a:t>9</a:t>
            </a:r>
            <a:r>
              <a:rPr lang="zh-CN" altLang="en-US" sz="1050" b="1" dirty="0"/>
              <a:t>：进行关中断和保存断点的操作，将</a:t>
            </a:r>
            <a:r>
              <a:rPr lang="en-US" altLang="zh-CN" sz="1050" b="1" dirty="0"/>
              <a:t>PC</a:t>
            </a:r>
            <a:r>
              <a:rPr lang="zh-CN" altLang="en-US" sz="1050" b="1" dirty="0"/>
              <a:t>值送入</a:t>
            </a:r>
            <a:r>
              <a:rPr lang="en-US" altLang="zh-CN" sz="1050" b="1" dirty="0"/>
              <a:t>EPC</a:t>
            </a:r>
            <a:r>
              <a:rPr lang="zh-CN" altLang="en-US" sz="1050" b="1" dirty="0"/>
              <a:t>寄存器中保存，发出控制信号：</a:t>
            </a:r>
            <a:r>
              <a:rPr lang="en-US" altLang="zh-CN" sz="1050" b="1" dirty="0"/>
              <a:t>CLI=1</a:t>
            </a:r>
            <a:r>
              <a:rPr lang="zh-CN" altLang="en-US" sz="1050" b="1" dirty="0"/>
              <a:t>、</a:t>
            </a:r>
            <a:r>
              <a:rPr lang="en-US" altLang="zh-CN" sz="1050" b="1" dirty="0" err="1"/>
              <a:t>PC</a:t>
            </a:r>
            <a:r>
              <a:rPr lang="en-US" altLang="zh-CN" sz="1050" b="1" baseline="-25000" dirty="0" err="1"/>
              <a:t>out</a:t>
            </a:r>
            <a:r>
              <a:rPr lang="en-US" altLang="zh-CN" sz="1050" b="1" dirty="0"/>
              <a:t>=1</a:t>
            </a:r>
            <a:r>
              <a:rPr lang="zh-CN" altLang="en-US" sz="1050" b="1" dirty="0"/>
              <a:t>、</a:t>
            </a:r>
            <a:r>
              <a:rPr lang="en-US" altLang="zh-CN" sz="1050" b="1" dirty="0" err="1"/>
              <a:t>EPC</a:t>
            </a:r>
            <a:r>
              <a:rPr lang="en-US" altLang="zh-CN" sz="1050" b="1" baseline="-25000" dirty="0" err="1"/>
              <a:t>in</a:t>
            </a:r>
            <a:r>
              <a:rPr lang="en-US" altLang="zh-CN" sz="1050" b="1" dirty="0"/>
              <a:t>=1</a:t>
            </a:r>
            <a:r>
              <a:rPr lang="zh-CN" altLang="en-US" sz="1050" b="1" dirty="0"/>
              <a:t>。</a:t>
            </a:r>
            <a:endParaRPr lang="en-US" altLang="zh-CN" sz="1050" b="1" dirty="0"/>
          </a:p>
          <a:p>
            <a:pPr lvl="4">
              <a:buFont typeface="+mj-ea"/>
              <a:buAutoNum type="circleNumDbPlain"/>
            </a:pPr>
            <a:endParaRPr lang="en-US" altLang="zh-CN" sz="1050" b="1" dirty="0"/>
          </a:p>
          <a:p>
            <a:pPr lvl="4">
              <a:buFont typeface="+mj-ea"/>
              <a:buAutoNum type="circleNumDbPlain"/>
            </a:pPr>
            <a:r>
              <a:rPr lang="zh-CN" altLang="en-US" sz="1050" b="1" dirty="0"/>
              <a:t>状态</a:t>
            </a:r>
            <a:r>
              <a:rPr lang="en-US" altLang="zh-CN" sz="1050" b="1" dirty="0"/>
              <a:t>S</a:t>
            </a:r>
            <a:r>
              <a:rPr lang="en-US" altLang="zh-CN" sz="1050" b="1" baseline="-25000" dirty="0"/>
              <a:t>10</a:t>
            </a:r>
            <a:r>
              <a:rPr lang="zh-CN" altLang="en-US" sz="1050" b="1" dirty="0"/>
              <a:t>：完成中断识别的操作，将要响应的中断服务程序入口地址送</a:t>
            </a:r>
            <a:r>
              <a:rPr lang="en-US" altLang="zh-CN" sz="1050" b="1" dirty="0"/>
              <a:t>PC</a:t>
            </a:r>
            <a:r>
              <a:rPr lang="zh-CN" altLang="en-US" sz="1050" b="1" dirty="0"/>
              <a:t>，发出控制信号：</a:t>
            </a:r>
            <a:r>
              <a:rPr lang="en-US" altLang="zh-CN" sz="1050" b="1" dirty="0" err="1"/>
              <a:t>IntA</a:t>
            </a:r>
            <a:r>
              <a:rPr lang="en-US" altLang="zh-CN" sz="1050" b="1" baseline="-25000" dirty="0" err="1"/>
              <a:t>out</a:t>
            </a:r>
            <a:r>
              <a:rPr lang="en-US" altLang="zh-CN" sz="1050" b="1" dirty="0"/>
              <a:t>=1</a:t>
            </a:r>
            <a:r>
              <a:rPr lang="zh-CN" altLang="en-US" sz="1050" b="1" dirty="0"/>
              <a:t>、</a:t>
            </a:r>
            <a:r>
              <a:rPr lang="en-US" altLang="zh-CN" sz="1050" b="1" dirty="0" err="1"/>
              <a:t>PC</a:t>
            </a:r>
            <a:r>
              <a:rPr lang="en-US" altLang="zh-CN" sz="1050" b="1" baseline="-25000" dirty="0" err="1"/>
              <a:t>in</a:t>
            </a:r>
            <a:r>
              <a:rPr lang="en-US" altLang="zh-CN" sz="1050" b="1" dirty="0"/>
              <a:t>=1 </a:t>
            </a:r>
            <a:r>
              <a:rPr lang="zh-CN" altLang="en-US" sz="1050" b="1" dirty="0"/>
              <a:t>。</a:t>
            </a:r>
            <a:endParaRPr lang="en-US" altLang="zh-CN" sz="1200" b="1" dirty="0"/>
          </a:p>
          <a:p>
            <a:pPr lvl="3"/>
            <a:endParaRPr lang="en-US" altLang="zh-CN" sz="1200" b="1" dirty="0"/>
          </a:p>
          <a:p>
            <a:pPr lvl="3"/>
            <a:r>
              <a:rPr lang="zh-CN" altLang="en-US" sz="1400" b="1" dirty="0"/>
              <a:t>此外，还有增加</a:t>
            </a:r>
            <a:r>
              <a:rPr lang="en-US" altLang="zh-CN" sz="1400" b="1" dirty="0"/>
              <a:t>1</a:t>
            </a:r>
            <a:r>
              <a:rPr lang="zh-CN" altLang="en-US" sz="1400" b="1" dirty="0"/>
              <a:t>条中断返回指令</a:t>
            </a:r>
            <a:r>
              <a:rPr lang="en-US" altLang="zh-CN" sz="1400" b="1" dirty="0" err="1">
                <a:solidFill>
                  <a:srgbClr val="FF0000"/>
                </a:solidFill>
              </a:rPr>
              <a:t>eret</a:t>
            </a:r>
            <a:r>
              <a:rPr lang="zh-CN" altLang="en-US" sz="1400" b="1" dirty="0"/>
              <a:t>；该指令的主要功能是将</a:t>
            </a:r>
            <a:r>
              <a:rPr lang="en-US" altLang="zh-CN" sz="1400" b="1" dirty="0"/>
              <a:t>EPC</a:t>
            </a:r>
            <a:r>
              <a:rPr lang="zh-CN" altLang="en-US" sz="1400" b="1" dirty="0"/>
              <a:t>中保存的断点送回</a:t>
            </a:r>
            <a:r>
              <a:rPr lang="en-US" altLang="zh-CN" sz="1400" b="1" dirty="0"/>
              <a:t>PC</a:t>
            </a:r>
            <a:r>
              <a:rPr lang="zh-CN" altLang="en-US" sz="1400" b="1" dirty="0"/>
              <a:t>，同时开中断；该指令执行周期的操作及控制信号如表</a:t>
            </a:r>
            <a:r>
              <a:rPr lang="en-US" altLang="zh-CN" sz="1400" b="1" dirty="0"/>
              <a:t>6.20</a:t>
            </a:r>
            <a:r>
              <a:rPr lang="zh-CN" altLang="en-US" sz="1400" b="1" dirty="0"/>
              <a:t>所示。</a:t>
            </a:r>
            <a:endParaRPr lang="en-US" altLang="zh-CN" sz="1200" b="1" dirty="0"/>
          </a:p>
          <a:p>
            <a:pPr lvl="3"/>
            <a:endParaRPr lang="en-US" altLang="zh-CN" sz="1200" b="1" dirty="0"/>
          </a:p>
          <a:p>
            <a:pPr lvl="3"/>
            <a:endParaRPr lang="en-US" altLang="zh-CN" sz="1200" b="1" dirty="0"/>
          </a:p>
          <a:p>
            <a:pPr lvl="1"/>
            <a:endParaRPr lang="zh-CN" altLang="en-US" b="1" dirty="0"/>
          </a:p>
        </p:txBody>
      </p:sp>
      <p:grpSp>
        <p:nvGrpSpPr>
          <p:cNvPr id="3" name="组合 2">
            <a:extLst>
              <a:ext uri="{FF2B5EF4-FFF2-40B4-BE49-F238E27FC236}">
                <a16:creationId xmlns:a16="http://schemas.microsoft.com/office/drawing/2014/main" id="{1FE9DC1E-12BE-E974-DB93-3EB4583A95EF}"/>
              </a:ext>
            </a:extLst>
          </p:cNvPr>
          <p:cNvGrpSpPr/>
          <p:nvPr/>
        </p:nvGrpSpPr>
        <p:grpSpPr>
          <a:xfrm>
            <a:off x="251520" y="4178655"/>
            <a:ext cx="3896824" cy="2580074"/>
            <a:chOff x="4499992" y="4134162"/>
            <a:chExt cx="3896824" cy="2580074"/>
          </a:xfrm>
        </p:grpSpPr>
        <p:pic>
          <p:nvPicPr>
            <p:cNvPr id="10" name="图片 9">
              <a:extLst>
                <a:ext uri="{FF2B5EF4-FFF2-40B4-BE49-F238E27FC236}">
                  <a16:creationId xmlns:a16="http://schemas.microsoft.com/office/drawing/2014/main" id="{8C85062B-AE71-9CC4-E0A7-186B944F9FCD}"/>
                </a:ext>
              </a:extLst>
            </p:cNvPr>
            <p:cNvPicPr>
              <a:picLocks noChangeAspect="1"/>
            </p:cNvPicPr>
            <p:nvPr/>
          </p:nvPicPr>
          <p:blipFill>
            <a:blip r:embed="rId2"/>
            <a:stretch>
              <a:fillRect/>
            </a:stretch>
          </p:blipFill>
          <p:spPr>
            <a:xfrm>
              <a:off x="5179932" y="4134162"/>
              <a:ext cx="2496804" cy="2222486"/>
            </a:xfrm>
            <a:prstGeom prst="rect">
              <a:avLst/>
            </a:prstGeom>
          </p:spPr>
        </p:pic>
        <p:sp>
          <p:nvSpPr>
            <p:cNvPr id="7" name="文本框 6">
              <a:extLst>
                <a:ext uri="{FF2B5EF4-FFF2-40B4-BE49-F238E27FC236}">
                  <a16:creationId xmlns:a16="http://schemas.microsoft.com/office/drawing/2014/main" id="{276FF291-3E3C-A0F2-3D30-8C4B8F22015B}"/>
                </a:ext>
              </a:extLst>
            </p:cNvPr>
            <p:cNvSpPr txBox="1"/>
            <p:nvPr/>
          </p:nvSpPr>
          <p:spPr>
            <a:xfrm>
              <a:off x="4499992" y="6437237"/>
              <a:ext cx="3896824" cy="276999"/>
            </a:xfrm>
            <a:prstGeom prst="rect">
              <a:avLst/>
            </a:prstGeom>
            <a:noFill/>
          </p:spPr>
          <p:txBody>
            <a:bodyPr wrap="square" rtlCol="0">
              <a:spAutoFit/>
            </a:bodyPr>
            <a:lstStyle/>
            <a:p>
              <a:pPr algn="ctr"/>
              <a:r>
                <a:rPr lang="zh-CN" altLang="en-US" sz="1200" b="1" dirty="0"/>
                <a:t>图</a:t>
              </a:r>
              <a:r>
                <a:rPr lang="en-US" altLang="zh-CN" sz="1200" b="1" dirty="0"/>
                <a:t>6.65    </a:t>
              </a:r>
              <a:r>
                <a:rPr lang="zh-CN" altLang="en-US" sz="1200" b="1" dirty="0"/>
                <a:t>支持中断的三级时序状态机（变长指令周期）</a:t>
              </a:r>
            </a:p>
          </p:txBody>
        </p:sp>
      </p:grpSp>
      <p:graphicFrame>
        <p:nvGraphicFramePr>
          <p:cNvPr id="9" name="表格 8">
            <a:extLst>
              <a:ext uri="{FF2B5EF4-FFF2-40B4-BE49-F238E27FC236}">
                <a16:creationId xmlns:a16="http://schemas.microsoft.com/office/drawing/2014/main" id="{02A46F18-E70C-A926-9B61-6DCBF238DDE3}"/>
              </a:ext>
            </a:extLst>
          </p:cNvPr>
          <p:cNvGraphicFramePr>
            <a:graphicFrameLocks/>
          </p:cNvGraphicFramePr>
          <p:nvPr>
            <p:extLst>
              <p:ext uri="{D42A27DB-BD31-4B8C-83A1-F6EECF244321}">
                <p14:modId xmlns:p14="http://schemas.microsoft.com/office/powerpoint/2010/main" val="659082745"/>
              </p:ext>
            </p:extLst>
          </p:nvPr>
        </p:nvGraphicFramePr>
        <p:xfrm>
          <a:off x="4499993" y="4417288"/>
          <a:ext cx="4392487" cy="883920"/>
        </p:xfrm>
        <a:graphic>
          <a:graphicData uri="http://schemas.openxmlformats.org/drawingml/2006/table">
            <a:tbl>
              <a:tblPr firstRow="1" bandRow="1">
                <a:tableStyleId>{5C22544A-7EE6-4342-B048-85BDC9FD1C3A}</a:tableStyleId>
              </a:tblPr>
              <a:tblGrid>
                <a:gridCol w="485508">
                  <a:extLst>
                    <a:ext uri="{9D8B030D-6E8A-4147-A177-3AD203B41FA5}">
                      <a16:colId xmlns:a16="http://schemas.microsoft.com/office/drawing/2014/main" val="1791914891"/>
                    </a:ext>
                  </a:extLst>
                </a:gridCol>
                <a:gridCol w="490084">
                  <a:extLst>
                    <a:ext uri="{9D8B030D-6E8A-4147-A177-3AD203B41FA5}">
                      <a16:colId xmlns:a16="http://schemas.microsoft.com/office/drawing/2014/main" val="3061639222"/>
                    </a:ext>
                  </a:extLst>
                </a:gridCol>
                <a:gridCol w="1045277">
                  <a:extLst>
                    <a:ext uri="{9D8B030D-6E8A-4147-A177-3AD203B41FA5}">
                      <a16:colId xmlns:a16="http://schemas.microsoft.com/office/drawing/2014/main" val="3562933882"/>
                    </a:ext>
                  </a:extLst>
                </a:gridCol>
                <a:gridCol w="1291498">
                  <a:extLst>
                    <a:ext uri="{9D8B030D-6E8A-4147-A177-3AD203B41FA5}">
                      <a16:colId xmlns:a16="http://schemas.microsoft.com/office/drawing/2014/main" val="2200243117"/>
                    </a:ext>
                  </a:extLst>
                </a:gridCol>
                <a:gridCol w="1080120">
                  <a:extLst>
                    <a:ext uri="{9D8B030D-6E8A-4147-A177-3AD203B41FA5}">
                      <a16:colId xmlns:a16="http://schemas.microsoft.com/office/drawing/2014/main" val="1382084916"/>
                    </a:ext>
                  </a:extLst>
                </a:gridCol>
              </a:tblGrid>
              <a:tr h="198060">
                <a:tc>
                  <a:txBody>
                    <a:bodyPr/>
                    <a:lstStyle/>
                    <a:p>
                      <a:pPr algn="ctr"/>
                      <a:r>
                        <a:rPr lang="zh-CN" altLang="en-US" sz="800" b="1" dirty="0"/>
                        <a:t>周期</a:t>
                      </a:r>
                    </a:p>
                  </a:txBody>
                  <a:tcPr anchor="ctr"/>
                </a:tc>
                <a:tc>
                  <a:txBody>
                    <a:bodyPr/>
                    <a:lstStyle/>
                    <a:p>
                      <a:pPr algn="ctr"/>
                      <a:r>
                        <a:rPr lang="zh-CN" altLang="en-US" sz="800" b="1" dirty="0"/>
                        <a:t>节拍</a:t>
                      </a:r>
                    </a:p>
                  </a:txBody>
                  <a:tcPr anchor="ctr"/>
                </a:tc>
                <a:tc>
                  <a:txBody>
                    <a:bodyPr/>
                    <a:lstStyle/>
                    <a:p>
                      <a:pPr algn="ctr"/>
                      <a:r>
                        <a:rPr lang="zh-CN" altLang="en-US" sz="800" b="1" dirty="0"/>
                        <a:t>操作</a:t>
                      </a:r>
                    </a:p>
                  </a:txBody>
                  <a:tcPr anchor="ctr"/>
                </a:tc>
                <a:tc>
                  <a:txBody>
                    <a:bodyPr/>
                    <a:lstStyle/>
                    <a:p>
                      <a:pPr algn="ctr"/>
                      <a:r>
                        <a:rPr lang="zh-CN" altLang="en-US" sz="800" b="1" dirty="0"/>
                        <a:t>功能说明</a:t>
                      </a:r>
                    </a:p>
                  </a:txBody>
                  <a:tcPr anchor="ctr"/>
                </a:tc>
                <a:tc>
                  <a:txBody>
                    <a:bodyPr/>
                    <a:lstStyle/>
                    <a:p>
                      <a:pPr algn="ctr"/>
                      <a:r>
                        <a:rPr lang="zh-CN" altLang="en-US" sz="800" b="1" dirty="0"/>
                        <a:t>控制信号</a:t>
                      </a:r>
                    </a:p>
                  </a:txBody>
                  <a:tcPr anchor="ctr"/>
                </a:tc>
                <a:extLst>
                  <a:ext uri="{0D108BD9-81ED-4DB2-BD59-A6C34878D82A}">
                    <a16:rowId xmlns:a16="http://schemas.microsoft.com/office/drawing/2014/main" val="3914967767"/>
                  </a:ext>
                </a:extLst>
              </a:tr>
              <a:tr h="198060">
                <a:tc rowSpan="2">
                  <a:txBody>
                    <a:bodyPr/>
                    <a:lstStyle/>
                    <a:p>
                      <a:pPr algn="ctr"/>
                      <a:r>
                        <a:rPr lang="zh-CN" altLang="en-US" sz="800" b="1" dirty="0"/>
                        <a:t>中断</a:t>
                      </a:r>
                      <a:endParaRPr lang="en-US" altLang="zh-CN" sz="800" b="1" dirty="0"/>
                    </a:p>
                    <a:p>
                      <a:pPr algn="ctr"/>
                      <a:r>
                        <a:rPr lang="en-US" altLang="zh-CN" sz="800" b="1" dirty="0"/>
                        <a:t>M</a:t>
                      </a:r>
                      <a:r>
                        <a:rPr lang="en-US" altLang="zh-CN" sz="800" b="1" baseline="-25000" dirty="0"/>
                        <a:t>int</a:t>
                      </a:r>
                      <a:endParaRPr lang="zh-CN" altLang="en-US" sz="800" b="1" baseline="-25000" dirty="0"/>
                    </a:p>
                  </a:txBody>
                  <a:tcPr anchor="ctr"/>
                </a:tc>
                <a:tc>
                  <a:txBody>
                    <a:bodyPr/>
                    <a:lstStyle/>
                    <a:p>
                      <a:pPr algn="l"/>
                      <a:r>
                        <a:rPr lang="en-US" altLang="zh-CN" sz="800" b="1" dirty="0"/>
                        <a:t>T1</a:t>
                      </a:r>
                      <a:endParaRPr lang="zh-CN" altLang="en-US" sz="800" b="1" dirty="0"/>
                    </a:p>
                  </a:txBody>
                  <a:tcPr anchor="ctr"/>
                </a:tc>
                <a:tc>
                  <a:txBody>
                    <a:bodyPr/>
                    <a:lstStyle/>
                    <a:p>
                      <a:pPr algn="l"/>
                      <a:r>
                        <a:rPr lang="en-US" altLang="zh-CN" sz="800" b="1" dirty="0"/>
                        <a:t>0-&gt;IE       PC-&gt;EPC</a:t>
                      </a:r>
                      <a:endParaRPr lang="zh-CN" altLang="en-US" sz="800" b="1" baseline="-25000" dirty="0"/>
                    </a:p>
                  </a:txBody>
                  <a:tcPr anchor="ctr"/>
                </a:tc>
                <a:tc>
                  <a:txBody>
                    <a:bodyPr/>
                    <a:lstStyle/>
                    <a:p>
                      <a:r>
                        <a:rPr lang="zh-CN" altLang="en-US" sz="800" b="1" dirty="0"/>
                        <a:t>关中断，同时将</a:t>
                      </a:r>
                      <a:r>
                        <a:rPr lang="en-US" altLang="zh-CN" sz="800" b="1" dirty="0"/>
                        <a:t>PC</a:t>
                      </a:r>
                      <a:r>
                        <a:rPr lang="zh-CN" altLang="en-US" sz="800" b="1" dirty="0"/>
                        <a:t>值送入</a:t>
                      </a:r>
                      <a:r>
                        <a:rPr lang="en-US" altLang="zh-CN" sz="800" b="1" dirty="0"/>
                        <a:t>EPC</a:t>
                      </a:r>
                      <a:r>
                        <a:rPr lang="zh-CN" altLang="en-US" sz="800" b="1" dirty="0"/>
                        <a:t>寄存器中保存</a:t>
                      </a:r>
                    </a:p>
                  </a:txBody>
                  <a:tcPr anchor="ctr"/>
                </a:tc>
                <a:tc>
                  <a:txBody>
                    <a:bodyPr/>
                    <a:lstStyle/>
                    <a:p>
                      <a:r>
                        <a:rPr lang="en-US" altLang="zh-CN" sz="800" b="1" dirty="0"/>
                        <a:t>CLI=</a:t>
                      </a:r>
                      <a:r>
                        <a:rPr lang="en-US" altLang="zh-CN" sz="800" b="1" dirty="0" err="1"/>
                        <a:t>PC</a:t>
                      </a:r>
                      <a:r>
                        <a:rPr lang="en-US" altLang="zh-CN" sz="800" b="1" baseline="-25000" dirty="0" err="1"/>
                        <a:t>out</a:t>
                      </a:r>
                      <a:r>
                        <a:rPr lang="en-US" altLang="zh-CN" sz="800" b="1" dirty="0"/>
                        <a:t>=</a:t>
                      </a:r>
                      <a:r>
                        <a:rPr lang="en-US" altLang="zh-CN" sz="800" b="1" dirty="0" err="1"/>
                        <a:t>EPC</a:t>
                      </a:r>
                      <a:r>
                        <a:rPr lang="en-US" altLang="zh-CN" sz="800" b="1" baseline="-25000" dirty="0" err="1"/>
                        <a:t>in</a:t>
                      </a:r>
                      <a:r>
                        <a:rPr lang="en-US" altLang="zh-CN" sz="800" b="1" dirty="0"/>
                        <a:t>=1</a:t>
                      </a:r>
                      <a:endParaRPr lang="zh-CN" altLang="en-US" sz="800" b="1" dirty="0"/>
                    </a:p>
                  </a:txBody>
                  <a:tcPr anchor="ctr"/>
                </a:tc>
                <a:extLst>
                  <a:ext uri="{0D108BD9-81ED-4DB2-BD59-A6C34878D82A}">
                    <a16:rowId xmlns:a16="http://schemas.microsoft.com/office/drawing/2014/main" val="985981060"/>
                  </a:ext>
                </a:extLst>
              </a:tr>
              <a:tr h="198060">
                <a:tc vMerge="1">
                  <a:txBody>
                    <a:bodyPr/>
                    <a:lstStyle/>
                    <a:p>
                      <a:pPr algn="ctr"/>
                      <a:endParaRPr lang="zh-CN" altLang="en-US" sz="800" b="1" dirty="0"/>
                    </a:p>
                  </a:txBody>
                  <a:tcPr anchor="ctr"/>
                </a:tc>
                <a:tc>
                  <a:txBody>
                    <a:bodyPr/>
                    <a:lstStyle/>
                    <a:p>
                      <a:pPr algn="l"/>
                      <a:r>
                        <a:rPr lang="en-US" altLang="zh-CN" sz="800" b="1" dirty="0"/>
                        <a:t>T2</a:t>
                      </a:r>
                      <a:endParaRPr lang="zh-CN" altLang="en-US" sz="800" b="1" dirty="0"/>
                    </a:p>
                  </a:txBody>
                  <a:tcPr anchor="ctr"/>
                </a:tc>
                <a:tc>
                  <a:txBody>
                    <a:bodyPr/>
                    <a:lstStyle/>
                    <a:p>
                      <a:pPr algn="l"/>
                      <a:r>
                        <a:rPr lang="zh-CN" altLang="en-US" sz="800" b="1" dirty="0"/>
                        <a:t>中断程序入口</a:t>
                      </a:r>
                      <a:r>
                        <a:rPr lang="en-US" altLang="zh-CN" sz="800" b="1" dirty="0"/>
                        <a:t>-&gt;PC</a:t>
                      </a:r>
                      <a:endParaRPr lang="zh-CN" altLang="en-US" sz="800" b="1" dirty="0"/>
                    </a:p>
                  </a:txBody>
                  <a:tcPr anchor="ctr"/>
                </a:tc>
                <a:tc>
                  <a:txBody>
                    <a:bodyPr/>
                    <a:lstStyle/>
                    <a:p>
                      <a:r>
                        <a:rPr lang="zh-CN" altLang="en-US" sz="800" b="1" dirty="0"/>
                        <a:t>将要响应的中断对应的中断程序入口地址送</a:t>
                      </a:r>
                      <a:r>
                        <a:rPr lang="en-US" altLang="zh-CN" sz="800" b="1" dirty="0"/>
                        <a:t>PC</a:t>
                      </a:r>
                      <a:endParaRPr lang="zh-CN" altLang="en-US" sz="800" b="1" dirty="0"/>
                    </a:p>
                  </a:txBody>
                  <a:tcPr anchor="ctr"/>
                </a:tc>
                <a:tc>
                  <a:txBody>
                    <a:bodyPr/>
                    <a:lstStyle/>
                    <a:p>
                      <a:r>
                        <a:rPr lang="en-US" altLang="zh-CN" sz="800" b="1" dirty="0" err="1"/>
                        <a:t>IntA</a:t>
                      </a:r>
                      <a:r>
                        <a:rPr lang="en-US" altLang="zh-CN" sz="800" b="1" baseline="-25000" dirty="0" err="1"/>
                        <a:t>out</a:t>
                      </a:r>
                      <a:r>
                        <a:rPr lang="en-US" altLang="zh-CN" sz="800" b="1" dirty="0"/>
                        <a:t>=</a:t>
                      </a:r>
                      <a:r>
                        <a:rPr lang="en-US" altLang="zh-CN" sz="800" b="1" dirty="0" err="1"/>
                        <a:t>PC</a:t>
                      </a:r>
                      <a:r>
                        <a:rPr lang="en-US" altLang="zh-CN" sz="800" b="1" baseline="-25000" dirty="0" err="1"/>
                        <a:t>in</a:t>
                      </a:r>
                      <a:r>
                        <a:rPr lang="en-US" altLang="zh-CN" sz="800" b="1" dirty="0"/>
                        <a:t>=1</a:t>
                      </a:r>
                      <a:endParaRPr lang="zh-CN" altLang="en-US" sz="800" b="1" dirty="0"/>
                    </a:p>
                  </a:txBody>
                  <a:tcPr anchor="ctr"/>
                </a:tc>
                <a:extLst>
                  <a:ext uri="{0D108BD9-81ED-4DB2-BD59-A6C34878D82A}">
                    <a16:rowId xmlns:a16="http://schemas.microsoft.com/office/drawing/2014/main" val="3622888656"/>
                  </a:ext>
                </a:extLst>
              </a:tr>
            </a:tbl>
          </a:graphicData>
        </a:graphic>
      </p:graphicFrame>
      <p:graphicFrame>
        <p:nvGraphicFramePr>
          <p:cNvPr id="11" name="表格 10">
            <a:extLst>
              <a:ext uri="{FF2B5EF4-FFF2-40B4-BE49-F238E27FC236}">
                <a16:creationId xmlns:a16="http://schemas.microsoft.com/office/drawing/2014/main" id="{02B878AB-B2E2-3664-EAF3-D8E0764BF930}"/>
              </a:ext>
            </a:extLst>
          </p:cNvPr>
          <p:cNvGraphicFramePr>
            <a:graphicFrameLocks/>
          </p:cNvGraphicFramePr>
          <p:nvPr>
            <p:extLst>
              <p:ext uri="{D42A27DB-BD31-4B8C-83A1-F6EECF244321}">
                <p14:modId xmlns:p14="http://schemas.microsoft.com/office/powerpoint/2010/main" val="1817512620"/>
              </p:ext>
            </p:extLst>
          </p:nvPr>
        </p:nvGraphicFramePr>
        <p:xfrm>
          <a:off x="4499992" y="6048712"/>
          <a:ext cx="4392487" cy="548640"/>
        </p:xfrm>
        <a:graphic>
          <a:graphicData uri="http://schemas.openxmlformats.org/drawingml/2006/table">
            <a:tbl>
              <a:tblPr firstRow="1" bandRow="1">
                <a:tableStyleId>{5C22544A-7EE6-4342-B048-85BDC9FD1C3A}</a:tableStyleId>
              </a:tblPr>
              <a:tblGrid>
                <a:gridCol w="504056">
                  <a:extLst>
                    <a:ext uri="{9D8B030D-6E8A-4147-A177-3AD203B41FA5}">
                      <a16:colId xmlns:a16="http://schemas.microsoft.com/office/drawing/2014/main" val="1791914891"/>
                    </a:ext>
                  </a:extLst>
                </a:gridCol>
                <a:gridCol w="432048">
                  <a:extLst>
                    <a:ext uri="{9D8B030D-6E8A-4147-A177-3AD203B41FA5}">
                      <a16:colId xmlns:a16="http://schemas.microsoft.com/office/drawing/2014/main" val="3061639222"/>
                    </a:ext>
                  </a:extLst>
                </a:gridCol>
                <a:gridCol w="1008112">
                  <a:extLst>
                    <a:ext uri="{9D8B030D-6E8A-4147-A177-3AD203B41FA5}">
                      <a16:colId xmlns:a16="http://schemas.microsoft.com/office/drawing/2014/main" val="3562933882"/>
                    </a:ext>
                  </a:extLst>
                </a:gridCol>
                <a:gridCol w="1152128">
                  <a:extLst>
                    <a:ext uri="{9D8B030D-6E8A-4147-A177-3AD203B41FA5}">
                      <a16:colId xmlns:a16="http://schemas.microsoft.com/office/drawing/2014/main" val="2200243117"/>
                    </a:ext>
                  </a:extLst>
                </a:gridCol>
                <a:gridCol w="1296143">
                  <a:extLst>
                    <a:ext uri="{9D8B030D-6E8A-4147-A177-3AD203B41FA5}">
                      <a16:colId xmlns:a16="http://schemas.microsoft.com/office/drawing/2014/main" val="1382084916"/>
                    </a:ext>
                  </a:extLst>
                </a:gridCol>
              </a:tblGrid>
              <a:tr h="198060">
                <a:tc>
                  <a:txBody>
                    <a:bodyPr/>
                    <a:lstStyle/>
                    <a:p>
                      <a:pPr algn="ctr"/>
                      <a:r>
                        <a:rPr lang="zh-CN" altLang="en-US" sz="800" b="1" dirty="0"/>
                        <a:t>周期</a:t>
                      </a:r>
                    </a:p>
                  </a:txBody>
                  <a:tcPr anchor="ctr"/>
                </a:tc>
                <a:tc>
                  <a:txBody>
                    <a:bodyPr/>
                    <a:lstStyle/>
                    <a:p>
                      <a:pPr algn="ctr"/>
                      <a:r>
                        <a:rPr lang="zh-CN" altLang="en-US" sz="800" b="1" dirty="0"/>
                        <a:t>节拍</a:t>
                      </a:r>
                    </a:p>
                  </a:txBody>
                  <a:tcPr anchor="ctr"/>
                </a:tc>
                <a:tc>
                  <a:txBody>
                    <a:bodyPr/>
                    <a:lstStyle/>
                    <a:p>
                      <a:pPr algn="ctr"/>
                      <a:r>
                        <a:rPr lang="zh-CN" altLang="en-US" sz="800" b="1" dirty="0"/>
                        <a:t>操作</a:t>
                      </a:r>
                    </a:p>
                  </a:txBody>
                  <a:tcPr anchor="ctr"/>
                </a:tc>
                <a:tc>
                  <a:txBody>
                    <a:bodyPr/>
                    <a:lstStyle/>
                    <a:p>
                      <a:pPr algn="ctr"/>
                      <a:r>
                        <a:rPr lang="zh-CN" altLang="en-US" sz="800" b="1" dirty="0"/>
                        <a:t>功能说明</a:t>
                      </a:r>
                    </a:p>
                  </a:txBody>
                  <a:tcPr anchor="ctr"/>
                </a:tc>
                <a:tc>
                  <a:txBody>
                    <a:bodyPr/>
                    <a:lstStyle/>
                    <a:p>
                      <a:pPr algn="ctr"/>
                      <a:r>
                        <a:rPr lang="zh-CN" altLang="en-US" sz="800" b="1" dirty="0"/>
                        <a:t>控制信号</a:t>
                      </a:r>
                    </a:p>
                  </a:txBody>
                  <a:tcPr anchor="ctr"/>
                </a:tc>
                <a:extLst>
                  <a:ext uri="{0D108BD9-81ED-4DB2-BD59-A6C34878D82A}">
                    <a16:rowId xmlns:a16="http://schemas.microsoft.com/office/drawing/2014/main" val="3914967767"/>
                  </a:ext>
                </a:extLst>
              </a:tr>
              <a:tr h="198060">
                <a:tc>
                  <a:txBody>
                    <a:bodyPr/>
                    <a:lstStyle/>
                    <a:p>
                      <a:pPr algn="ctr"/>
                      <a:r>
                        <a:rPr lang="zh-CN" altLang="en-US" sz="800" b="1" dirty="0"/>
                        <a:t>中断</a:t>
                      </a:r>
                      <a:endParaRPr lang="en-US" altLang="zh-CN" sz="800" b="1" dirty="0"/>
                    </a:p>
                    <a:p>
                      <a:pPr algn="ctr"/>
                      <a:r>
                        <a:rPr lang="en-US" altLang="zh-CN" sz="800" b="1" dirty="0"/>
                        <a:t>M</a:t>
                      </a:r>
                      <a:r>
                        <a:rPr lang="en-US" altLang="zh-CN" sz="800" b="1" baseline="-25000" dirty="0"/>
                        <a:t>int</a:t>
                      </a:r>
                      <a:endParaRPr lang="zh-CN" altLang="en-US" sz="800" b="1" baseline="-25000" dirty="0"/>
                    </a:p>
                  </a:txBody>
                  <a:tcPr anchor="ctr"/>
                </a:tc>
                <a:tc>
                  <a:txBody>
                    <a:bodyPr/>
                    <a:lstStyle/>
                    <a:p>
                      <a:pPr algn="ctr"/>
                      <a:r>
                        <a:rPr lang="en-US" altLang="zh-CN" sz="800" b="1" dirty="0"/>
                        <a:t>T3</a:t>
                      </a:r>
                      <a:endParaRPr lang="zh-CN" altLang="en-US" sz="800" b="1" dirty="0"/>
                    </a:p>
                  </a:txBody>
                  <a:tcPr anchor="ctr"/>
                </a:tc>
                <a:tc>
                  <a:txBody>
                    <a:bodyPr/>
                    <a:lstStyle/>
                    <a:p>
                      <a:r>
                        <a:rPr lang="en-US" altLang="zh-CN" sz="800" b="1" dirty="0"/>
                        <a:t>EPC-&gt;PC        1-&gt;IE</a:t>
                      </a:r>
                    </a:p>
                  </a:txBody>
                  <a:tcPr anchor="ctr"/>
                </a:tc>
                <a:tc>
                  <a:txBody>
                    <a:bodyPr/>
                    <a:lstStyle/>
                    <a:p>
                      <a:r>
                        <a:rPr lang="zh-CN" altLang="en-US" sz="800" b="1" dirty="0"/>
                        <a:t>恢复断点，将</a:t>
                      </a:r>
                      <a:r>
                        <a:rPr lang="en-US" altLang="zh-CN" sz="800" b="1" dirty="0"/>
                        <a:t>EPC</a:t>
                      </a:r>
                      <a:r>
                        <a:rPr lang="zh-CN" altLang="en-US" sz="800" b="1" dirty="0"/>
                        <a:t>送</a:t>
                      </a:r>
                      <a:r>
                        <a:rPr lang="en-US" altLang="zh-CN" sz="800" b="1" dirty="0"/>
                        <a:t>PC</a:t>
                      </a:r>
                      <a:r>
                        <a:rPr lang="zh-CN" altLang="en-US" sz="800" b="1" dirty="0"/>
                        <a:t>，同时开中断</a:t>
                      </a:r>
                    </a:p>
                  </a:txBody>
                  <a:tcPr anchor="ctr"/>
                </a:tc>
                <a:tc>
                  <a:txBody>
                    <a:bodyPr/>
                    <a:lstStyle/>
                    <a:p>
                      <a:r>
                        <a:rPr lang="en-US" altLang="zh-CN" sz="800" b="1" dirty="0" err="1"/>
                        <a:t>EPC</a:t>
                      </a:r>
                      <a:r>
                        <a:rPr lang="en-US" altLang="zh-CN" sz="800" b="1" baseline="-25000" dirty="0" err="1"/>
                        <a:t>out</a:t>
                      </a:r>
                      <a:r>
                        <a:rPr lang="en-US" altLang="zh-CN" sz="800" b="1" dirty="0"/>
                        <a:t>=</a:t>
                      </a:r>
                      <a:r>
                        <a:rPr lang="en-US" altLang="zh-CN" sz="800" b="1" dirty="0" err="1"/>
                        <a:t>PC</a:t>
                      </a:r>
                      <a:r>
                        <a:rPr lang="en-US" altLang="zh-CN" sz="800" b="1" baseline="-25000" dirty="0" err="1"/>
                        <a:t>in</a:t>
                      </a:r>
                      <a:r>
                        <a:rPr lang="en-US" altLang="zh-CN" sz="800" b="1" dirty="0"/>
                        <a:t>=STI=</a:t>
                      </a:r>
                      <a:r>
                        <a:rPr lang="en-US" altLang="zh-CN" sz="800" b="1" dirty="0" err="1"/>
                        <a:t>ClrInt</a:t>
                      </a:r>
                      <a:r>
                        <a:rPr lang="en-US" altLang="zh-CN" sz="800" b="1" dirty="0"/>
                        <a:t>=1</a:t>
                      </a:r>
                      <a:endParaRPr lang="zh-CN" altLang="en-US" sz="800" b="1" dirty="0"/>
                    </a:p>
                  </a:txBody>
                  <a:tcPr anchor="ctr"/>
                </a:tc>
                <a:extLst>
                  <a:ext uri="{0D108BD9-81ED-4DB2-BD59-A6C34878D82A}">
                    <a16:rowId xmlns:a16="http://schemas.microsoft.com/office/drawing/2014/main" val="985981060"/>
                  </a:ext>
                </a:extLst>
              </a:tr>
            </a:tbl>
          </a:graphicData>
        </a:graphic>
      </p:graphicFrame>
      <p:sp>
        <p:nvSpPr>
          <p:cNvPr id="12" name="文本框 11">
            <a:extLst>
              <a:ext uri="{FF2B5EF4-FFF2-40B4-BE49-F238E27FC236}">
                <a16:creationId xmlns:a16="http://schemas.microsoft.com/office/drawing/2014/main" id="{DBEBA096-889B-9D7B-EF00-3A0A00120C33}"/>
              </a:ext>
            </a:extLst>
          </p:cNvPr>
          <p:cNvSpPr txBox="1"/>
          <p:nvPr/>
        </p:nvSpPr>
        <p:spPr>
          <a:xfrm>
            <a:off x="4747823" y="4111135"/>
            <a:ext cx="3896824" cy="276999"/>
          </a:xfrm>
          <a:prstGeom prst="rect">
            <a:avLst/>
          </a:prstGeom>
          <a:noFill/>
        </p:spPr>
        <p:txBody>
          <a:bodyPr wrap="square" rtlCol="0">
            <a:spAutoFit/>
          </a:bodyPr>
          <a:lstStyle/>
          <a:p>
            <a:pPr algn="ctr"/>
            <a:r>
              <a:rPr lang="zh-CN" altLang="en-US" sz="1200" b="1" dirty="0"/>
              <a:t>表</a:t>
            </a:r>
            <a:r>
              <a:rPr lang="en-US" altLang="zh-CN" sz="1200" b="1" dirty="0"/>
              <a:t>6.19    </a:t>
            </a:r>
            <a:r>
              <a:rPr lang="zh-CN" altLang="en-US" sz="1200" b="1" dirty="0"/>
              <a:t>中断响应周期的操作及控制信号</a:t>
            </a:r>
          </a:p>
        </p:txBody>
      </p:sp>
      <p:sp>
        <p:nvSpPr>
          <p:cNvPr id="13" name="文本框 12">
            <a:extLst>
              <a:ext uri="{FF2B5EF4-FFF2-40B4-BE49-F238E27FC236}">
                <a16:creationId xmlns:a16="http://schemas.microsoft.com/office/drawing/2014/main" id="{F0BDDC8F-7D49-69E6-A4F8-0DC5BD8813B0}"/>
              </a:ext>
            </a:extLst>
          </p:cNvPr>
          <p:cNvSpPr txBox="1"/>
          <p:nvPr/>
        </p:nvSpPr>
        <p:spPr>
          <a:xfrm>
            <a:off x="4860032" y="5749150"/>
            <a:ext cx="3896824" cy="276999"/>
          </a:xfrm>
          <a:prstGeom prst="rect">
            <a:avLst/>
          </a:prstGeom>
          <a:noFill/>
        </p:spPr>
        <p:txBody>
          <a:bodyPr wrap="square" rtlCol="0">
            <a:spAutoFit/>
          </a:bodyPr>
          <a:lstStyle/>
          <a:p>
            <a:pPr algn="ctr"/>
            <a:r>
              <a:rPr lang="zh-CN" altLang="en-US" sz="1200" b="1" dirty="0"/>
              <a:t>表</a:t>
            </a:r>
            <a:r>
              <a:rPr lang="en-US" altLang="zh-CN" sz="1200" b="1" dirty="0"/>
              <a:t>6.20    </a:t>
            </a:r>
            <a:r>
              <a:rPr lang="en-US" altLang="zh-CN" sz="1200" b="1" dirty="0" err="1"/>
              <a:t>eret</a:t>
            </a:r>
            <a:r>
              <a:rPr lang="zh-CN" altLang="en-US" sz="1200" b="1" dirty="0"/>
              <a:t>指令执行周期的操作及控制信号</a:t>
            </a:r>
          </a:p>
        </p:txBody>
      </p:sp>
    </p:spTree>
    <p:extLst>
      <p:ext uri="{BB962C8B-B14F-4D97-AF65-F5344CB8AC3E}">
        <p14:creationId xmlns:p14="http://schemas.microsoft.com/office/powerpoint/2010/main" val="39356984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29EFF3FC-87F8-8808-EBEF-E0DC2D7F0880}"/>
              </a:ext>
            </a:extLst>
          </p:cNvPr>
          <p:cNvSpPr>
            <a:spLocks noGrp="1"/>
          </p:cNvSpPr>
          <p:nvPr>
            <p:ph idx="1"/>
          </p:nvPr>
        </p:nvSpPr>
        <p:spPr>
          <a:xfrm>
            <a:off x="457200" y="271189"/>
            <a:ext cx="8229600" cy="4525963"/>
          </a:xfrm>
        </p:spPr>
        <p:txBody>
          <a:bodyPr/>
          <a:lstStyle/>
          <a:p>
            <a:pPr lvl="2"/>
            <a:r>
              <a:rPr lang="zh-CN" altLang="en-US" sz="1800" b="1" dirty="0"/>
              <a:t>（</a:t>
            </a:r>
            <a:r>
              <a:rPr lang="en-US" altLang="zh-CN" sz="1800" b="1" dirty="0"/>
              <a:t>2</a:t>
            </a:r>
            <a:r>
              <a:rPr lang="zh-CN" altLang="en-US" sz="1800" b="1" dirty="0"/>
              <a:t>）现代时序硬布线控制器升级</a:t>
            </a:r>
            <a:endParaRPr lang="en-US" altLang="zh-CN" sz="1600" b="1" dirty="0"/>
          </a:p>
          <a:p>
            <a:pPr lvl="3"/>
            <a:endParaRPr lang="en-US" altLang="zh-CN" sz="1200" b="1" dirty="0"/>
          </a:p>
          <a:p>
            <a:pPr lvl="3"/>
            <a:r>
              <a:rPr lang="zh-CN" altLang="en-US" sz="1400" b="1" dirty="0"/>
              <a:t>同样可以对图</a:t>
            </a:r>
            <a:r>
              <a:rPr lang="en-US" altLang="zh-CN" sz="1400" b="1" dirty="0"/>
              <a:t>6.45</a:t>
            </a:r>
            <a:r>
              <a:rPr lang="zh-CN" altLang="en-US" sz="1400" b="1" dirty="0"/>
              <a:t>的</a:t>
            </a:r>
            <a:r>
              <a:rPr lang="zh-CN" altLang="en-US" sz="1400" b="1" dirty="0">
                <a:solidFill>
                  <a:srgbClr val="FF0000"/>
                </a:solidFill>
              </a:rPr>
              <a:t>单总线</a:t>
            </a:r>
            <a:r>
              <a:rPr lang="zh-CN" altLang="en-US" sz="1400" b="1" dirty="0"/>
              <a:t>结构计算机的</a:t>
            </a:r>
            <a:r>
              <a:rPr lang="zh-CN" altLang="en-US" sz="1400" b="1" dirty="0">
                <a:solidFill>
                  <a:srgbClr val="FF0000"/>
                </a:solidFill>
              </a:rPr>
              <a:t>现代时序</a:t>
            </a:r>
            <a:r>
              <a:rPr lang="zh-CN" altLang="en-US" sz="1400" b="1" dirty="0"/>
              <a:t>状态机进行升级，使其能支持中断，升级后的状态机如图</a:t>
            </a:r>
            <a:r>
              <a:rPr lang="en-US" altLang="zh-CN" sz="1400" b="1" dirty="0"/>
              <a:t>6.66</a:t>
            </a:r>
            <a:r>
              <a:rPr lang="zh-CN" altLang="en-US" sz="1400" b="1" dirty="0"/>
              <a:t>所示。</a:t>
            </a:r>
            <a:endParaRPr lang="en-US" altLang="zh-CN" sz="1400" b="1" dirty="0"/>
          </a:p>
          <a:p>
            <a:pPr lvl="3"/>
            <a:endParaRPr lang="en-US" altLang="zh-CN" sz="1400" b="1" dirty="0"/>
          </a:p>
          <a:p>
            <a:pPr lvl="3"/>
            <a:r>
              <a:rPr lang="zh-CN" altLang="en-US" sz="1400" b="1" dirty="0"/>
              <a:t>图</a:t>
            </a:r>
            <a:r>
              <a:rPr lang="en-US" altLang="zh-CN" sz="1400" b="1" dirty="0"/>
              <a:t>6.66</a:t>
            </a:r>
            <a:r>
              <a:rPr lang="zh-CN" altLang="en-US" sz="1400" b="1" dirty="0"/>
              <a:t>中增加了</a:t>
            </a:r>
            <a:r>
              <a:rPr lang="en-US" altLang="zh-CN" sz="1400" b="1" dirty="0"/>
              <a:t>2</a:t>
            </a:r>
            <a:r>
              <a:rPr lang="zh-CN" altLang="en-US" sz="1400" b="1" dirty="0"/>
              <a:t>个状态</a:t>
            </a:r>
            <a:r>
              <a:rPr lang="en-US" altLang="zh-CN" sz="1400" b="1" dirty="0">
                <a:solidFill>
                  <a:srgbClr val="FF0000"/>
                </a:solidFill>
              </a:rPr>
              <a:t>S</a:t>
            </a:r>
            <a:r>
              <a:rPr lang="en-US" altLang="zh-CN" sz="1400" b="1" baseline="-25000" dirty="0">
                <a:solidFill>
                  <a:srgbClr val="FF0000"/>
                </a:solidFill>
              </a:rPr>
              <a:t>26</a:t>
            </a:r>
            <a:r>
              <a:rPr lang="zh-CN" altLang="en-US" sz="1400" b="1" dirty="0"/>
              <a:t>和</a:t>
            </a:r>
            <a:r>
              <a:rPr lang="en-US" altLang="zh-CN" sz="1400" b="1" dirty="0">
                <a:solidFill>
                  <a:srgbClr val="FF0000"/>
                </a:solidFill>
              </a:rPr>
              <a:t>S</a:t>
            </a:r>
            <a:r>
              <a:rPr lang="en-US" altLang="zh-CN" sz="1400" b="1" baseline="-25000" dirty="0">
                <a:solidFill>
                  <a:srgbClr val="FF0000"/>
                </a:solidFill>
              </a:rPr>
              <a:t>27</a:t>
            </a:r>
            <a:r>
              <a:rPr lang="zh-CN" altLang="en-US" sz="1400" b="1" dirty="0"/>
              <a:t>，用于</a:t>
            </a:r>
            <a:r>
              <a:rPr lang="zh-CN" altLang="en-US" sz="1400" b="1" dirty="0">
                <a:solidFill>
                  <a:srgbClr val="FF0000"/>
                </a:solidFill>
              </a:rPr>
              <a:t>中断响应</a:t>
            </a:r>
            <a:r>
              <a:rPr lang="zh-CN" altLang="en-US" sz="1400" b="1" dirty="0"/>
              <a:t>。</a:t>
            </a:r>
            <a:endParaRPr lang="en-US" altLang="zh-CN" sz="1400" b="1" dirty="0"/>
          </a:p>
          <a:p>
            <a:pPr lvl="3"/>
            <a:endParaRPr lang="en-US" altLang="zh-CN" sz="1400" b="1" dirty="0"/>
          </a:p>
          <a:p>
            <a:pPr lvl="3"/>
            <a:r>
              <a:rPr lang="zh-CN" altLang="en-US" sz="1400" b="1" dirty="0"/>
              <a:t>此外，也要增加</a:t>
            </a:r>
            <a:r>
              <a:rPr lang="en-US" altLang="zh-CN" sz="1400" b="1" dirty="0"/>
              <a:t>1</a:t>
            </a:r>
            <a:r>
              <a:rPr lang="zh-CN" altLang="en-US" sz="1400" b="1" dirty="0"/>
              <a:t>条中断返回指令</a:t>
            </a:r>
            <a:r>
              <a:rPr lang="en-US" altLang="zh-CN" sz="1400" b="1" dirty="0" err="1">
                <a:solidFill>
                  <a:srgbClr val="FF0000"/>
                </a:solidFill>
              </a:rPr>
              <a:t>eret</a:t>
            </a:r>
            <a:r>
              <a:rPr lang="zh-CN" altLang="en-US" sz="1400" b="1" dirty="0"/>
              <a:t>，该指令的执行只需要</a:t>
            </a:r>
            <a:r>
              <a:rPr lang="en-US" altLang="zh-CN" sz="1400" b="1" dirty="0"/>
              <a:t>1</a:t>
            </a:r>
            <a:r>
              <a:rPr lang="zh-CN" altLang="en-US" sz="1400" b="1" dirty="0"/>
              <a:t>个时钟周期</a:t>
            </a:r>
            <a:r>
              <a:rPr lang="en-US" altLang="zh-CN" sz="1400" b="1" dirty="0"/>
              <a:t>S</a:t>
            </a:r>
            <a:r>
              <a:rPr lang="en-US" altLang="zh-CN" sz="1400" b="1" baseline="-25000" dirty="0"/>
              <a:t>25</a:t>
            </a:r>
            <a:r>
              <a:rPr lang="zh-CN" altLang="en-US" sz="1400" b="1" dirty="0"/>
              <a:t>。</a:t>
            </a:r>
            <a:endParaRPr lang="en-US" altLang="zh-CN" sz="1200" b="1" dirty="0"/>
          </a:p>
          <a:p>
            <a:pPr lvl="3"/>
            <a:endParaRPr lang="en-US" altLang="zh-CN" sz="1200" b="1" dirty="0"/>
          </a:p>
          <a:p>
            <a:pPr lvl="3"/>
            <a:endParaRPr lang="en-US" altLang="zh-CN" sz="1200" b="1" dirty="0"/>
          </a:p>
          <a:p>
            <a:pPr lvl="1"/>
            <a:endParaRPr lang="zh-CN" altLang="en-US" b="1" dirty="0"/>
          </a:p>
        </p:txBody>
      </p:sp>
      <p:grpSp>
        <p:nvGrpSpPr>
          <p:cNvPr id="7" name="组合 6">
            <a:extLst>
              <a:ext uri="{FF2B5EF4-FFF2-40B4-BE49-F238E27FC236}">
                <a16:creationId xmlns:a16="http://schemas.microsoft.com/office/drawing/2014/main" id="{CAFE170B-C49E-50FD-D73E-D4FDA59B0817}"/>
              </a:ext>
            </a:extLst>
          </p:cNvPr>
          <p:cNvGrpSpPr/>
          <p:nvPr/>
        </p:nvGrpSpPr>
        <p:grpSpPr>
          <a:xfrm>
            <a:off x="2699792" y="2780928"/>
            <a:ext cx="4176464" cy="3888432"/>
            <a:chOff x="2699792" y="2780928"/>
            <a:chExt cx="4176464" cy="3888432"/>
          </a:xfrm>
        </p:grpSpPr>
        <p:pic>
          <p:nvPicPr>
            <p:cNvPr id="5" name="图片 4">
              <a:extLst>
                <a:ext uri="{FF2B5EF4-FFF2-40B4-BE49-F238E27FC236}">
                  <a16:creationId xmlns:a16="http://schemas.microsoft.com/office/drawing/2014/main" id="{C3F19780-5B52-DB35-0F69-2C6F283F4561}"/>
                </a:ext>
              </a:extLst>
            </p:cNvPr>
            <p:cNvPicPr>
              <a:picLocks noChangeAspect="1"/>
            </p:cNvPicPr>
            <p:nvPr/>
          </p:nvPicPr>
          <p:blipFill>
            <a:blip r:embed="rId2"/>
            <a:stretch>
              <a:fillRect/>
            </a:stretch>
          </p:blipFill>
          <p:spPr>
            <a:xfrm>
              <a:off x="2699792" y="2780928"/>
              <a:ext cx="4176464" cy="3476339"/>
            </a:xfrm>
            <a:prstGeom prst="rect">
              <a:avLst/>
            </a:prstGeom>
          </p:spPr>
        </p:pic>
        <p:sp>
          <p:nvSpPr>
            <p:cNvPr id="9" name="文本框 8">
              <a:extLst>
                <a:ext uri="{FF2B5EF4-FFF2-40B4-BE49-F238E27FC236}">
                  <a16:creationId xmlns:a16="http://schemas.microsoft.com/office/drawing/2014/main" id="{46A152D6-75AA-BB0B-23F9-5BB43683461B}"/>
                </a:ext>
              </a:extLst>
            </p:cNvPr>
            <p:cNvSpPr txBox="1"/>
            <p:nvPr/>
          </p:nvSpPr>
          <p:spPr>
            <a:xfrm>
              <a:off x="2979432" y="6392361"/>
              <a:ext cx="3896824" cy="276999"/>
            </a:xfrm>
            <a:prstGeom prst="rect">
              <a:avLst/>
            </a:prstGeom>
            <a:noFill/>
          </p:spPr>
          <p:txBody>
            <a:bodyPr wrap="square" rtlCol="0">
              <a:spAutoFit/>
            </a:bodyPr>
            <a:lstStyle/>
            <a:p>
              <a:pPr algn="ctr"/>
              <a:r>
                <a:rPr lang="zh-CN" altLang="en-US" sz="1200" b="1" dirty="0"/>
                <a:t>图</a:t>
              </a:r>
              <a:r>
                <a:rPr lang="en-US" altLang="zh-CN" sz="1200" b="1" dirty="0"/>
                <a:t>6.66    </a:t>
              </a:r>
              <a:r>
                <a:rPr lang="zh-CN" altLang="en-US" sz="1200" b="1" dirty="0"/>
                <a:t>支持中断的现代时序状态机</a:t>
              </a:r>
            </a:p>
          </p:txBody>
        </p:sp>
      </p:grpSp>
    </p:spTree>
    <p:extLst>
      <p:ext uri="{BB962C8B-B14F-4D97-AF65-F5344CB8AC3E}">
        <p14:creationId xmlns:p14="http://schemas.microsoft.com/office/powerpoint/2010/main" val="1525046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332656"/>
            <a:ext cx="8229600" cy="6192688"/>
          </a:xfrm>
        </p:spPr>
        <p:txBody>
          <a:bodyPr/>
          <a:lstStyle/>
          <a:p>
            <a:pPr lvl="1" eaLnBrk="1" hangingPunct="1"/>
            <a:r>
              <a:rPr lang="en-US" altLang="zh-CN" sz="1800" b="1" dirty="0"/>
              <a:t>RTL</a:t>
            </a:r>
            <a:r>
              <a:rPr lang="zh-CN" altLang="en-US" sz="1800" b="1" dirty="0"/>
              <a:t>（寄存器传送语言）描述规则如下：</a:t>
            </a:r>
            <a:endParaRPr lang="en-US" altLang="zh-CN" sz="2000" b="1" dirty="0"/>
          </a:p>
          <a:p>
            <a:pPr lvl="1" eaLnBrk="1" hangingPunct="1"/>
            <a:endParaRPr lang="en-US" altLang="zh-CN" sz="1000" b="1" dirty="0"/>
          </a:p>
          <a:p>
            <a:pPr lvl="2" eaLnBrk="1" hangingPunct="1">
              <a:buFont typeface="+mj-ea"/>
              <a:buAutoNum type="circleNumDbPlain"/>
            </a:pPr>
            <a:r>
              <a:rPr lang="en-US" altLang="zh-CN" sz="1400" b="1" dirty="0">
                <a:solidFill>
                  <a:srgbClr val="FF0000"/>
                </a:solidFill>
              </a:rPr>
              <a:t>M[</a:t>
            </a:r>
            <a:r>
              <a:rPr lang="en-US" altLang="zh-CN" sz="1400" b="1" dirty="0" err="1">
                <a:solidFill>
                  <a:srgbClr val="FF0000"/>
                </a:solidFill>
              </a:rPr>
              <a:t>addr</a:t>
            </a:r>
            <a:r>
              <a:rPr lang="en-US" altLang="zh-CN" sz="1400" b="1" dirty="0">
                <a:solidFill>
                  <a:srgbClr val="FF0000"/>
                </a:solidFill>
              </a:rPr>
              <a:t>]</a:t>
            </a:r>
            <a:r>
              <a:rPr lang="zh-CN" altLang="en-US" sz="1400" b="1" dirty="0"/>
              <a:t>：表示主存单元或内容；</a:t>
            </a:r>
            <a:r>
              <a:rPr lang="en-US" altLang="zh-CN" sz="1400" b="1" dirty="0" err="1"/>
              <a:t>addr</a:t>
            </a:r>
            <a:r>
              <a:rPr lang="zh-CN" altLang="en-US" sz="1400" b="1" dirty="0"/>
              <a:t>为主存单元的地址，作为源操作数使用时表示主存内容，作为目的操作数使用时表示主存单元。</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solidFill>
                  <a:srgbClr val="FF0000"/>
                </a:solidFill>
              </a:rPr>
              <a:t>R[</a:t>
            </a:r>
            <a:r>
              <a:rPr lang="en-US" altLang="zh-CN" sz="1400" b="1" dirty="0" err="1">
                <a:solidFill>
                  <a:srgbClr val="FF0000"/>
                </a:solidFill>
              </a:rPr>
              <a:t>i</a:t>
            </a:r>
            <a:r>
              <a:rPr lang="en-US" altLang="zh-CN" sz="1400" b="1" dirty="0">
                <a:solidFill>
                  <a:srgbClr val="FF0000"/>
                </a:solidFill>
              </a:rPr>
              <a:t>]</a:t>
            </a:r>
            <a:r>
              <a:rPr lang="zh-CN" altLang="en-US" sz="1400" b="1" dirty="0"/>
              <a:t>：表示通用寄存器组中的第</a:t>
            </a:r>
            <a:r>
              <a:rPr lang="en-US" altLang="zh-CN" sz="1400" b="1" dirty="0" err="1"/>
              <a:t>i</a:t>
            </a:r>
            <a:r>
              <a:rPr lang="zh-CN" altLang="en-US" sz="1400" b="1" dirty="0"/>
              <a:t>号寄存器或内容；</a:t>
            </a:r>
            <a:r>
              <a:rPr lang="en-US" altLang="zh-CN" sz="1400" b="1" dirty="0" err="1"/>
              <a:t>i</a:t>
            </a:r>
            <a:r>
              <a:rPr lang="zh-CN" altLang="en-US" sz="1400" b="1" dirty="0"/>
              <a:t>为寄存器编号，作为源操作数使用时表示寄存器内容，作为目的操作数使用时表示寄存器。</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用“</a:t>
            </a:r>
            <a:r>
              <a:rPr lang="en-US" altLang="zh-CN" sz="1400" b="1" dirty="0">
                <a:solidFill>
                  <a:srgbClr val="FF0000"/>
                </a:solidFill>
              </a:rPr>
              <a:t>B </a:t>
            </a:r>
            <a:r>
              <a:rPr lang="en-US" altLang="zh-CN" sz="1400" b="1" dirty="0">
                <a:solidFill>
                  <a:srgbClr val="FF0000"/>
                </a:solidFill>
                <a:sym typeface="Wingdings" panose="05000000000000000000" pitchFamily="2" charset="2"/>
              </a:rPr>
              <a:t>&lt;- A</a:t>
            </a:r>
            <a:r>
              <a:rPr lang="zh-CN" altLang="en-US" sz="1400" b="1" dirty="0"/>
              <a:t>”或“</a:t>
            </a:r>
            <a:r>
              <a:rPr lang="en-US" altLang="zh-CN" sz="1400" b="1" dirty="0">
                <a:solidFill>
                  <a:srgbClr val="FF0000"/>
                </a:solidFill>
              </a:rPr>
              <a:t>A -&gt;</a:t>
            </a:r>
            <a:r>
              <a:rPr lang="en-US" altLang="zh-CN" sz="1400" b="1" dirty="0">
                <a:solidFill>
                  <a:srgbClr val="FF0000"/>
                </a:solidFill>
                <a:sym typeface="Wingdings" panose="05000000000000000000" pitchFamily="2" charset="2"/>
              </a:rPr>
              <a:t> B</a:t>
            </a:r>
            <a:r>
              <a:rPr lang="zh-CN" altLang="en-US" sz="1400" b="1" dirty="0"/>
              <a:t>”表示数据传送；其中</a:t>
            </a:r>
            <a:r>
              <a:rPr lang="en-US" altLang="zh-CN" sz="1400" b="1" dirty="0"/>
              <a:t>A</a:t>
            </a:r>
            <a:r>
              <a:rPr lang="zh-CN" altLang="en-US" sz="1400" b="1" dirty="0"/>
              <a:t>为源操作数，</a:t>
            </a:r>
            <a:r>
              <a:rPr lang="en-US" altLang="zh-CN" sz="1400" b="1" dirty="0"/>
              <a:t>B</a:t>
            </a:r>
            <a:r>
              <a:rPr lang="zh-CN" altLang="en-US" sz="1400" b="1" dirty="0"/>
              <a:t>为目的操作数。</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err="1">
                <a:solidFill>
                  <a:srgbClr val="FF0000"/>
                </a:solidFill>
              </a:rPr>
              <a:t>X</a:t>
            </a:r>
            <a:r>
              <a:rPr lang="en-US" altLang="zh-CN" sz="1400" b="1" baseline="-25000" dirty="0" err="1">
                <a:solidFill>
                  <a:srgbClr val="FF0000"/>
                </a:solidFill>
              </a:rPr>
              <a:t>y:z</a:t>
            </a:r>
            <a:r>
              <a:rPr lang="zh-CN" altLang="en-US" sz="1400" b="1" dirty="0"/>
              <a:t>：表示寄存器</a:t>
            </a:r>
            <a:r>
              <a:rPr lang="en-US" altLang="zh-CN" sz="1400" b="1" dirty="0"/>
              <a:t>X</a:t>
            </a:r>
            <a:r>
              <a:rPr lang="zh-CN" altLang="en-US" sz="1400" b="1" dirty="0"/>
              <a:t>的第</a:t>
            </a:r>
            <a:r>
              <a:rPr lang="en-US" altLang="zh-CN" sz="1400" b="1" dirty="0"/>
              <a:t>y</a:t>
            </a:r>
            <a:r>
              <a:rPr lang="zh-CN" altLang="en-US" sz="1400" b="1" dirty="0"/>
              <a:t>位到第</a:t>
            </a:r>
            <a:r>
              <a:rPr lang="en-US" altLang="zh-CN" sz="1400" b="1" dirty="0"/>
              <a:t>z</a:t>
            </a:r>
            <a:r>
              <a:rPr lang="zh-CN" altLang="en-US" sz="1400" b="1" dirty="0"/>
              <a:t>位的数据字段；例如，</a:t>
            </a:r>
            <a:r>
              <a:rPr lang="en-US" altLang="zh-CN" sz="1400" b="1" dirty="0"/>
              <a:t>R</a:t>
            </a:r>
            <a:r>
              <a:rPr lang="en-US" altLang="zh-CN" sz="1400" b="1" baseline="-25000" dirty="0"/>
              <a:t>0:7</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err="1">
                <a:solidFill>
                  <a:srgbClr val="FF0000"/>
                </a:solidFill>
              </a:rPr>
              <a:t>SignExt</a:t>
            </a:r>
            <a:r>
              <a:rPr lang="en-US" altLang="zh-CN" sz="1400" b="1" dirty="0">
                <a:solidFill>
                  <a:srgbClr val="FF0000"/>
                </a:solidFill>
              </a:rPr>
              <a:t>(X)</a:t>
            </a:r>
            <a:r>
              <a:rPr lang="zh-CN" altLang="en-US" sz="1400" b="1" dirty="0"/>
              <a:t>：表示将</a:t>
            </a:r>
            <a:r>
              <a:rPr lang="en-US" altLang="zh-CN" sz="1400" b="1" dirty="0"/>
              <a:t>X</a:t>
            </a:r>
            <a:r>
              <a:rPr lang="zh-CN" altLang="en-US" sz="1400" b="1" dirty="0"/>
              <a:t>带符号扩展到</a:t>
            </a:r>
            <a:r>
              <a:rPr lang="en-US" altLang="zh-CN" sz="1400" b="1" dirty="0"/>
              <a:t>32</a:t>
            </a:r>
            <a:r>
              <a:rPr lang="zh-CN" altLang="en-US" sz="1400" b="1" dirty="0"/>
              <a:t>位；例如，</a:t>
            </a:r>
            <a:r>
              <a:rPr lang="en-US" altLang="zh-CN" sz="1400" b="1" dirty="0"/>
              <a:t>X=0123H</a:t>
            </a:r>
            <a:r>
              <a:rPr lang="zh-CN" altLang="en-US" sz="1400" b="1" dirty="0"/>
              <a:t>，</a:t>
            </a:r>
            <a:r>
              <a:rPr lang="en-US" altLang="zh-CN" sz="1400" b="1" dirty="0" err="1"/>
              <a:t>SignExt</a:t>
            </a:r>
            <a:r>
              <a:rPr lang="en-US" altLang="zh-CN" sz="1400" b="1" dirty="0"/>
              <a:t>(X)=0000 0123H</a:t>
            </a:r>
            <a:r>
              <a:rPr lang="zh-CN" altLang="en-US" sz="1400" b="1" dirty="0"/>
              <a:t>；</a:t>
            </a:r>
            <a:r>
              <a:rPr lang="en-US" altLang="zh-CN" sz="1400" b="1" dirty="0"/>
              <a:t>X=8123H</a:t>
            </a:r>
            <a:r>
              <a:rPr lang="zh-CN" altLang="en-US" sz="1400" b="1" dirty="0"/>
              <a:t>，</a:t>
            </a:r>
            <a:r>
              <a:rPr lang="en-US" altLang="zh-CN" sz="1400" b="1" dirty="0" err="1"/>
              <a:t>SignExt</a:t>
            </a:r>
            <a:r>
              <a:rPr lang="en-US" altLang="zh-CN" sz="1400" b="1" dirty="0"/>
              <a:t>(X)=FFFF 8123H</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solidFill>
                  <a:srgbClr val="FF0000"/>
                </a:solidFill>
              </a:rPr>
              <a:t>{X,Y}</a:t>
            </a:r>
            <a:r>
              <a:rPr lang="zh-CN" altLang="en-US" sz="1400" b="1" dirty="0"/>
              <a:t>：表示将</a:t>
            </a:r>
            <a:r>
              <a:rPr lang="en-US" altLang="zh-CN" sz="1400" b="1" dirty="0"/>
              <a:t>X</a:t>
            </a:r>
            <a:r>
              <a:rPr lang="zh-CN" altLang="en-US" sz="1400" b="1" dirty="0"/>
              <a:t>、</a:t>
            </a:r>
            <a:r>
              <a:rPr lang="en-US" altLang="zh-CN" sz="1400" b="1" dirty="0"/>
              <a:t>Y</a:t>
            </a:r>
            <a:r>
              <a:rPr lang="zh-CN" altLang="en-US" sz="1400" b="1" dirty="0"/>
              <a:t>的比特位连接在一起；例如，</a:t>
            </a:r>
            <a:r>
              <a:rPr lang="en-US" altLang="zh-CN" sz="1400" b="1" dirty="0"/>
              <a:t>{10,11,011}=1011011</a:t>
            </a:r>
            <a:r>
              <a:rPr lang="zh-CN" altLang="en-US" sz="1400" b="1" dirty="0"/>
              <a:t>。</a:t>
            </a:r>
            <a:endParaRPr lang="en-US" altLang="zh-CN" sz="1400" b="1" dirty="0"/>
          </a:p>
          <a:p>
            <a:pPr lvl="2" eaLnBrk="1" hangingPunct="1">
              <a:buFont typeface="+mj-ea"/>
              <a:buAutoNum type="circleNumDbPlain"/>
            </a:pPr>
            <a:endParaRPr lang="en-US" altLang="zh-CN" sz="1600" b="1" dirty="0"/>
          </a:p>
          <a:p>
            <a:pPr lvl="1" eaLnBrk="1" hangingPunct="1"/>
            <a:endParaRPr lang="en-US" altLang="zh-CN" sz="2000" b="1" dirty="0"/>
          </a:p>
          <a:p>
            <a:pPr lvl="1" eaLnBrk="1" hangingPunct="1"/>
            <a:r>
              <a:rPr lang="zh-CN" altLang="en-US" sz="1800" b="1" dirty="0"/>
              <a:t>根据以上规则：</a:t>
            </a:r>
            <a:endParaRPr lang="en-US" altLang="zh-CN" sz="2000" b="1" dirty="0"/>
          </a:p>
          <a:p>
            <a:pPr lvl="2" eaLnBrk="1" hangingPunct="1"/>
            <a:r>
              <a:rPr lang="en-US" altLang="zh-CN" sz="1400" b="1" dirty="0">
                <a:solidFill>
                  <a:srgbClr val="FF0000"/>
                </a:solidFill>
              </a:rPr>
              <a:t>M[R[</a:t>
            </a:r>
            <a:r>
              <a:rPr lang="en-US" altLang="zh-CN" sz="1400" b="1" dirty="0" err="1">
                <a:solidFill>
                  <a:srgbClr val="FF0000"/>
                </a:solidFill>
              </a:rPr>
              <a:t>i</a:t>
            </a:r>
            <a:r>
              <a:rPr lang="en-US" altLang="zh-CN" sz="1400" b="1" dirty="0">
                <a:solidFill>
                  <a:srgbClr val="FF0000"/>
                </a:solidFill>
              </a:rPr>
              <a:t>]]</a:t>
            </a:r>
            <a:r>
              <a:rPr lang="zh-CN" altLang="en-US" sz="1400" b="1" dirty="0"/>
              <a:t>：表示以第</a:t>
            </a:r>
            <a:r>
              <a:rPr lang="en-US" altLang="zh-CN" sz="1400" b="1" dirty="0" err="1"/>
              <a:t>i</a:t>
            </a:r>
            <a:r>
              <a:rPr lang="zh-CN" altLang="en-US" sz="1400" b="1" dirty="0"/>
              <a:t>号寄存器内容作为地址的主存单元或主存内容（寄存器间接寻址）。</a:t>
            </a:r>
            <a:endParaRPr lang="en-US" altLang="zh-CN" sz="1400" b="1" dirty="0"/>
          </a:p>
          <a:p>
            <a:pPr lvl="2" eaLnBrk="1" hangingPunct="1"/>
            <a:endParaRPr lang="en-US" altLang="zh-CN" sz="1400" b="1" dirty="0"/>
          </a:p>
          <a:p>
            <a:pPr lvl="2" eaLnBrk="1" hangingPunct="1"/>
            <a:r>
              <a:rPr lang="en-US" altLang="zh-CN" sz="1400" b="1" dirty="0">
                <a:solidFill>
                  <a:srgbClr val="FF0000"/>
                </a:solidFill>
              </a:rPr>
              <a:t>M[PC]</a:t>
            </a:r>
            <a:r>
              <a:rPr lang="zh-CN" altLang="en-US" sz="1400" b="1" dirty="0"/>
              <a:t>：表示程序计数器</a:t>
            </a:r>
            <a:r>
              <a:rPr lang="en-US" altLang="zh-CN" sz="1400" b="1" dirty="0"/>
              <a:t>PC</a:t>
            </a:r>
            <a:r>
              <a:rPr lang="zh-CN" altLang="en-US" sz="1400" b="1" dirty="0"/>
              <a:t>所指向的主存单元的内容。</a:t>
            </a:r>
            <a:endParaRPr lang="en-US" altLang="zh-CN" sz="1600" b="1" dirty="0"/>
          </a:p>
        </p:txBody>
      </p:sp>
    </p:spTree>
    <p:extLst>
      <p:ext uri="{BB962C8B-B14F-4D97-AF65-F5344CB8AC3E}">
        <p14:creationId xmlns:p14="http://schemas.microsoft.com/office/powerpoint/2010/main" val="4717784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8A4B7EE7-32DE-B2F4-DD06-D29E51822775}"/>
              </a:ext>
            </a:extLst>
          </p:cNvPr>
          <p:cNvGrpSpPr/>
          <p:nvPr/>
        </p:nvGrpSpPr>
        <p:grpSpPr>
          <a:xfrm>
            <a:off x="107059" y="4869160"/>
            <a:ext cx="3896824" cy="1645151"/>
            <a:chOff x="107059" y="4869160"/>
            <a:chExt cx="3896824" cy="1645151"/>
          </a:xfrm>
        </p:grpSpPr>
        <p:pic>
          <p:nvPicPr>
            <p:cNvPr id="8" name="图片 7">
              <a:extLst>
                <a:ext uri="{FF2B5EF4-FFF2-40B4-BE49-F238E27FC236}">
                  <a16:creationId xmlns:a16="http://schemas.microsoft.com/office/drawing/2014/main" id="{5E9D791A-7D56-74F8-7FEF-698E0041F5B2}"/>
                </a:ext>
              </a:extLst>
            </p:cNvPr>
            <p:cNvPicPr>
              <a:picLocks noChangeAspect="1"/>
            </p:cNvPicPr>
            <p:nvPr/>
          </p:nvPicPr>
          <p:blipFill>
            <a:blip r:embed="rId2"/>
            <a:stretch>
              <a:fillRect/>
            </a:stretch>
          </p:blipFill>
          <p:spPr>
            <a:xfrm>
              <a:off x="107504" y="4869160"/>
              <a:ext cx="3779912" cy="1109219"/>
            </a:xfrm>
            <a:prstGeom prst="rect">
              <a:avLst/>
            </a:prstGeom>
          </p:spPr>
        </p:pic>
        <p:sp>
          <p:nvSpPr>
            <p:cNvPr id="9" name="文本框 8">
              <a:extLst>
                <a:ext uri="{FF2B5EF4-FFF2-40B4-BE49-F238E27FC236}">
                  <a16:creationId xmlns:a16="http://schemas.microsoft.com/office/drawing/2014/main" id="{DD30BAC3-0C7F-AF26-C275-6F9700CCE5FD}"/>
                </a:ext>
              </a:extLst>
            </p:cNvPr>
            <p:cNvSpPr txBox="1"/>
            <p:nvPr/>
          </p:nvSpPr>
          <p:spPr>
            <a:xfrm>
              <a:off x="107059" y="6237312"/>
              <a:ext cx="3896824" cy="276999"/>
            </a:xfrm>
            <a:prstGeom prst="rect">
              <a:avLst/>
            </a:prstGeom>
            <a:noFill/>
          </p:spPr>
          <p:txBody>
            <a:bodyPr wrap="square" rtlCol="0">
              <a:spAutoFit/>
            </a:bodyPr>
            <a:lstStyle/>
            <a:p>
              <a:pPr algn="ctr"/>
              <a:r>
                <a:rPr lang="zh-CN" altLang="en-US" sz="1200" b="1" dirty="0"/>
                <a:t>图</a:t>
              </a:r>
              <a:r>
                <a:rPr lang="en-US" altLang="zh-CN" sz="1200" b="1" dirty="0"/>
                <a:t>6.67    </a:t>
              </a:r>
              <a:r>
                <a:rPr lang="zh-CN" altLang="en-US" sz="1200" b="1" dirty="0"/>
                <a:t>支持中断的微指令格式（计数器法）</a:t>
              </a:r>
            </a:p>
          </p:txBody>
        </p:sp>
      </p:grpSp>
      <p:grpSp>
        <p:nvGrpSpPr>
          <p:cNvPr id="12" name="组合 11">
            <a:extLst>
              <a:ext uri="{FF2B5EF4-FFF2-40B4-BE49-F238E27FC236}">
                <a16:creationId xmlns:a16="http://schemas.microsoft.com/office/drawing/2014/main" id="{A9194569-17FA-B294-37C4-0A4620897CF7}"/>
              </a:ext>
            </a:extLst>
          </p:cNvPr>
          <p:cNvGrpSpPr/>
          <p:nvPr/>
        </p:nvGrpSpPr>
        <p:grpSpPr>
          <a:xfrm>
            <a:off x="4104456" y="4222221"/>
            <a:ext cx="4932040" cy="2585368"/>
            <a:chOff x="4104456" y="4296231"/>
            <a:chExt cx="4932040" cy="2585368"/>
          </a:xfrm>
        </p:grpSpPr>
        <p:pic>
          <p:nvPicPr>
            <p:cNvPr id="4" name="图片 3">
              <a:extLst>
                <a:ext uri="{FF2B5EF4-FFF2-40B4-BE49-F238E27FC236}">
                  <a16:creationId xmlns:a16="http://schemas.microsoft.com/office/drawing/2014/main" id="{D469E13D-ED21-F8FC-9EF1-747E70650260}"/>
                </a:ext>
              </a:extLst>
            </p:cNvPr>
            <p:cNvPicPr>
              <a:picLocks noChangeAspect="1"/>
            </p:cNvPicPr>
            <p:nvPr/>
          </p:nvPicPr>
          <p:blipFill>
            <a:blip r:embed="rId3"/>
            <a:stretch>
              <a:fillRect/>
            </a:stretch>
          </p:blipFill>
          <p:spPr>
            <a:xfrm>
              <a:off x="4104456" y="4296231"/>
              <a:ext cx="4932040" cy="2315259"/>
            </a:xfrm>
            <a:prstGeom prst="rect">
              <a:avLst/>
            </a:prstGeom>
          </p:spPr>
        </p:pic>
        <p:sp>
          <p:nvSpPr>
            <p:cNvPr id="11" name="文本框 10">
              <a:extLst>
                <a:ext uri="{FF2B5EF4-FFF2-40B4-BE49-F238E27FC236}">
                  <a16:creationId xmlns:a16="http://schemas.microsoft.com/office/drawing/2014/main" id="{E7041652-EC61-8A97-3626-0B19A204D27C}"/>
                </a:ext>
              </a:extLst>
            </p:cNvPr>
            <p:cNvSpPr txBox="1"/>
            <p:nvPr/>
          </p:nvSpPr>
          <p:spPr>
            <a:xfrm>
              <a:off x="4572000" y="6604600"/>
              <a:ext cx="4112848" cy="276999"/>
            </a:xfrm>
            <a:prstGeom prst="rect">
              <a:avLst/>
            </a:prstGeom>
            <a:noFill/>
          </p:spPr>
          <p:txBody>
            <a:bodyPr wrap="square" rtlCol="0">
              <a:spAutoFit/>
            </a:bodyPr>
            <a:lstStyle/>
            <a:p>
              <a:pPr algn="ctr"/>
              <a:r>
                <a:rPr lang="zh-CN" altLang="en-US" sz="1200" b="1" dirty="0"/>
                <a:t>图</a:t>
              </a:r>
              <a:r>
                <a:rPr lang="en-US" altLang="zh-CN" sz="1200" b="1" dirty="0"/>
                <a:t>6.68    </a:t>
              </a:r>
              <a:r>
                <a:rPr lang="zh-CN" altLang="en-US" sz="1200" b="1" dirty="0"/>
                <a:t>支持中断的微程序控制器原理图（下址字段法）</a:t>
              </a:r>
            </a:p>
          </p:txBody>
        </p:sp>
      </p:grpSp>
      <p:sp>
        <p:nvSpPr>
          <p:cNvPr id="14" name="内容占位符 5">
            <a:extLst>
              <a:ext uri="{FF2B5EF4-FFF2-40B4-BE49-F238E27FC236}">
                <a16:creationId xmlns:a16="http://schemas.microsoft.com/office/drawing/2014/main" id="{DBDAD839-B46B-3966-03E3-BE9C28C98DE3}"/>
              </a:ext>
            </a:extLst>
          </p:cNvPr>
          <p:cNvSpPr txBox="1">
            <a:spLocks/>
          </p:cNvSpPr>
          <p:nvPr/>
        </p:nvSpPr>
        <p:spPr bwMode="auto">
          <a:xfrm>
            <a:off x="457200" y="1745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zh-CN" altLang="en-US" sz="1800" b="1" dirty="0"/>
              <a:t>（</a:t>
            </a:r>
            <a:r>
              <a:rPr lang="en-US" altLang="zh-CN" sz="1800" b="1" dirty="0"/>
              <a:t>3</a:t>
            </a:r>
            <a:r>
              <a:rPr lang="zh-CN" altLang="en-US" sz="1800" b="1" dirty="0"/>
              <a:t>）微程序控制器升级</a:t>
            </a:r>
            <a:endParaRPr lang="en-US" altLang="zh-CN" sz="1600" b="1" dirty="0"/>
          </a:p>
          <a:p>
            <a:pPr lvl="3"/>
            <a:endParaRPr lang="en-US" altLang="zh-CN" sz="800" b="1" dirty="0"/>
          </a:p>
          <a:p>
            <a:pPr lvl="3"/>
            <a:r>
              <a:rPr lang="zh-CN" altLang="en-US" sz="1200" b="1" dirty="0"/>
              <a:t>可以用微程序设计方法实现图</a:t>
            </a:r>
            <a:r>
              <a:rPr lang="en-US" altLang="zh-CN" sz="1200" b="1" dirty="0"/>
              <a:t>6.66</a:t>
            </a:r>
            <a:r>
              <a:rPr lang="zh-CN" altLang="en-US" sz="1200" b="1" dirty="0"/>
              <a:t>的支持中断的现代时序状态机：</a:t>
            </a:r>
            <a:endParaRPr lang="en-US" altLang="zh-CN" sz="1200" b="1" dirty="0"/>
          </a:p>
          <a:p>
            <a:pPr lvl="3"/>
            <a:endParaRPr lang="en-US" altLang="zh-CN" sz="1200" b="1" dirty="0"/>
          </a:p>
          <a:p>
            <a:pPr lvl="3"/>
            <a:r>
              <a:rPr lang="zh-CN" altLang="en-US" sz="1200" b="1" dirty="0"/>
              <a:t>首先，要修改微指令格式，增加</a:t>
            </a:r>
            <a:r>
              <a:rPr lang="en-US" altLang="zh-CN" sz="1200" b="1" dirty="0"/>
              <a:t>6</a:t>
            </a:r>
            <a:r>
              <a:rPr lang="zh-CN" altLang="en-US" sz="1200" b="1" dirty="0"/>
              <a:t>个中断控制信号（表</a:t>
            </a:r>
            <a:r>
              <a:rPr lang="en-US" altLang="zh-CN" sz="1200" b="1" dirty="0"/>
              <a:t>6.18</a:t>
            </a:r>
            <a:r>
              <a:rPr lang="zh-CN" altLang="en-US" sz="1200" b="1" dirty="0"/>
              <a:t>）；图</a:t>
            </a:r>
            <a:r>
              <a:rPr lang="en-US" altLang="zh-CN" sz="1200" b="1" dirty="0"/>
              <a:t>6.67</a:t>
            </a:r>
            <a:r>
              <a:rPr lang="zh-CN" altLang="en-US" sz="1200" b="1" dirty="0"/>
              <a:t>为支持中断的微指令格式（计数器法）。</a:t>
            </a:r>
            <a:endParaRPr lang="en-US" altLang="zh-CN" sz="1200" b="1" dirty="0"/>
          </a:p>
          <a:p>
            <a:pPr lvl="3"/>
            <a:endParaRPr lang="en-US" altLang="zh-CN" sz="1200" b="1" dirty="0"/>
          </a:p>
          <a:p>
            <a:pPr lvl="3"/>
            <a:r>
              <a:rPr lang="zh-CN" altLang="en-US" sz="1200" b="1" dirty="0"/>
              <a:t>其次，要增加</a:t>
            </a:r>
            <a:r>
              <a:rPr lang="en-US" altLang="zh-CN" sz="1200" b="1" dirty="0"/>
              <a:t>2</a:t>
            </a:r>
            <a:r>
              <a:rPr lang="zh-CN" altLang="en-US" sz="1200" b="1" dirty="0"/>
              <a:t>条中断响应微指令（对应图</a:t>
            </a:r>
            <a:r>
              <a:rPr lang="en-US" altLang="zh-CN" sz="1200" b="1" dirty="0"/>
              <a:t>6.66</a:t>
            </a:r>
            <a:r>
              <a:rPr lang="zh-CN" altLang="en-US" sz="1200" b="1" dirty="0"/>
              <a:t>中的</a:t>
            </a:r>
            <a:r>
              <a:rPr lang="en-US" altLang="zh-CN" sz="1200" b="1" dirty="0"/>
              <a:t>S</a:t>
            </a:r>
            <a:r>
              <a:rPr lang="en-US" altLang="zh-CN" sz="1200" b="1" baseline="-25000" dirty="0"/>
              <a:t>26</a:t>
            </a:r>
            <a:r>
              <a:rPr lang="zh-CN" altLang="en-US" sz="1200" b="1" dirty="0"/>
              <a:t>和</a:t>
            </a:r>
            <a:r>
              <a:rPr lang="en-US" altLang="zh-CN" sz="1200" b="1" dirty="0"/>
              <a:t>S</a:t>
            </a:r>
            <a:r>
              <a:rPr lang="en-US" altLang="zh-CN" sz="1200" b="1" baseline="-25000" dirty="0"/>
              <a:t>27</a:t>
            </a:r>
            <a:r>
              <a:rPr lang="zh-CN" altLang="en-US" sz="1200" b="1" dirty="0"/>
              <a:t>）；增加</a:t>
            </a:r>
            <a:r>
              <a:rPr lang="en-US" altLang="zh-CN" sz="1200" b="1" dirty="0"/>
              <a:t>1</a:t>
            </a:r>
            <a:r>
              <a:rPr lang="zh-CN" altLang="en-US" sz="1200" b="1" dirty="0"/>
              <a:t>条中断返回指令的微指令（对应图</a:t>
            </a:r>
            <a:r>
              <a:rPr lang="en-US" altLang="zh-CN" sz="1200" b="1" dirty="0"/>
              <a:t>6.66</a:t>
            </a:r>
            <a:r>
              <a:rPr lang="zh-CN" altLang="en-US" sz="1200" b="1" dirty="0"/>
              <a:t>中的</a:t>
            </a:r>
            <a:r>
              <a:rPr lang="en-US" altLang="zh-CN" sz="1200" b="1" dirty="0"/>
              <a:t>S</a:t>
            </a:r>
            <a:r>
              <a:rPr lang="en-US" altLang="zh-CN" sz="1200" b="1" baseline="-25000" dirty="0"/>
              <a:t>25</a:t>
            </a:r>
            <a:r>
              <a:rPr lang="zh-CN" altLang="en-US" sz="1200" b="1" dirty="0"/>
              <a:t>）。</a:t>
            </a:r>
            <a:endParaRPr lang="en-US" altLang="zh-CN" sz="1200" b="1" dirty="0"/>
          </a:p>
          <a:p>
            <a:pPr lvl="3"/>
            <a:endParaRPr lang="en-US" altLang="zh-CN" sz="1200" b="1" dirty="0"/>
          </a:p>
          <a:p>
            <a:pPr lvl="3"/>
            <a:r>
              <a:rPr lang="zh-CN" altLang="en-US" sz="1200" b="1" dirty="0"/>
              <a:t>此外，指令执行完毕要进行中断判断，不管是下址字段法还是计数器法，都要有</a:t>
            </a:r>
            <a:r>
              <a:rPr lang="en-US" altLang="zh-CN" sz="1200" b="1" dirty="0">
                <a:solidFill>
                  <a:srgbClr val="FF0000"/>
                </a:solidFill>
              </a:rPr>
              <a:t>P</a:t>
            </a:r>
            <a:r>
              <a:rPr lang="en-US" altLang="zh-CN" sz="1200" b="1" baseline="-25000" dirty="0">
                <a:solidFill>
                  <a:srgbClr val="FF0000"/>
                </a:solidFill>
              </a:rPr>
              <a:t>end</a:t>
            </a:r>
            <a:r>
              <a:rPr lang="zh-CN" altLang="en-US" sz="1200" b="1" dirty="0">
                <a:solidFill>
                  <a:srgbClr val="FF0000"/>
                </a:solidFill>
              </a:rPr>
              <a:t>测试位</a:t>
            </a:r>
            <a:r>
              <a:rPr lang="zh-CN" altLang="en-US" sz="1200" b="1" dirty="0"/>
              <a:t>，并根据中断测试条件进行分支（如果有中断，则转中期响应周期；如果没有中断则转取指微程序入口）。</a:t>
            </a:r>
            <a:endParaRPr lang="en-US" altLang="zh-CN" sz="1200" b="1" dirty="0"/>
          </a:p>
          <a:p>
            <a:pPr lvl="3"/>
            <a:endParaRPr lang="en-US" altLang="zh-CN" sz="1200" b="1" dirty="0"/>
          </a:p>
          <a:p>
            <a:pPr lvl="3"/>
            <a:r>
              <a:rPr lang="zh-CN" altLang="en-US" sz="1200" b="1" dirty="0"/>
              <a:t>图</a:t>
            </a:r>
            <a:r>
              <a:rPr lang="en-US" altLang="zh-CN" sz="1200" b="1" dirty="0"/>
              <a:t>6.68</a:t>
            </a:r>
            <a:r>
              <a:rPr lang="zh-CN" altLang="en-US" sz="1200" b="1" dirty="0"/>
              <a:t>为支持中断的微程序控制器原理图（采用下址字段法）：</a:t>
            </a:r>
            <a:endParaRPr lang="en-US" altLang="zh-CN" sz="1200" b="1" dirty="0"/>
          </a:p>
          <a:p>
            <a:pPr lvl="4">
              <a:buFont typeface="+mj-ea"/>
              <a:buAutoNum type="circleNumDbPlain"/>
            </a:pPr>
            <a:r>
              <a:rPr lang="zh-CN" altLang="en-US" sz="1000" b="1" dirty="0"/>
              <a:t>第</a:t>
            </a:r>
            <a:r>
              <a:rPr lang="en-US" altLang="zh-CN" sz="1000" b="1" dirty="0"/>
              <a:t>1</a:t>
            </a:r>
            <a:r>
              <a:rPr lang="zh-CN" altLang="en-US" sz="1000" b="1" dirty="0"/>
              <a:t>种情况：</a:t>
            </a:r>
            <a:r>
              <a:rPr lang="en-US" altLang="zh-CN" sz="1000" b="1" dirty="0"/>
              <a:t>P</a:t>
            </a:r>
            <a:r>
              <a:rPr lang="en-US" altLang="zh-CN" sz="1000" b="1" baseline="-25000" dirty="0"/>
              <a:t>end</a:t>
            </a:r>
            <a:r>
              <a:rPr lang="en-US" altLang="zh-CN" sz="1000" b="1" dirty="0"/>
              <a:t>=1</a:t>
            </a:r>
            <a:r>
              <a:rPr lang="zh-CN" altLang="en-US" sz="1000" b="1" dirty="0"/>
              <a:t>、中断请求</a:t>
            </a:r>
            <a:r>
              <a:rPr lang="en-US" altLang="zh-CN" sz="1000" b="1" dirty="0" err="1"/>
              <a:t>IntR</a:t>
            </a:r>
            <a:r>
              <a:rPr lang="en-US" altLang="zh-CN" sz="1000" b="1" dirty="0"/>
              <a:t>=1</a:t>
            </a:r>
            <a:r>
              <a:rPr lang="zh-CN" altLang="en-US" sz="1000" b="1" dirty="0"/>
              <a:t>、</a:t>
            </a:r>
            <a:r>
              <a:rPr lang="en-US" altLang="zh-CN" sz="1000" b="1" dirty="0" err="1"/>
              <a:t>P</a:t>
            </a:r>
            <a:r>
              <a:rPr lang="en-US" altLang="zh-CN" sz="1000" b="1" baseline="-25000" dirty="0" err="1"/>
              <a:t>equal</a:t>
            </a:r>
            <a:r>
              <a:rPr lang="en-US" altLang="zh-CN" sz="1000" b="1" dirty="0" err="1"/>
              <a:t>&amp;equal</a:t>
            </a:r>
            <a:r>
              <a:rPr lang="en-US" altLang="zh-CN" sz="1000" b="1" dirty="0"/>
              <a:t>=0</a:t>
            </a:r>
            <a:r>
              <a:rPr lang="zh-CN" altLang="en-US" sz="1000" b="1" dirty="0"/>
              <a:t>；进入中断响应周期</a:t>
            </a:r>
            <a:endParaRPr lang="en-US" altLang="zh-CN" sz="1000" b="1" dirty="0"/>
          </a:p>
          <a:p>
            <a:pPr lvl="4">
              <a:buFont typeface="+mj-ea"/>
              <a:buAutoNum type="circleNumDbPlain"/>
            </a:pPr>
            <a:r>
              <a:rPr lang="zh-CN" altLang="en-US" sz="1000" b="1" dirty="0"/>
              <a:t>第</a:t>
            </a:r>
            <a:r>
              <a:rPr lang="en-US" altLang="zh-CN" sz="1000" b="1" dirty="0"/>
              <a:t>2</a:t>
            </a:r>
            <a:r>
              <a:rPr lang="zh-CN" altLang="en-US" sz="1000" b="1" dirty="0"/>
              <a:t>种情况：</a:t>
            </a:r>
            <a:r>
              <a:rPr lang="en-US" altLang="zh-CN" sz="1000" b="1" dirty="0"/>
              <a:t>P</a:t>
            </a:r>
            <a:r>
              <a:rPr lang="en-US" altLang="zh-CN" sz="1000" b="1" baseline="-25000" dirty="0"/>
              <a:t>end</a:t>
            </a:r>
            <a:r>
              <a:rPr lang="en-US" altLang="zh-CN" sz="1000" b="1" dirty="0"/>
              <a:t>=1</a:t>
            </a:r>
            <a:r>
              <a:rPr lang="zh-CN" altLang="en-US" sz="1000" b="1" dirty="0"/>
              <a:t>、</a:t>
            </a:r>
            <a:r>
              <a:rPr lang="en-US" altLang="zh-CN" sz="1000" b="1" dirty="0" err="1"/>
              <a:t>IntR</a:t>
            </a:r>
            <a:r>
              <a:rPr lang="en-US" altLang="zh-CN" sz="1000" b="1" dirty="0"/>
              <a:t>=0</a:t>
            </a:r>
            <a:r>
              <a:rPr lang="zh-CN" altLang="en-US" sz="1000" b="1" dirty="0"/>
              <a:t>；进入</a:t>
            </a:r>
            <a:r>
              <a:rPr lang="en-US" altLang="zh-CN" sz="1000" b="1" dirty="0"/>
              <a:t>S0</a:t>
            </a:r>
          </a:p>
          <a:p>
            <a:pPr lvl="4">
              <a:buFont typeface="+mj-ea"/>
              <a:buAutoNum type="circleNumDbPlain"/>
            </a:pPr>
            <a:r>
              <a:rPr lang="zh-CN" altLang="en-US" sz="1000" b="1" dirty="0"/>
              <a:t>第</a:t>
            </a:r>
            <a:r>
              <a:rPr lang="en-US" altLang="zh-CN" sz="1000" b="1" dirty="0"/>
              <a:t>3</a:t>
            </a:r>
            <a:r>
              <a:rPr lang="zh-CN" altLang="en-US" sz="1000" b="1" dirty="0"/>
              <a:t>种情况：</a:t>
            </a:r>
            <a:r>
              <a:rPr lang="en-US" altLang="zh-CN" sz="1000" b="1" dirty="0" err="1"/>
              <a:t>beq</a:t>
            </a:r>
            <a:r>
              <a:rPr lang="zh-CN" altLang="en-US" sz="1000" b="1" dirty="0"/>
              <a:t>指令，</a:t>
            </a:r>
            <a:r>
              <a:rPr lang="en-US" altLang="zh-CN" sz="1000" b="1" dirty="0"/>
              <a:t>P</a:t>
            </a:r>
            <a:r>
              <a:rPr lang="en-US" altLang="zh-CN" sz="1000" b="1" baseline="-25000" dirty="0"/>
              <a:t>end</a:t>
            </a:r>
            <a:r>
              <a:rPr lang="en-US" altLang="zh-CN" sz="1000" b="1" dirty="0"/>
              <a:t>=1</a:t>
            </a:r>
            <a:r>
              <a:rPr lang="zh-CN" altLang="en-US" sz="1000" b="1" dirty="0"/>
              <a:t>、</a:t>
            </a:r>
            <a:r>
              <a:rPr lang="en-US" altLang="zh-CN" sz="1000" b="1" dirty="0" err="1"/>
              <a:t>IntR</a:t>
            </a:r>
            <a:r>
              <a:rPr lang="en-US" altLang="zh-CN" sz="1000" b="1" dirty="0"/>
              <a:t>=0</a:t>
            </a:r>
            <a:r>
              <a:rPr lang="zh-CN" altLang="en-US" sz="1000" b="1" dirty="0"/>
              <a:t>、</a:t>
            </a:r>
            <a:r>
              <a:rPr lang="en-US" altLang="zh-CN" sz="1000" b="1" dirty="0" err="1"/>
              <a:t>P</a:t>
            </a:r>
            <a:r>
              <a:rPr lang="en-US" altLang="zh-CN" sz="1000" b="1" baseline="-25000" dirty="0" err="1"/>
              <a:t>equal</a:t>
            </a:r>
            <a:r>
              <a:rPr lang="en-US" altLang="zh-CN" sz="1000" b="1" dirty="0" err="1"/>
              <a:t>&amp;equal</a:t>
            </a:r>
            <a:r>
              <a:rPr lang="en-US" altLang="zh-CN" sz="1000" b="1" dirty="0"/>
              <a:t>=0</a:t>
            </a:r>
            <a:r>
              <a:rPr lang="zh-CN" altLang="en-US" sz="1000" b="1" dirty="0"/>
              <a:t>；进入</a:t>
            </a:r>
            <a:r>
              <a:rPr lang="en-US" altLang="zh-CN" sz="1000" b="1" dirty="0"/>
              <a:t>S0</a:t>
            </a:r>
          </a:p>
          <a:p>
            <a:pPr lvl="4">
              <a:buFont typeface="+mj-ea"/>
              <a:buAutoNum type="circleNumDbPlain"/>
            </a:pPr>
            <a:r>
              <a:rPr lang="zh-CN" altLang="en-US" sz="1000" b="1" dirty="0"/>
              <a:t>第</a:t>
            </a:r>
            <a:r>
              <a:rPr lang="en-US" altLang="zh-CN" sz="1000" b="1" dirty="0"/>
              <a:t>4</a:t>
            </a:r>
            <a:r>
              <a:rPr lang="zh-CN" altLang="en-US" sz="1000" b="1" dirty="0"/>
              <a:t>种情况：</a:t>
            </a:r>
            <a:r>
              <a:rPr lang="en-US" altLang="zh-CN" sz="1000" b="1" dirty="0" err="1"/>
              <a:t>beq</a:t>
            </a:r>
            <a:r>
              <a:rPr lang="zh-CN" altLang="en-US" sz="1000" b="1" dirty="0"/>
              <a:t>指令，</a:t>
            </a:r>
            <a:r>
              <a:rPr lang="en-US" altLang="zh-CN" sz="1000" b="1" dirty="0"/>
              <a:t>P</a:t>
            </a:r>
            <a:r>
              <a:rPr lang="en-US" altLang="zh-CN" sz="1000" b="1" baseline="-25000" dirty="0"/>
              <a:t>end</a:t>
            </a:r>
            <a:r>
              <a:rPr lang="en-US" altLang="zh-CN" sz="1000" b="1" dirty="0"/>
              <a:t>=1</a:t>
            </a:r>
            <a:r>
              <a:rPr lang="zh-CN" altLang="en-US" sz="1000" b="1" dirty="0"/>
              <a:t>、</a:t>
            </a:r>
            <a:r>
              <a:rPr lang="en-US" altLang="zh-CN" sz="1000" b="1" dirty="0" err="1"/>
              <a:t>IntR</a:t>
            </a:r>
            <a:r>
              <a:rPr lang="en-US" altLang="zh-CN" sz="1000" b="1" dirty="0"/>
              <a:t>=0</a:t>
            </a:r>
            <a:r>
              <a:rPr lang="zh-CN" altLang="en-US" sz="1000" b="1" dirty="0"/>
              <a:t>、</a:t>
            </a:r>
            <a:r>
              <a:rPr lang="en-US" altLang="zh-CN" sz="1000" b="1" dirty="0" err="1"/>
              <a:t>P</a:t>
            </a:r>
            <a:r>
              <a:rPr lang="en-US" altLang="zh-CN" sz="1000" b="1" baseline="-25000" dirty="0" err="1"/>
              <a:t>equal</a:t>
            </a:r>
            <a:r>
              <a:rPr lang="en-US" altLang="zh-CN" sz="1000" b="1" dirty="0" err="1"/>
              <a:t>&amp;equal</a:t>
            </a:r>
            <a:r>
              <a:rPr lang="en-US" altLang="zh-CN" sz="1000" b="1" dirty="0"/>
              <a:t>=1</a:t>
            </a:r>
            <a:r>
              <a:rPr lang="zh-CN" altLang="en-US" sz="1000" b="1" dirty="0"/>
              <a:t>；进入</a:t>
            </a:r>
            <a:r>
              <a:rPr lang="en-US" altLang="zh-CN" sz="1000" b="1" dirty="0"/>
              <a:t>S16</a:t>
            </a:r>
            <a:endParaRPr lang="en-US" altLang="zh-CN" sz="1200" b="1" dirty="0"/>
          </a:p>
          <a:p>
            <a:pPr lvl="3"/>
            <a:endParaRPr lang="en-US" altLang="zh-CN" sz="1200" b="1" dirty="0"/>
          </a:p>
          <a:p>
            <a:pPr lvl="3"/>
            <a:endParaRPr lang="en-US" altLang="zh-CN" sz="1200" b="1" dirty="0"/>
          </a:p>
          <a:p>
            <a:pPr lvl="3"/>
            <a:endParaRPr lang="en-US" altLang="zh-CN" sz="1200" b="1" dirty="0"/>
          </a:p>
          <a:p>
            <a:pPr lvl="1"/>
            <a:endParaRPr lang="zh-CN" altLang="en-US" b="1" dirty="0"/>
          </a:p>
        </p:txBody>
      </p:sp>
    </p:spTree>
    <p:extLst>
      <p:ext uri="{BB962C8B-B14F-4D97-AF65-F5344CB8AC3E}">
        <p14:creationId xmlns:p14="http://schemas.microsoft.com/office/powerpoint/2010/main" val="13708586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29EFF3FC-87F8-8808-EBEF-E0DC2D7F0880}"/>
              </a:ext>
            </a:extLst>
          </p:cNvPr>
          <p:cNvSpPr>
            <a:spLocks noGrp="1"/>
          </p:cNvSpPr>
          <p:nvPr>
            <p:ph idx="1"/>
          </p:nvPr>
        </p:nvSpPr>
        <p:spPr>
          <a:xfrm>
            <a:off x="457200" y="343197"/>
            <a:ext cx="8229600" cy="4525963"/>
          </a:xfrm>
        </p:spPr>
        <p:txBody>
          <a:bodyPr/>
          <a:lstStyle/>
          <a:p>
            <a:pPr lvl="1"/>
            <a:r>
              <a:rPr lang="en-US" altLang="zh-CN" sz="2000" b="1" dirty="0"/>
              <a:t>3</a:t>
            </a:r>
            <a:r>
              <a:rPr lang="zh-CN" altLang="en-US" sz="2000" b="1" dirty="0"/>
              <a:t>、中断服务程序</a:t>
            </a:r>
            <a:endParaRPr lang="en-US" altLang="zh-CN" sz="2000" b="1" dirty="0"/>
          </a:p>
          <a:p>
            <a:pPr lvl="2"/>
            <a:endParaRPr lang="en-US" altLang="zh-CN" sz="1600" b="1" dirty="0"/>
          </a:p>
          <a:p>
            <a:pPr lvl="2"/>
            <a:r>
              <a:rPr lang="zh-CN" altLang="en-US" sz="1600" b="1" dirty="0"/>
              <a:t>中断机制是软硬件协同的机制，</a:t>
            </a:r>
            <a:r>
              <a:rPr lang="zh-CN" altLang="en-US" sz="1600" b="1" dirty="0">
                <a:solidFill>
                  <a:srgbClr val="FF0000"/>
                </a:solidFill>
              </a:rPr>
              <a:t>中断响应周期</a:t>
            </a:r>
            <a:r>
              <a:rPr lang="zh-CN" altLang="en-US" sz="1600" b="1" dirty="0"/>
              <a:t>内的操作（关中断、保存断点、中断识别）都是由</a:t>
            </a:r>
            <a:r>
              <a:rPr lang="zh-CN" altLang="en-US" sz="1600" b="1" dirty="0">
                <a:solidFill>
                  <a:srgbClr val="FF0000"/>
                </a:solidFill>
              </a:rPr>
              <a:t>硬件</a:t>
            </a:r>
            <a:r>
              <a:rPr lang="zh-CN" altLang="en-US" sz="1600" b="1" dirty="0"/>
              <a:t>实现的，</a:t>
            </a:r>
            <a:r>
              <a:rPr lang="zh-CN" altLang="en-US" sz="1600" b="1" dirty="0">
                <a:solidFill>
                  <a:srgbClr val="FF0000"/>
                </a:solidFill>
              </a:rPr>
              <a:t>中断服务程序</a:t>
            </a:r>
            <a:r>
              <a:rPr lang="zh-CN" altLang="en-US" sz="1600" b="1" dirty="0"/>
              <a:t>则是由</a:t>
            </a:r>
            <a:r>
              <a:rPr lang="zh-CN" altLang="en-US" sz="1600" b="1" dirty="0">
                <a:solidFill>
                  <a:srgbClr val="FF0000"/>
                </a:solidFill>
              </a:rPr>
              <a:t>软件</a:t>
            </a:r>
            <a:r>
              <a:rPr lang="zh-CN" altLang="en-US" sz="1600" b="1" dirty="0"/>
              <a:t>实现的。</a:t>
            </a:r>
            <a:endParaRPr lang="en-US" altLang="zh-CN" sz="1600" b="1" dirty="0"/>
          </a:p>
          <a:p>
            <a:pPr lvl="2"/>
            <a:endParaRPr lang="en-US" altLang="zh-CN" sz="1600" b="1" dirty="0"/>
          </a:p>
          <a:p>
            <a:pPr lvl="2"/>
            <a:r>
              <a:rPr lang="zh-CN" altLang="en-US" sz="1600" b="1" dirty="0"/>
              <a:t>中断服务程序主要包括</a:t>
            </a:r>
            <a:r>
              <a:rPr lang="en-US" altLang="zh-CN" sz="1600" b="1" dirty="0"/>
              <a:t>4</a:t>
            </a:r>
            <a:r>
              <a:rPr lang="zh-CN" altLang="en-US" sz="1600" b="1" dirty="0"/>
              <a:t>个步骤：</a:t>
            </a:r>
            <a:endParaRPr lang="en-US" altLang="zh-CN" sz="1600" b="1" dirty="0"/>
          </a:p>
          <a:p>
            <a:pPr lvl="3">
              <a:buFont typeface="+mj-ea"/>
              <a:buAutoNum type="circleNumDbPlain"/>
            </a:pPr>
            <a:r>
              <a:rPr lang="zh-CN" altLang="en-US" sz="1400" b="1" dirty="0">
                <a:solidFill>
                  <a:srgbClr val="FF0000"/>
                </a:solidFill>
              </a:rPr>
              <a:t>保护现场</a:t>
            </a:r>
            <a:r>
              <a:rPr lang="zh-CN" altLang="en-US" sz="1400" b="1" dirty="0"/>
              <a:t>：将中断服务程序中会被改写的寄存器，通过压栈的方式保存到内存堆栈中，以保证被中断的程序在执行完中断服务程序后，还能正确执行。</a:t>
            </a:r>
            <a:endParaRPr lang="en-US" altLang="zh-CN" sz="1400" b="1" dirty="0"/>
          </a:p>
          <a:p>
            <a:pPr lvl="4"/>
            <a:r>
              <a:rPr lang="en-US" altLang="zh-CN" sz="1200" b="1" dirty="0"/>
              <a:t>PUSH  AX</a:t>
            </a:r>
          </a:p>
          <a:p>
            <a:pPr lvl="4"/>
            <a:r>
              <a:rPr lang="en-US" altLang="zh-CN" sz="1200" b="1" dirty="0"/>
              <a:t>PUSH  BX</a:t>
            </a:r>
          </a:p>
          <a:p>
            <a:pPr lvl="4"/>
            <a:r>
              <a:rPr lang="en-US" altLang="zh-CN" sz="1200" b="1" dirty="0"/>
              <a:t>PUSH  CX</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solidFill>
                  <a:srgbClr val="FF0000"/>
                </a:solidFill>
              </a:rPr>
              <a:t>中断服务</a:t>
            </a:r>
            <a:r>
              <a:rPr lang="zh-CN" altLang="en-US" sz="1400" b="1" dirty="0"/>
              <a:t>：完成中断处理，这是中断服务程序的核心内容。</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solidFill>
                  <a:srgbClr val="FF0000"/>
                </a:solidFill>
              </a:rPr>
              <a:t>恢复现场</a:t>
            </a:r>
            <a:r>
              <a:rPr lang="zh-CN" altLang="en-US" sz="1400" b="1" dirty="0"/>
              <a:t>：通过出栈的方式，将保存在内存堆栈中的内容送回寄存器。</a:t>
            </a:r>
            <a:endParaRPr lang="en-US" altLang="zh-CN" sz="1400" b="1" dirty="0"/>
          </a:p>
          <a:p>
            <a:pPr lvl="4"/>
            <a:r>
              <a:rPr lang="en-US" altLang="zh-CN" sz="1200" b="1" dirty="0"/>
              <a:t>POP  CX</a:t>
            </a:r>
          </a:p>
          <a:p>
            <a:pPr lvl="4"/>
            <a:r>
              <a:rPr lang="en-US" altLang="zh-CN" sz="1200" b="1" dirty="0"/>
              <a:t>POP  BX</a:t>
            </a:r>
          </a:p>
          <a:p>
            <a:pPr lvl="4"/>
            <a:r>
              <a:rPr lang="en-US" altLang="zh-CN" sz="1200" b="1" dirty="0"/>
              <a:t>POP  AX</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solidFill>
                  <a:srgbClr val="FF0000"/>
                </a:solidFill>
              </a:rPr>
              <a:t>中断返回</a:t>
            </a:r>
            <a:r>
              <a:rPr lang="zh-CN" altLang="en-US" sz="1400" b="1" dirty="0"/>
              <a:t>：执行中断返回指令</a:t>
            </a:r>
            <a:r>
              <a:rPr lang="en-US" altLang="zh-CN" sz="1400" b="1" dirty="0" err="1"/>
              <a:t>eret</a:t>
            </a:r>
            <a:r>
              <a:rPr lang="zh-CN" altLang="en-US" sz="1400" b="1" dirty="0"/>
              <a:t>，返回到断点处。</a:t>
            </a:r>
            <a:endParaRPr lang="en-US" altLang="zh-CN" sz="1400" b="1" dirty="0"/>
          </a:p>
          <a:p>
            <a:pPr lvl="3"/>
            <a:endParaRPr lang="en-US" altLang="zh-CN" sz="1200" b="1" dirty="0"/>
          </a:p>
          <a:p>
            <a:pPr lvl="1"/>
            <a:endParaRPr lang="zh-CN" altLang="en-US" b="1" dirty="0"/>
          </a:p>
        </p:txBody>
      </p:sp>
    </p:spTree>
    <p:extLst>
      <p:ext uri="{BB962C8B-B14F-4D97-AF65-F5344CB8AC3E}">
        <p14:creationId xmlns:p14="http://schemas.microsoft.com/office/powerpoint/2010/main" val="34311349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P247-253</a:t>
            </a:r>
            <a:r>
              <a:rPr lang="zh-CN" altLang="en-US" b="1" dirty="0">
                <a:solidFill>
                  <a:srgbClr val="002060"/>
                </a:solidFill>
                <a:latin typeface="黑体" panose="02010609060101010101" pitchFamily="49" charset="-122"/>
                <a:ea typeface="黑体" panose="02010609060101010101" pitchFamily="49" charset="-122"/>
              </a:rPr>
              <a:t>）（第一部分）</a:t>
            </a:r>
          </a:p>
        </p:txBody>
      </p:sp>
      <p:sp>
        <p:nvSpPr>
          <p:cNvPr id="3" name="内容占位符 2">
            <a:extLst>
              <a:ext uri="{FF2B5EF4-FFF2-40B4-BE49-F238E27FC236}">
                <a16:creationId xmlns:a16="http://schemas.microsoft.com/office/drawing/2014/main" id="{22A0AAF5-EE5A-4DF5-A9C3-9529B4627ADF}"/>
              </a:ext>
            </a:extLst>
          </p:cNvPr>
          <p:cNvSpPr>
            <a:spLocks noGrp="1"/>
          </p:cNvSpPr>
          <p:nvPr>
            <p:ph idx="1"/>
          </p:nvPr>
        </p:nvSpPr>
        <p:spPr>
          <a:xfrm>
            <a:off x="457200" y="1600200"/>
            <a:ext cx="8229600" cy="4525963"/>
          </a:xfrm>
        </p:spPr>
        <p:txBody>
          <a:bodyPr>
            <a:normAutofit/>
          </a:bodyPr>
          <a:lstStyle/>
          <a:p>
            <a:pPr>
              <a:defRPr/>
            </a:pPr>
            <a:r>
              <a:rPr lang="en-US" altLang="zh-CN" sz="1800" b="1" dirty="0"/>
              <a:t>6.2</a:t>
            </a:r>
            <a:r>
              <a:rPr lang="zh-CN" altLang="en-US" sz="1800" b="1" dirty="0"/>
              <a:t>（</a:t>
            </a:r>
            <a:r>
              <a:rPr lang="en-US" altLang="zh-CN" sz="1800" b="1" dirty="0"/>
              <a:t>1</a:t>
            </a:r>
            <a:r>
              <a:rPr lang="zh-CN" altLang="en-US" sz="1800" b="1" dirty="0"/>
              <a:t>）（</a:t>
            </a:r>
            <a:r>
              <a:rPr lang="en-US" altLang="zh-CN" sz="1800" b="1" dirty="0"/>
              <a:t>2</a:t>
            </a:r>
            <a:r>
              <a:rPr lang="zh-CN" altLang="en-US" sz="1800" b="1" dirty="0"/>
              <a:t>）（</a:t>
            </a:r>
            <a:r>
              <a:rPr lang="en-US" altLang="zh-CN" sz="1800" b="1" dirty="0"/>
              <a:t>3</a:t>
            </a:r>
            <a:r>
              <a:rPr lang="zh-CN" altLang="en-US" sz="1800" b="1" dirty="0"/>
              <a:t>）（</a:t>
            </a:r>
            <a:r>
              <a:rPr lang="en-US" altLang="zh-CN" sz="1800" b="1" dirty="0"/>
              <a:t>4</a:t>
            </a:r>
            <a:r>
              <a:rPr lang="zh-CN" altLang="en-US" sz="1800" b="1" dirty="0"/>
              <a:t>）（</a:t>
            </a:r>
            <a:r>
              <a:rPr lang="en-US" altLang="zh-CN" sz="1800" b="1" dirty="0"/>
              <a:t>5</a:t>
            </a:r>
            <a:r>
              <a:rPr lang="zh-CN" altLang="en-US" sz="1800" b="1" dirty="0"/>
              <a:t>）</a:t>
            </a:r>
            <a:endParaRPr lang="en-US" altLang="zh-CN" sz="1800" b="1" dirty="0"/>
          </a:p>
          <a:p>
            <a:pPr>
              <a:defRPr/>
            </a:pPr>
            <a:endParaRPr lang="en-US" altLang="zh-CN" sz="1800" b="1" dirty="0"/>
          </a:p>
          <a:p>
            <a:pPr>
              <a:defRPr/>
            </a:pPr>
            <a:r>
              <a:rPr lang="en-US" altLang="zh-CN" sz="1800" b="1" dirty="0"/>
              <a:t>6.3</a:t>
            </a:r>
            <a:r>
              <a:rPr lang="zh-CN" altLang="en-US" sz="1800" b="1" dirty="0"/>
              <a:t>（</a:t>
            </a:r>
            <a:r>
              <a:rPr lang="en-US" altLang="zh-CN" sz="1800" b="1" dirty="0"/>
              <a:t>1</a:t>
            </a:r>
            <a:r>
              <a:rPr lang="zh-CN" altLang="en-US" sz="1800" b="1" dirty="0"/>
              <a:t>）（</a:t>
            </a:r>
            <a:r>
              <a:rPr lang="en-US" altLang="zh-CN" sz="1800" b="1" dirty="0"/>
              <a:t>2</a:t>
            </a:r>
            <a:r>
              <a:rPr lang="zh-CN" altLang="en-US" sz="1800" b="1" dirty="0"/>
              <a:t>）（</a:t>
            </a:r>
            <a:r>
              <a:rPr lang="en-US" altLang="zh-CN" sz="1800" b="1" dirty="0"/>
              <a:t>3</a:t>
            </a:r>
            <a:r>
              <a:rPr lang="zh-CN" altLang="en-US" sz="1800" b="1" dirty="0"/>
              <a:t>）（</a:t>
            </a:r>
            <a:r>
              <a:rPr lang="en-US" altLang="zh-CN" sz="1800" b="1" dirty="0"/>
              <a:t>4</a:t>
            </a:r>
            <a:r>
              <a:rPr lang="zh-CN" altLang="en-US" sz="1800" b="1" dirty="0"/>
              <a:t>）（</a:t>
            </a:r>
            <a:r>
              <a:rPr lang="en-US" altLang="zh-CN" sz="1800" b="1" dirty="0"/>
              <a:t>5</a:t>
            </a:r>
            <a:r>
              <a:rPr lang="zh-CN" altLang="en-US" sz="1800" b="1" dirty="0"/>
              <a:t>）（</a:t>
            </a:r>
            <a:r>
              <a:rPr lang="en-US" altLang="zh-CN" sz="1800" b="1" dirty="0"/>
              <a:t>6</a:t>
            </a:r>
            <a:r>
              <a:rPr lang="zh-CN" altLang="en-US" sz="1800" b="1" dirty="0"/>
              <a:t>）</a:t>
            </a:r>
            <a:endParaRPr lang="en-US" altLang="zh-CN" sz="1800" b="1" dirty="0"/>
          </a:p>
          <a:p>
            <a:pPr>
              <a:defRPr/>
            </a:pPr>
            <a:endParaRPr lang="en-US" altLang="zh-CN" sz="1800" b="1" dirty="0"/>
          </a:p>
          <a:p>
            <a:pPr>
              <a:defRPr/>
            </a:pPr>
            <a:r>
              <a:rPr lang="en-US" altLang="zh-CN" sz="1800" b="1" dirty="0"/>
              <a:t>6.4</a:t>
            </a:r>
          </a:p>
          <a:p>
            <a:pPr>
              <a:defRPr/>
            </a:pPr>
            <a:endParaRPr lang="en-US" altLang="zh-CN" sz="1800" b="1" dirty="0"/>
          </a:p>
          <a:p>
            <a:pPr>
              <a:defRPr/>
            </a:pPr>
            <a:r>
              <a:rPr lang="en-US" altLang="zh-CN" sz="1800" b="1" dirty="0"/>
              <a:t>6.5</a:t>
            </a:r>
            <a:r>
              <a:rPr lang="zh-CN" altLang="en-US" sz="1800" b="1" dirty="0"/>
              <a:t>（</a:t>
            </a:r>
            <a:r>
              <a:rPr lang="en-US" altLang="zh-CN" sz="1800" b="1" dirty="0"/>
              <a:t>1</a:t>
            </a:r>
            <a:r>
              <a:rPr lang="zh-CN" altLang="en-US" sz="1800" b="1" dirty="0"/>
              <a:t>）</a:t>
            </a:r>
            <a:endParaRPr lang="en-US" altLang="zh-CN" sz="1800" b="1" dirty="0"/>
          </a:p>
          <a:p>
            <a:pPr>
              <a:defRPr/>
            </a:pPr>
            <a:endParaRPr lang="en-US" altLang="zh-CN" sz="1800" b="1" dirty="0"/>
          </a:p>
          <a:p>
            <a:pPr>
              <a:defRPr/>
            </a:pPr>
            <a:r>
              <a:rPr lang="en-US" altLang="zh-CN" sz="1800" b="1" dirty="0"/>
              <a:t>6.7</a:t>
            </a:r>
            <a:r>
              <a:rPr lang="zh-CN" altLang="en-US" sz="1800" b="1" dirty="0"/>
              <a:t>（</a:t>
            </a:r>
            <a:r>
              <a:rPr lang="en-US" altLang="zh-CN" sz="1800" b="1" dirty="0"/>
              <a:t>2</a:t>
            </a:r>
            <a:r>
              <a:rPr lang="zh-CN" altLang="en-US" sz="1800" b="1" dirty="0"/>
              <a:t>）</a:t>
            </a:r>
            <a:endParaRPr lang="en-US" altLang="zh-CN" sz="1800" b="1" dirty="0"/>
          </a:p>
          <a:p>
            <a:pPr>
              <a:defRPr/>
            </a:pPr>
            <a:endParaRPr lang="en-US" altLang="zh-CN" sz="1800" b="1" dirty="0"/>
          </a:p>
          <a:p>
            <a:pPr>
              <a:defRPr/>
            </a:pPr>
            <a:r>
              <a:rPr lang="en-US" altLang="zh-CN" sz="1800" b="1" dirty="0"/>
              <a:t>6.9</a:t>
            </a:r>
            <a:r>
              <a:rPr lang="zh-CN" altLang="en-US" sz="1800" b="1" dirty="0"/>
              <a:t>（</a:t>
            </a:r>
            <a:r>
              <a:rPr lang="en-US" altLang="zh-CN" sz="1800" b="1" dirty="0"/>
              <a:t>3</a:t>
            </a:r>
            <a:r>
              <a:rPr lang="zh-CN" altLang="en-US" sz="1800" b="1" dirty="0"/>
              <a:t>）</a:t>
            </a:r>
            <a:endParaRPr lang="en-US" altLang="zh-CN" sz="2400" b="1"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实践训练（实验</a:t>
            </a:r>
            <a:r>
              <a:rPr lang="en-US" altLang="zh-CN" b="1" dirty="0">
                <a:solidFill>
                  <a:srgbClr val="002060"/>
                </a:solidFill>
                <a:latin typeface="黑体" panose="02010609060101010101" pitchFamily="49" charset="-122"/>
                <a:ea typeface="黑体" panose="02010609060101010101" pitchFamily="49" charset="-122"/>
              </a:rPr>
              <a:t>5</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p:txBody>
          <a:bodyPr>
            <a:normAutofit/>
          </a:bodyPr>
          <a:lstStyle/>
          <a:p>
            <a:pPr>
              <a:defRPr/>
            </a:pPr>
            <a:r>
              <a:rPr lang="zh-CN" altLang="en-US" sz="1500" b="1" dirty="0"/>
              <a:t>用</a:t>
            </a:r>
            <a:r>
              <a:rPr lang="en-US" altLang="zh-CN" sz="1500" b="1" dirty="0"/>
              <a:t>Logisim</a:t>
            </a:r>
            <a:r>
              <a:rPr lang="zh-CN" altLang="en-US" sz="1500" b="1" dirty="0"/>
              <a:t>构建单总线结构</a:t>
            </a:r>
            <a:r>
              <a:rPr lang="en-US" altLang="zh-CN" sz="1500" b="1" dirty="0"/>
              <a:t>CPU</a:t>
            </a:r>
            <a:r>
              <a:rPr lang="zh-CN" altLang="en-US" sz="1500" b="1" dirty="0"/>
              <a:t>，要求能支持</a:t>
            </a:r>
            <a:r>
              <a:rPr lang="en-US" altLang="zh-CN" sz="1500" b="1" dirty="0"/>
              <a:t>MIPS32</a:t>
            </a:r>
            <a:r>
              <a:rPr lang="zh-CN" altLang="en-US" sz="1500" b="1" dirty="0"/>
              <a:t>指令，能运行简单的内存冒泡排序程序，尝试利用以下</a:t>
            </a:r>
            <a:r>
              <a:rPr lang="en-US" altLang="zh-CN" sz="1500" b="1" dirty="0"/>
              <a:t>3</a:t>
            </a:r>
            <a:r>
              <a:rPr lang="zh-CN" altLang="en-US" sz="1500" b="1" dirty="0"/>
              <a:t>种方式构建控制器：</a:t>
            </a:r>
            <a:endParaRPr lang="en-US" altLang="zh-CN" sz="1500" b="1" dirty="0"/>
          </a:p>
          <a:p>
            <a:pPr marL="600075" lvl="1" indent="-257175">
              <a:buFont typeface="+mj-ea"/>
              <a:buAutoNum type="circleNumDbPlain"/>
              <a:defRPr/>
            </a:pPr>
            <a:r>
              <a:rPr lang="zh-CN" altLang="en-US" sz="1200" b="1" dirty="0"/>
              <a:t>传统三级时序硬布线控制器</a:t>
            </a:r>
            <a:endParaRPr lang="en-US" altLang="zh-CN" sz="1200" b="1" dirty="0"/>
          </a:p>
          <a:p>
            <a:pPr marL="600075" lvl="1" indent="-257175">
              <a:buFont typeface="+mj-ea"/>
              <a:buAutoNum type="circleNumDbPlain"/>
              <a:defRPr/>
            </a:pPr>
            <a:r>
              <a:rPr lang="zh-CN" altLang="en-US" sz="1200" b="1" dirty="0"/>
              <a:t>现代时序硬布线控制器</a:t>
            </a:r>
            <a:endParaRPr lang="en-US" altLang="zh-CN" sz="1200" b="1" dirty="0"/>
          </a:p>
          <a:p>
            <a:pPr marL="600075" lvl="1" indent="-257175">
              <a:buFont typeface="+mj-ea"/>
              <a:buAutoNum type="circleNumDbPlain"/>
              <a:defRPr/>
            </a:pPr>
            <a:r>
              <a:rPr lang="zh-CN" altLang="en-US" sz="1200" b="1" dirty="0"/>
              <a:t>微程序控制器</a:t>
            </a:r>
            <a:endParaRPr lang="en-US" altLang="zh-CN" sz="1200" b="1" dirty="0"/>
          </a:p>
          <a:p>
            <a:pPr>
              <a:defRPr/>
            </a:pPr>
            <a:endParaRPr lang="en-US" altLang="zh-CN" sz="1500" b="1" dirty="0"/>
          </a:p>
          <a:p>
            <a:pPr>
              <a:defRPr/>
            </a:pPr>
            <a:r>
              <a:rPr lang="zh-CN" altLang="en-US" sz="1500" b="1" dirty="0"/>
              <a:t>尝试为单总线</a:t>
            </a:r>
            <a:r>
              <a:rPr lang="en-US" altLang="zh-CN" sz="1500" b="1" dirty="0"/>
              <a:t>CPU</a:t>
            </a:r>
            <a:r>
              <a:rPr lang="zh-CN" altLang="en-US" sz="1500" b="1" dirty="0"/>
              <a:t>增加简单的中断处理逻辑，使得</a:t>
            </a:r>
            <a:r>
              <a:rPr lang="en-US" altLang="zh-CN" sz="1500" b="1" dirty="0"/>
              <a:t>CPU</a:t>
            </a:r>
            <a:r>
              <a:rPr lang="zh-CN" altLang="en-US" sz="1500" b="1" dirty="0"/>
              <a:t>能响应按键中断</a:t>
            </a:r>
            <a:endParaRPr lang="en-US" altLang="zh-CN" sz="1500" b="1" dirty="0"/>
          </a:p>
          <a:p>
            <a:pPr>
              <a:defRPr/>
            </a:pPr>
            <a:endParaRPr lang="en-US" altLang="zh-CN" sz="1500" b="1" dirty="0"/>
          </a:p>
          <a:p>
            <a:pPr>
              <a:defRPr/>
            </a:pPr>
            <a:r>
              <a:rPr lang="zh-CN" altLang="en-US" sz="1500" b="1" dirty="0"/>
              <a:t>用</a:t>
            </a:r>
            <a:r>
              <a:rPr lang="en-US" altLang="zh-CN" sz="1500" b="1" dirty="0"/>
              <a:t>Logisim</a:t>
            </a:r>
            <a:r>
              <a:rPr lang="zh-CN" altLang="en-US" sz="1500" b="1" dirty="0"/>
              <a:t>构建单周期</a:t>
            </a:r>
            <a:r>
              <a:rPr lang="en-US" altLang="zh-CN" sz="1500" b="1" dirty="0"/>
              <a:t>MIPS</a:t>
            </a:r>
            <a:r>
              <a:rPr lang="zh-CN" altLang="en-US" sz="1500" b="1" dirty="0"/>
              <a:t>处理器，要求能支持</a:t>
            </a:r>
            <a:r>
              <a:rPr lang="en-US" altLang="zh-CN" sz="1500" b="1" dirty="0"/>
              <a:t>MIPS32</a:t>
            </a:r>
            <a:r>
              <a:rPr lang="zh-CN" altLang="en-US" sz="1500" b="1" dirty="0"/>
              <a:t>指令，能运行简单的内存冒泡排序程序</a:t>
            </a:r>
            <a:endParaRPr lang="en-US" altLang="zh-CN" sz="1500" b="1" dirty="0"/>
          </a:p>
          <a:p>
            <a:pPr>
              <a:defRPr/>
            </a:pPr>
            <a:endParaRPr lang="en-US" altLang="zh-CN" sz="1500" b="1" dirty="0"/>
          </a:p>
          <a:p>
            <a:pPr>
              <a:defRPr/>
            </a:pPr>
            <a:r>
              <a:rPr lang="zh-CN" altLang="en-US" sz="1500" b="1" dirty="0"/>
              <a:t>用</a:t>
            </a:r>
            <a:r>
              <a:rPr lang="en-US" altLang="zh-CN" sz="1500" b="1" dirty="0"/>
              <a:t>Logisim</a:t>
            </a:r>
            <a:r>
              <a:rPr lang="zh-CN" altLang="en-US" sz="1500" b="1" dirty="0"/>
              <a:t>构建多周期</a:t>
            </a:r>
            <a:r>
              <a:rPr lang="en-US" altLang="zh-CN" sz="1500" b="1" dirty="0"/>
              <a:t>MIPS</a:t>
            </a:r>
            <a:r>
              <a:rPr lang="zh-CN" altLang="en-US" sz="1500" b="1" dirty="0"/>
              <a:t>处理器，要求能支持</a:t>
            </a:r>
            <a:r>
              <a:rPr lang="en-US" altLang="zh-CN" sz="1500" b="1" dirty="0"/>
              <a:t>MIPS32</a:t>
            </a:r>
            <a:r>
              <a:rPr lang="zh-CN" altLang="en-US" sz="1500" b="1" dirty="0"/>
              <a:t>指令，能运行简单的内存冒泡排序程序，控制器可以采用硬布线、微程序控制器中的一种</a:t>
            </a:r>
          </a:p>
        </p:txBody>
      </p:sp>
    </p:spTree>
    <p:extLst>
      <p:ext uri="{BB962C8B-B14F-4D97-AF65-F5344CB8AC3E}">
        <p14:creationId xmlns:p14="http://schemas.microsoft.com/office/powerpoint/2010/main" val="113674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6.3  </a:t>
            </a:r>
            <a:r>
              <a:rPr lang="zh-CN" altLang="en-US" b="1" dirty="0">
                <a:solidFill>
                  <a:srgbClr val="002060"/>
                </a:solidFill>
                <a:latin typeface="+mn-lt"/>
                <a:ea typeface="黑体" pitchFamily="49" charset="-122"/>
              </a:rPr>
              <a:t>数据通路及指令操作流程</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6372200" y="1270501"/>
            <a:ext cx="2376264"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6.3.1</a:t>
            </a:r>
            <a:r>
              <a:rPr lang="zh-CN" altLang="en-US" sz="1200" b="1" i="0" dirty="0">
                <a:solidFill>
                  <a:srgbClr val="111111"/>
                </a:solidFill>
                <a:effectLst/>
                <a:latin typeface="Avenir"/>
              </a:rPr>
              <a:t>　数据通路模型与定时</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6.3.2</a:t>
            </a:r>
            <a:r>
              <a:rPr lang="zh-CN" altLang="en-US" sz="1200" b="1" i="0" dirty="0">
                <a:solidFill>
                  <a:srgbClr val="111111"/>
                </a:solidFill>
                <a:effectLst/>
                <a:latin typeface="Avenir"/>
              </a:rPr>
              <a:t>　单总线结构的数据通路</a:t>
            </a:r>
            <a:endParaRPr lang="en-US" altLang="zh-CN" sz="1200" b="1" i="0" dirty="0">
              <a:solidFill>
                <a:srgbClr val="111111"/>
              </a:solidFill>
              <a:effectLst/>
              <a:latin typeface="Avenir"/>
            </a:endParaRPr>
          </a:p>
          <a:p>
            <a:r>
              <a:rPr lang="en-US" altLang="zh-CN" sz="1200" b="1" dirty="0">
                <a:solidFill>
                  <a:srgbClr val="111111"/>
                </a:solidFill>
                <a:latin typeface="Avenir"/>
              </a:rPr>
              <a:t>6.3.3    </a:t>
            </a:r>
            <a:r>
              <a:rPr lang="zh-CN" altLang="en-US" sz="1200" b="1" dirty="0">
                <a:solidFill>
                  <a:srgbClr val="111111"/>
                </a:solidFill>
                <a:latin typeface="Avenir"/>
              </a:rPr>
              <a:t>专用通路结构的数据通路</a:t>
            </a:r>
            <a:endParaRPr lang="zh-CN" altLang="en-US" sz="12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628800"/>
            <a:ext cx="8229600" cy="3960143"/>
          </a:xfrm>
        </p:spPr>
        <p:txBody>
          <a:bodyPr rtlCol="0">
            <a:normAutofit/>
          </a:bodyPr>
          <a:lstStyle/>
          <a:p>
            <a:pPr eaLnBrk="1" fontAlgn="auto" hangingPunct="1">
              <a:spcAft>
                <a:spcPts val="0"/>
              </a:spcAft>
              <a:defRPr/>
            </a:pPr>
            <a:r>
              <a:rPr lang="en-US" altLang="zh-CN" b="1" dirty="0">
                <a:ea typeface="黑体" pitchFamily="49" charset="-122"/>
              </a:rPr>
              <a:t>6.3.1  </a:t>
            </a:r>
            <a:r>
              <a:rPr lang="zh-CN" altLang="en-US" b="1" dirty="0">
                <a:ea typeface="黑体" pitchFamily="49" charset="-122"/>
              </a:rPr>
              <a:t>数据通路模型与定时</a:t>
            </a:r>
            <a:endParaRPr lang="en-US" altLang="zh-CN" sz="1800" b="1" dirty="0"/>
          </a:p>
          <a:p>
            <a:pPr lvl="1" eaLnBrk="1" hangingPunct="1"/>
            <a:endParaRPr lang="en-US" altLang="zh-CN" sz="1200" b="1" dirty="0"/>
          </a:p>
          <a:p>
            <a:pPr lvl="1" eaLnBrk="1" hangingPunct="1"/>
            <a:r>
              <a:rPr lang="zh-CN" altLang="en-US" sz="1600" b="1" dirty="0"/>
              <a:t>数据在各功能部件之间传送的路径称为</a:t>
            </a:r>
            <a:r>
              <a:rPr lang="zh-CN" altLang="en-US" sz="1600" b="1" dirty="0">
                <a:solidFill>
                  <a:srgbClr val="C00000"/>
                </a:solidFill>
              </a:rPr>
              <a:t>数据通路</a:t>
            </a:r>
            <a:r>
              <a:rPr lang="zh-CN" altLang="en-US" sz="1600" b="1" dirty="0"/>
              <a:t>；数据通路可用</a:t>
            </a:r>
            <a:r>
              <a:rPr lang="zh-CN" altLang="en-US" sz="1600" b="1" dirty="0">
                <a:solidFill>
                  <a:srgbClr val="C00000"/>
                </a:solidFill>
              </a:rPr>
              <a:t>总线</a:t>
            </a:r>
            <a:r>
              <a:rPr lang="zh-CN" altLang="en-US" sz="1600" b="1" dirty="0"/>
              <a:t>或</a:t>
            </a:r>
            <a:r>
              <a:rPr lang="zh-CN" altLang="en-US" sz="1600" b="1" dirty="0">
                <a:solidFill>
                  <a:srgbClr val="C00000"/>
                </a:solidFill>
              </a:rPr>
              <a:t>专用通路</a:t>
            </a:r>
            <a:r>
              <a:rPr lang="zh-CN" altLang="en-US" sz="1600" b="1" dirty="0"/>
              <a:t>两种方式来构建。</a:t>
            </a:r>
            <a:endParaRPr lang="en-US" altLang="zh-CN" sz="1600" b="1" dirty="0"/>
          </a:p>
          <a:p>
            <a:pPr lvl="1" eaLnBrk="1" hangingPunct="1"/>
            <a:endParaRPr lang="en-US" altLang="zh-CN" sz="1600" b="1" dirty="0"/>
          </a:p>
          <a:p>
            <a:pPr lvl="1" eaLnBrk="1" hangingPunct="1"/>
            <a:r>
              <a:rPr lang="zh-CN" altLang="en-US" sz="1600" b="1" dirty="0"/>
              <a:t>构成数据通路的功能部件根据性质可分为</a:t>
            </a:r>
            <a:r>
              <a:rPr lang="zh-CN" altLang="en-US" sz="1600" b="1" dirty="0">
                <a:solidFill>
                  <a:srgbClr val="C00000"/>
                </a:solidFill>
              </a:rPr>
              <a:t>数据处理单元</a:t>
            </a:r>
            <a:r>
              <a:rPr lang="zh-CN" altLang="en-US" sz="1600" b="1" dirty="0"/>
              <a:t>和</a:t>
            </a:r>
            <a:r>
              <a:rPr lang="zh-CN" altLang="en-US" sz="1600" b="1" dirty="0">
                <a:solidFill>
                  <a:srgbClr val="C00000"/>
                </a:solidFill>
              </a:rPr>
              <a:t>状态存储单元</a:t>
            </a:r>
            <a:r>
              <a:rPr lang="zh-CN" altLang="en-US" sz="1600" b="1" dirty="0"/>
              <a:t>。</a:t>
            </a:r>
            <a:endParaRPr lang="en-US" altLang="zh-CN" sz="1600" b="1" dirty="0"/>
          </a:p>
          <a:p>
            <a:pPr lvl="1" eaLnBrk="1" hangingPunct="1"/>
            <a:endParaRPr lang="en-US" altLang="zh-CN" sz="1600" b="1" dirty="0">
              <a:solidFill>
                <a:srgbClr val="C00000"/>
              </a:solidFill>
            </a:endParaRPr>
          </a:p>
          <a:p>
            <a:pPr lvl="1" eaLnBrk="1" hangingPunct="1"/>
            <a:r>
              <a:rPr lang="zh-CN" altLang="en-US" sz="1600" b="1" dirty="0">
                <a:solidFill>
                  <a:srgbClr val="C00000"/>
                </a:solidFill>
              </a:rPr>
              <a:t>数据处理单元</a:t>
            </a:r>
            <a:r>
              <a:rPr lang="zh-CN" altLang="en-US" sz="1600" b="1" dirty="0"/>
              <a:t>由组合逻辑电路构成，其输出只与当前的输入有关，负责对数据进行加工和处理，如</a:t>
            </a:r>
            <a:r>
              <a:rPr lang="en-US" altLang="zh-CN" sz="1600" b="1" dirty="0"/>
              <a:t>ALU</a:t>
            </a:r>
            <a:r>
              <a:rPr lang="zh-CN" altLang="en-US" sz="1600" b="1" dirty="0"/>
              <a:t>、符号扩展单元、译码器等。</a:t>
            </a:r>
            <a:endParaRPr lang="en-US" altLang="zh-CN" sz="1600" b="1" dirty="0"/>
          </a:p>
          <a:p>
            <a:pPr lvl="1" eaLnBrk="1" hangingPunct="1"/>
            <a:endParaRPr lang="en-US" altLang="zh-CN" sz="1600" b="1" dirty="0"/>
          </a:p>
          <a:p>
            <a:pPr lvl="1" eaLnBrk="1" hangingPunct="1"/>
            <a:r>
              <a:rPr lang="zh-CN" altLang="en-US" sz="1600" b="1" dirty="0">
                <a:solidFill>
                  <a:srgbClr val="C00000"/>
                </a:solidFill>
              </a:rPr>
              <a:t>状态存储单元</a:t>
            </a:r>
            <a:r>
              <a:rPr lang="zh-CN" altLang="en-US" sz="1600" b="1" dirty="0"/>
              <a:t>（状态单元）是指带有存储功能的单元，如存储器和寄存器等；状态单元一般包含输入端、写使能控制端、时钟输入端</a:t>
            </a:r>
            <a:r>
              <a:rPr lang="en-US" altLang="zh-CN" sz="1600" b="1" dirty="0"/>
              <a:t>CLK</a:t>
            </a:r>
            <a:r>
              <a:rPr lang="zh-CN" altLang="en-US" sz="1600" b="1" dirty="0"/>
              <a:t>、输出端。</a:t>
            </a:r>
            <a:endParaRPr lang="en-US" altLang="zh-CN" sz="1050" b="1" dirty="0"/>
          </a:p>
        </p:txBody>
      </p:sp>
      <p:grpSp>
        <p:nvGrpSpPr>
          <p:cNvPr id="11" name="组合 10">
            <a:extLst>
              <a:ext uri="{FF2B5EF4-FFF2-40B4-BE49-F238E27FC236}">
                <a16:creationId xmlns:a16="http://schemas.microsoft.com/office/drawing/2014/main" id="{F6FFF3C4-15DC-41DF-8D48-0F61A25C015C}"/>
              </a:ext>
            </a:extLst>
          </p:cNvPr>
          <p:cNvGrpSpPr/>
          <p:nvPr/>
        </p:nvGrpSpPr>
        <p:grpSpPr>
          <a:xfrm>
            <a:off x="2105980" y="5426118"/>
            <a:ext cx="5493844" cy="1376225"/>
            <a:chOff x="2105980" y="5297747"/>
            <a:chExt cx="5493844" cy="1376225"/>
          </a:xfrm>
        </p:grpSpPr>
        <p:pic>
          <p:nvPicPr>
            <p:cNvPr id="9" name="图片 8">
              <a:extLst>
                <a:ext uri="{FF2B5EF4-FFF2-40B4-BE49-F238E27FC236}">
                  <a16:creationId xmlns:a16="http://schemas.microsoft.com/office/drawing/2014/main" id="{910B068B-7AF9-4D5A-B797-D4FBAB5C98FB}"/>
                </a:ext>
              </a:extLst>
            </p:cNvPr>
            <p:cNvPicPr>
              <a:picLocks noChangeAspect="1"/>
            </p:cNvPicPr>
            <p:nvPr/>
          </p:nvPicPr>
          <p:blipFill>
            <a:blip r:embed="rId2"/>
            <a:stretch>
              <a:fillRect/>
            </a:stretch>
          </p:blipFill>
          <p:spPr>
            <a:xfrm>
              <a:off x="2105980" y="5297747"/>
              <a:ext cx="5454352" cy="1159050"/>
            </a:xfrm>
            <a:prstGeom prst="rect">
              <a:avLst/>
            </a:prstGeom>
          </p:spPr>
        </p:pic>
        <p:sp>
          <p:nvSpPr>
            <p:cNvPr id="10" name="文本框 9">
              <a:extLst>
                <a:ext uri="{FF2B5EF4-FFF2-40B4-BE49-F238E27FC236}">
                  <a16:creationId xmlns:a16="http://schemas.microsoft.com/office/drawing/2014/main" id="{4A06E78C-BCAF-440B-8B91-8005D72AAA36}"/>
                </a:ext>
              </a:extLst>
            </p:cNvPr>
            <p:cNvSpPr txBox="1"/>
            <p:nvPr/>
          </p:nvSpPr>
          <p:spPr>
            <a:xfrm>
              <a:off x="2113563" y="5445224"/>
              <a:ext cx="2156360" cy="246221"/>
            </a:xfrm>
            <a:prstGeom prst="rect">
              <a:avLst/>
            </a:prstGeom>
            <a:noFill/>
          </p:spPr>
          <p:txBody>
            <a:bodyPr wrap="none" rtlCol="0">
              <a:spAutoFit/>
            </a:bodyPr>
            <a:lstStyle/>
            <a:p>
              <a:r>
                <a:rPr lang="zh-CN" altLang="en-US" sz="1000" b="1" dirty="0"/>
                <a:t>加法器      符号扩展单元       译码器</a:t>
              </a:r>
            </a:p>
          </p:txBody>
        </p:sp>
        <p:sp>
          <p:nvSpPr>
            <p:cNvPr id="12" name="文本框 11">
              <a:extLst>
                <a:ext uri="{FF2B5EF4-FFF2-40B4-BE49-F238E27FC236}">
                  <a16:creationId xmlns:a16="http://schemas.microsoft.com/office/drawing/2014/main" id="{3B6646BC-2E8F-4572-87ED-69FB4A3CAB88}"/>
                </a:ext>
              </a:extLst>
            </p:cNvPr>
            <p:cNvSpPr txBox="1"/>
            <p:nvPr/>
          </p:nvSpPr>
          <p:spPr>
            <a:xfrm>
              <a:off x="5580112" y="5297747"/>
              <a:ext cx="1407758" cy="246221"/>
            </a:xfrm>
            <a:prstGeom prst="rect">
              <a:avLst/>
            </a:prstGeom>
            <a:noFill/>
          </p:spPr>
          <p:txBody>
            <a:bodyPr wrap="none" rtlCol="0">
              <a:spAutoFit/>
            </a:bodyPr>
            <a:lstStyle/>
            <a:p>
              <a:r>
                <a:rPr lang="en-US" altLang="zh-CN" sz="1000" b="1" dirty="0"/>
                <a:t>             RAM</a:t>
              </a:r>
              <a:r>
                <a:rPr lang="zh-CN" altLang="en-US" sz="1000" b="1" dirty="0"/>
                <a:t>存储器       </a:t>
              </a:r>
            </a:p>
          </p:txBody>
        </p:sp>
        <p:sp>
          <p:nvSpPr>
            <p:cNvPr id="13" name="文本框 12">
              <a:extLst>
                <a:ext uri="{FF2B5EF4-FFF2-40B4-BE49-F238E27FC236}">
                  <a16:creationId xmlns:a16="http://schemas.microsoft.com/office/drawing/2014/main" id="{6F64CDC3-61AC-4E75-A037-037AD1ACC9CC}"/>
                </a:ext>
              </a:extLst>
            </p:cNvPr>
            <p:cNvSpPr txBox="1"/>
            <p:nvPr/>
          </p:nvSpPr>
          <p:spPr>
            <a:xfrm>
              <a:off x="7030437" y="5420857"/>
              <a:ext cx="569387" cy="246221"/>
            </a:xfrm>
            <a:prstGeom prst="rect">
              <a:avLst/>
            </a:prstGeom>
            <a:noFill/>
          </p:spPr>
          <p:txBody>
            <a:bodyPr wrap="none" rtlCol="0">
              <a:spAutoFit/>
            </a:bodyPr>
            <a:lstStyle/>
            <a:p>
              <a:r>
                <a:rPr lang="zh-CN" altLang="en-US" sz="1000" b="1" dirty="0"/>
                <a:t>寄存器</a:t>
              </a:r>
            </a:p>
          </p:txBody>
        </p:sp>
        <p:sp>
          <p:nvSpPr>
            <p:cNvPr id="14" name="文本框 13">
              <a:extLst>
                <a:ext uri="{FF2B5EF4-FFF2-40B4-BE49-F238E27FC236}">
                  <a16:creationId xmlns:a16="http://schemas.microsoft.com/office/drawing/2014/main" id="{F6186285-F26C-4F99-8D48-12D3FF685796}"/>
                </a:ext>
              </a:extLst>
            </p:cNvPr>
            <p:cNvSpPr txBox="1"/>
            <p:nvPr/>
          </p:nvSpPr>
          <p:spPr>
            <a:xfrm>
              <a:off x="2195736" y="6396973"/>
              <a:ext cx="1901483" cy="276999"/>
            </a:xfrm>
            <a:prstGeom prst="rect">
              <a:avLst/>
            </a:prstGeom>
            <a:noFill/>
          </p:spPr>
          <p:txBody>
            <a:bodyPr wrap="none" rtlCol="0">
              <a:spAutoFit/>
            </a:bodyPr>
            <a:lstStyle/>
            <a:p>
              <a:r>
                <a:rPr lang="en-US" altLang="zh-CN" sz="1200" b="1" dirty="0"/>
                <a:t>Logisim</a:t>
              </a:r>
              <a:r>
                <a:rPr lang="zh-CN" altLang="en-US" sz="1200" b="1" dirty="0"/>
                <a:t>中的数据处理单元</a:t>
              </a:r>
            </a:p>
          </p:txBody>
        </p:sp>
        <p:sp>
          <p:nvSpPr>
            <p:cNvPr id="15" name="文本框 14">
              <a:extLst>
                <a:ext uri="{FF2B5EF4-FFF2-40B4-BE49-F238E27FC236}">
                  <a16:creationId xmlns:a16="http://schemas.microsoft.com/office/drawing/2014/main" id="{98ECA9B0-D5DC-4419-A7C3-D14F31C02999}"/>
                </a:ext>
              </a:extLst>
            </p:cNvPr>
            <p:cNvSpPr txBox="1"/>
            <p:nvPr/>
          </p:nvSpPr>
          <p:spPr>
            <a:xfrm>
              <a:off x="5694853" y="6396973"/>
              <a:ext cx="1901483" cy="276999"/>
            </a:xfrm>
            <a:prstGeom prst="rect">
              <a:avLst/>
            </a:prstGeom>
            <a:noFill/>
          </p:spPr>
          <p:txBody>
            <a:bodyPr wrap="none" rtlCol="0">
              <a:spAutoFit/>
            </a:bodyPr>
            <a:lstStyle/>
            <a:p>
              <a:r>
                <a:rPr lang="en-US" altLang="zh-CN" sz="1200" b="1" dirty="0"/>
                <a:t>Logisim</a:t>
              </a:r>
              <a:r>
                <a:rPr lang="zh-CN" altLang="en-US" sz="1200" b="1" dirty="0"/>
                <a:t>中的状态存储单元</a:t>
              </a:r>
            </a:p>
          </p:txBody>
        </p:sp>
      </p:grpSp>
    </p:spTree>
    <p:extLst>
      <p:ext uri="{BB962C8B-B14F-4D97-AF65-F5344CB8AC3E}">
        <p14:creationId xmlns:p14="http://schemas.microsoft.com/office/powerpoint/2010/main" val="469630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548977"/>
            <a:ext cx="8229600" cy="3168055"/>
          </a:xfrm>
        </p:spPr>
        <p:txBody>
          <a:bodyPr rtlCol="0">
            <a:normAutofit/>
          </a:bodyPr>
          <a:lstStyle/>
          <a:p>
            <a:pPr lvl="1" eaLnBrk="1" fontAlgn="auto" hangingPunct="1">
              <a:spcAft>
                <a:spcPts val="0"/>
              </a:spcAft>
              <a:defRPr/>
            </a:pPr>
            <a:r>
              <a:rPr lang="zh-CN" altLang="en-US" sz="1600" b="1" dirty="0">
                <a:solidFill>
                  <a:srgbClr val="C00000"/>
                </a:solidFill>
              </a:rPr>
              <a:t>数据通路模型</a:t>
            </a:r>
            <a:r>
              <a:rPr lang="zh-CN" altLang="en-US" sz="1600" b="1" dirty="0"/>
              <a:t>：一个数据处理单元连接两个状态单元（图</a:t>
            </a:r>
            <a:r>
              <a:rPr lang="en-US" altLang="zh-CN" sz="1600" b="1" dirty="0"/>
              <a:t>6.5a</a:t>
            </a:r>
            <a:r>
              <a:rPr lang="zh-CN" altLang="en-US" sz="1600" b="1" dirty="0"/>
              <a:t>）。</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solidFill>
                  <a:srgbClr val="C00000"/>
                </a:solidFill>
              </a:rPr>
              <a:t>简化的数据通路模型</a:t>
            </a:r>
            <a:r>
              <a:rPr lang="zh-CN" altLang="en-US" sz="1600" b="1" dirty="0"/>
              <a:t>：只有一个数据处理单元和一个状态单元（图</a:t>
            </a:r>
            <a:r>
              <a:rPr lang="en-US" altLang="zh-CN" sz="1600" b="1" dirty="0"/>
              <a:t>6.5b</a:t>
            </a:r>
            <a:r>
              <a:rPr lang="zh-CN" altLang="en-US" sz="1600" b="1" dirty="0"/>
              <a:t>）。</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图</a:t>
            </a:r>
            <a:r>
              <a:rPr lang="en-US" altLang="zh-CN" sz="1600" b="1" dirty="0"/>
              <a:t>6.5a</a:t>
            </a:r>
            <a:r>
              <a:rPr lang="zh-CN" altLang="en-US" sz="1600" b="1" dirty="0"/>
              <a:t>中，各状态单元只有在写使能信号（</a:t>
            </a:r>
            <a:r>
              <a:rPr lang="en-US" altLang="zh-CN" sz="1600" b="1" dirty="0"/>
              <a:t>Write1</a:t>
            </a:r>
            <a:r>
              <a:rPr lang="zh-CN" altLang="en-US" sz="1600" b="1" dirty="0"/>
              <a:t>、</a:t>
            </a:r>
            <a:r>
              <a:rPr lang="en-US" altLang="zh-CN" sz="1600" b="1" dirty="0"/>
              <a:t>Write2</a:t>
            </a:r>
            <a:r>
              <a:rPr lang="zh-CN" altLang="en-US" sz="1600" b="1" dirty="0"/>
              <a:t>）有效，且时钟触发到来时，才能将输入端的数据写入。</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600" b="1" dirty="0"/>
              <a:t>并且这个写入过程还必须</a:t>
            </a:r>
            <a:r>
              <a:rPr lang="zh-CN" altLang="en-US" sz="1600" b="1" dirty="0">
                <a:solidFill>
                  <a:srgbClr val="C00000"/>
                </a:solidFill>
              </a:rPr>
              <a:t>遵循较为严格的时序约定</a:t>
            </a:r>
            <a:r>
              <a:rPr lang="zh-CN" altLang="en-US" sz="1600" b="1" dirty="0"/>
              <a:t>，才能将状态单元</a:t>
            </a:r>
            <a:r>
              <a:rPr lang="en-US" altLang="zh-CN" sz="1600" b="1" dirty="0"/>
              <a:t>1</a:t>
            </a:r>
            <a:r>
              <a:rPr lang="zh-CN" altLang="en-US" sz="1600" b="1" dirty="0"/>
              <a:t>的数据经过数据处理单元处理后，正确写入状态单元</a:t>
            </a:r>
            <a:r>
              <a:rPr lang="en-US" altLang="zh-CN" sz="1600" b="1" dirty="0"/>
              <a:t>2</a:t>
            </a:r>
            <a:r>
              <a:rPr lang="zh-CN" altLang="en-US" sz="1600" b="1" dirty="0"/>
              <a:t>。</a:t>
            </a: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endParaRPr lang="en-US" altLang="zh-CN" sz="1000" b="1" dirty="0"/>
          </a:p>
        </p:txBody>
      </p:sp>
      <p:grpSp>
        <p:nvGrpSpPr>
          <p:cNvPr id="64" name="组合 63">
            <a:extLst>
              <a:ext uri="{FF2B5EF4-FFF2-40B4-BE49-F238E27FC236}">
                <a16:creationId xmlns:a16="http://schemas.microsoft.com/office/drawing/2014/main" id="{17A71744-9755-4554-B648-41ACDF8D344E}"/>
              </a:ext>
            </a:extLst>
          </p:cNvPr>
          <p:cNvGrpSpPr/>
          <p:nvPr/>
        </p:nvGrpSpPr>
        <p:grpSpPr>
          <a:xfrm>
            <a:off x="107504" y="4174378"/>
            <a:ext cx="8493322" cy="2206950"/>
            <a:chOff x="107504" y="2086146"/>
            <a:chExt cx="8493322" cy="2206950"/>
          </a:xfrm>
        </p:grpSpPr>
        <p:pic>
          <p:nvPicPr>
            <p:cNvPr id="57" name="图片 56">
              <a:extLst>
                <a:ext uri="{FF2B5EF4-FFF2-40B4-BE49-F238E27FC236}">
                  <a16:creationId xmlns:a16="http://schemas.microsoft.com/office/drawing/2014/main" id="{9ED7F03A-E67F-434D-998B-330D6D5D85B9}"/>
                </a:ext>
              </a:extLst>
            </p:cNvPr>
            <p:cNvPicPr>
              <a:picLocks noChangeAspect="1"/>
            </p:cNvPicPr>
            <p:nvPr/>
          </p:nvPicPr>
          <p:blipFill>
            <a:blip r:embed="rId2"/>
            <a:stretch>
              <a:fillRect/>
            </a:stretch>
          </p:blipFill>
          <p:spPr>
            <a:xfrm>
              <a:off x="107504" y="2086146"/>
              <a:ext cx="4278078" cy="1606744"/>
            </a:xfrm>
            <a:prstGeom prst="rect">
              <a:avLst/>
            </a:prstGeom>
          </p:spPr>
        </p:pic>
        <p:pic>
          <p:nvPicPr>
            <p:cNvPr id="61" name="图片 60">
              <a:extLst>
                <a:ext uri="{FF2B5EF4-FFF2-40B4-BE49-F238E27FC236}">
                  <a16:creationId xmlns:a16="http://schemas.microsoft.com/office/drawing/2014/main" id="{4D641270-25CF-4175-B515-72AA364EA21B}"/>
                </a:ext>
              </a:extLst>
            </p:cNvPr>
            <p:cNvPicPr>
              <a:picLocks noChangeAspect="1"/>
            </p:cNvPicPr>
            <p:nvPr/>
          </p:nvPicPr>
          <p:blipFill>
            <a:blip r:embed="rId3"/>
            <a:stretch>
              <a:fillRect/>
            </a:stretch>
          </p:blipFill>
          <p:spPr>
            <a:xfrm>
              <a:off x="5580112" y="2086146"/>
              <a:ext cx="3020714" cy="1487018"/>
            </a:xfrm>
            <a:prstGeom prst="rect">
              <a:avLst/>
            </a:prstGeom>
          </p:spPr>
        </p:pic>
        <p:sp>
          <p:nvSpPr>
            <p:cNvPr id="62" name="文本框 61">
              <a:extLst>
                <a:ext uri="{FF2B5EF4-FFF2-40B4-BE49-F238E27FC236}">
                  <a16:creationId xmlns:a16="http://schemas.microsoft.com/office/drawing/2014/main" id="{79BFF6BA-A9FB-46F4-ACE5-B2DFA3E3ACE2}"/>
                </a:ext>
              </a:extLst>
            </p:cNvPr>
            <p:cNvSpPr txBox="1"/>
            <p:nvPr/>
          </p:nvSpPr>
          <p:spPr>
            <a:xfrm>
              <a:off x="4139952" y="4016097"/>
              <a:ext cx="1601721" cy="276999"/>
            </a:xfrm>
            <a:prstGeom prst="rect">
              <a:avLst/>
            </a:prstGeom>
            <a:noFill/>
          </p:spPr>
          <p:txBody>
            <a:bodyPr wrap="none" rtlCol="0">
              <a:spAutoFit/>
            </a:bodyPr>
            <a:lstStyle/>
            <a:p>
              <a:r>
                <a:rPr lang="zh-CN" altLang="en-US" sz="1200" b="1" dirty="0"/>
                <a:t>图</a:t>
              </a:r>
              <a:r>
                <a:rPr lang="en-US" altLang="zh-CN" sz="1200" b="1" dirty="0"/>
                <a:t>6.5    </a:t>
              </a:r>
              <a:r>
                <a:rPr lang="zh-CN" altLang="en-US" sz="1200" b="1" dirty="0"/>
                <a:t>数据通路模型</a:t>
              </a:r>
            </a:p>
          </p:txBody>
        </p:sp>
        <p:sp>
          <p:nvSpPr>
            <p:cNvPr id="63" name="文本框 62">
              <a:extLst>
                <a:ext uri="{FF2B5EF4-FFF2-40B4-BE49-F238E27FC236}">
                  <a16:creationId xmlns:a16="http://schemas.microsoft.com/office/drawing/2014/main" id="{81BE5737-1AC8-494E-B141-33622728A35B}"/>
                </a:ext>
              </a:extLst>
            </p:cNvPr>
            <p:cNvSpPr txBox="1"/>
            <p:nvPr/>
          </p:nvSpPr>
          <p:spPr>
            <a:xfrm>
              <a:off x="1979712" y="3800073"/>
              <a:ext cx="5896166" cy="276999"/>
            </a:xfrm>
            <a:prstGeom prst="rect">
              <a:avLst/>
            </a:prstGeom>
            <a:noFill/>
          </p:spPr>
          <p:txBody>
            <a:bodyPr wrap="none" rtlCol="0">
              <a:spAutoFit/>
            </a:bodyPr>
            <a:lstStyle/>
            <a:p>
              <a:r>
                <a:rPr lang="zh-CN" altLang="en-US" sz="1200" b="1" dirty="0"/>
                <a:t>（</a:t>
              </a:r>
              <a:r>
                <a:rPr lang="en-US" altLang="zh-CN" sz="1200" b="1" dirty="0"/>
                <a:t>a</a:t>
              </a:r>
              <a:r>
                <a:rPr lang="zh-CN" altLang="en-US" sz="1200" b="1" dirty="0"/>
                <a:t>）                                                                                                                                             （</a:t>
              </a:r>
              <a:r>
                <a:rPr lang="en-US" altLang="zh-CN" sz="1200" b="1" dirty="0"/>
                <a:t>b</a:t>
              </a:r>
              <a:r>
                <a:rPr lang="zh-CN" altLang="en-US" sz="1200" b="1" dirty="0"/>
                <a:t>）</a:t>
              </a:r>
            </a:p>
          </p:txBody>
        </p:sp>
      </p:grpSp>
    </p:spTree>
    <p:extLst>
      <p:ext uri="{BB962C8B-B14F-4D97-AF65-F5344CB8AC3E}">
        <p14:creationId xmlns:p14="http://schemas.microsoft.com/office/powerpoint/2010/main" val="1430177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548977"/>
            <a:ext cx="8229600" cy="6048375"/>
          </a:xfrm>
        </p:spPr>
        <p:txBody>
          <a:bodyPr rtlCol="0">
            <a:normAutofit/>
          </a:bodyPr>
          <a:lstStyle/>
          <a:p>
            <a:pPr lvl="1" eaLnBrk="1" fontAlgn="auto" hangingPunct="1">
              <a:spcAft>
                <a:spcPts val="0"/>
              </a:spcAft>
              <a:defRPr/>
            </a:pPr>
            <a:r>
              <a:rPr lang="en-US" altLang="zh-CN" sz="1800" b="1" dirty="0"/>
              <a:t>D</a:t>
            </a:r>
            <a:r>
              <a:rPr lang="zh-CN" altLang="en-US" sz="1800" b="1" dirty="0"/>
              <a:t>触发器定时模型，有</a:t>
            </a:r>
            <a:r>
              <a:rPr lang="en-US" altLang="zh-CN" sz="1800" b="1" dirty="0"/>
              <a:t>3</a:t>
            </a:r>
            <a:r>
              <a:rPr lang="zh-CN" altLang="en-US" sz="1800" b="1" dirty="0"/>
              <a:t>个时间：</a:t>
            </a:r>
            <a:endParaRPr lang="en-US" altLang="zh-CN" sz="1600" b="1" dirty="0"/>
          </a:p>
          <a:p>
            <a:pPr lvl="1" eaLnBrk="1" fontAlgn="auto" hangingPunct="1">
              <a:spcAft>
                <a:spcPts val="0"/>
              </a:spcAft>
              <a:defRPr/>
            </a:pPr>
            <a:endParaRPr lang="en-US" altLang="zh-CN" sz="800" b="1" dirty="0">
              <a:sym typeface="Arial" panose="020B0604020202020204" pitchFamily="34" charset="0"/>
            </a:endParaRPr>
          </a:p>
          <a:p>
            <a:pPr marL="1257300" lvl="2" indent="-342900" eaLnBrk="1" fontAlgn="auto" hangingPunct="1">
              <a:spcAft>
                <a:spcPts val="0"/>
              </a:spcAft>
              <a:buFont typeface="+mj-ea"/>
              <a:buAutoNum type="circleNumDbPlain"/>
              <a:defRPr/>
            </a:pPr>
            <a:r>
              <a:rPr lang="zh-CN" altLang="en-US" sz="1400" b="1" dirty="0">
                <a:sym typeface="Arial" panose="020B0604020202020204" pitchFamily="34" charset="0"/>
              </a:rPr>
              <a:t>建立时间（</a:t>
            </a:r>
            <a:r>
              <a:rPr lang="en-US" altLang="zh-CN" sz="1400" b="1" dirty="0">
                <a:solidFill>
                  <a:srgbClr val="C00000"/>
                </a:solidFill>
                <a:sym typeface="Arial" panose="020B0604020202020204" pitchFamily="34" charset="0"/>
              </a:rPr>
              <a:t>Setup</a:t>
            </a:r>
            <a:r>
              <a:rPr lang="en-US" altLang="zh-CN" sz="1400" b="1" dirty="0">
                <a:sym typeface="Arial" panose="020B0604020202020204" pitchFamily="34" charset="0"/>
              </a:rPr>
              <a:t> Time</a:t>
            </a:r>
            <a:r>
              <a:rPr lang="zh-CN" altLang="en-US" sz="1400" b="1" dirty="0">
                <a:sym typeface="Arial" panose="020B0604020202020204" pitchFamily="34" charset="0"/>
              </a:rPr>
              <a:t>）：时钟</a:t>
            </a:r>
            <a:r>
              <a:rPr lang="en-US" altLang="zh-CN" sz="1400" b="1" dirty="0" err="1">
                <a:sym typeface="Arial" panose="020B0604020202020204" pitchFamily="34" charset="0"/>
              </a:rPr>
              <a:t>Clk</a:t>
            </a:r>
            <a:r>
              <a:rPr lang="zh-CN" altLang="en-US" sz="1400" b="1" dirty="0">
                <a:sym typeface="Arial" panose="020B0604020202020204" pitchFamily="34" charset="0"/>
              </a:rPr>
              <a:t>触发前（上跳沿），输入数据</a:t>
            </a:r>
            <a:r>
              <a:rPr lang="en-US" altLang="zh-CN" sz="1400" b="1" dirty="0">
                <a:sym typeface="Arial" panose="020B0604020202020204" pitchFamily="34" charset="0"/>
              </a:rPr>
              <a:t>Data</a:t>
            </a:r>
            <a:r>
              <a:rPr lang="zh-CN" altLang="en-US" sz="1400" b="1" dirty="0">
                <a:sym typeface="Arial" panose="020B0604020202020204" pitchFamily="34" charset="0"/>
              </a:rPr>
              <a:t>须稳定一段时间（即教材中的</a:t>
            </a:r>
            <a:r>
              <a:rPr lang="zh-CN" altLang="en-US" sz="1400" b="1" dirty="0">
                <a:solidFill>
                  <a:srgbClr val="C00000"/>
                </a:solidFill>
                <a:sym typeface="Arial" panose="020B0604020202020204" pitchFamily="34" charset="0"/>
              </a:rPr>
              <a:t>寄存器建立时间</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setup</a:t>
            </a:r>
            <a:r>
              <a:rPr lang="zh-CN" altLang="en-US" sz="1400" b="1" dirty="0">
                <a:sym typeface="Arial" panose="020B0604020202020204" pitchFamily="34" charset="0"/>
              </a:rPr>
              <a:t>），便于数据能够被时钟正确的采样。</a:t>
            </a:r>
            <a:endParaRPr lang="en-US" altLang="zh-CN" sz="1400" b="1" dirty="0">
              <a:sym typeface="Arial" panose="020B0604020202020204" pitchFamily="34" charset="0"/>
            </a:endParaRPr>
          </a:p>
          <a:p>
            <a:pPr lvl="2" eaLnBrk="1" fontAlgn="auto" hangingPunct="1">
              <a:spcAft>
                <a:spcPts val="0"/>
              </a:spcAft>
              <a:buFont typeface="+mj-ea"/>
              <a:buAutoNum type="circleNumDbPlain"/>
              <a:defRPr/>
            </a:pPr>
            <a:endParaRPr lang="en-US" altLang="zh-CN" sz="1400" b="1" dirty="0">
              <a:sym typeface="Arial" panose="020B0604020202020204" pitchFamily="34" charset="0"/>
            </a:endParaRPr>
          </a:p>
          <a:p>
            <a:pPr marL="1257300" lvl="2" indent="-342900" eaLnBrk="1" fontAlgn="auto" hangingPunct="1">
              <a:spcAft>
                <a:spcPts val="0"/>
              </a:spcAft>
              <a:buFont typeface="+mj-ea"/>
              <a:buAutoNum type="circleNumDbPlain"/>
              <a:defRPr/>
            </a:pPr>
            <a:r>
              <a:rPr lang="zh-CN" altLang="en-US" sz="1400" b="1" dirty="0">
                <a:sym typeface="Arial" panose="020B0604020202020204" pitchFamily="34" charset="0"/>
              </a:rPr>
              <a:t>保持时间（</a:t>
            </a:r>
            <a:r>
              <a:rPr lang="en-US" altLang="zh-CN" sz="1400" b="1" dirty="0">
                <a:solidFill>
                  <a:srgbClr val="C00000"/>
                </a:solidFill>
                <a:sym typeface="Arial" panose="020B0604020202020204" pitchFamily="34" charset="0"/>
              </a:rPr>
              <a:t>Hold </a:t>
            </a:r>
            <a:r>
              <a:rPr lang="en-US" altLang="zh-CN" sz="1400" b="1" dirty="0">
                <a:sym typeface="Arial" panose="020B0604020202020204" pitchFamily="34" charset="0"/>
              </a:rPr>
              <a:t>Time</a:t>
            </a:r>
            <a:r>
              <a:rPr lang="zh-CN" altLang="en-US" sz="1400" b="1" dirty="0">
                <a:sym typeface="Arial" panose="020B0604020202020204" pitchFamily="34" charset="0"/>
              </a:rPr>
              <a:t>）：时钟</a:t>
            </a:r>
            <a:r>
              <a:rPr lang="en-US" altLang="zh-CN" sz="1400" b="1" dirty="0" err="1">
                <a:sym typeface="Arial" panose="020B0604020202020204" pitchFamily="34" charset="0"/>
              </a:rPr>
              <a:t>Clk</a:t>
            </a:r>
            <a:r>
              <a:rPr lang="zh-CN" altLang="en-US" sz="1400" b="1" dirty="0">
                <a:sym typeface="Arial" panose="020B0604020202020204" pitchFamily="34" charset="0"/>
              </a:rPr>
              <a:t>触发后（上跳沿），输入数据</a:t>
            </a:r>
            <a:r>
              <a:rPr lang="en-US" altLang="zh-CN" sz="1400" b="1" dirty="0">
                <a:sym typeface="Arial" panose="020B0604020202020204" pitchFamily="34" charset="0"/>
              </a:rPr>
              <a:t>Data</a:t>
            </a:r>
            <a:r>
              <a:rPr lang="zh-CN" altLang="en-US" sz="1400" b="1" dirty="0">
                <a:sym typeface="Arial" panose="020B0604020202020204" pitchFamily="34" charset="0"/>
              </a:rPr>
              <a:t>还须稳定一段时间（即教材中的</a:t>
            </a:r>
            <a:r>
              <a:rPr lang="zh-CN" altLang="en-US" sz="1400" b="1" dirty="0">
                <a:solidFill>
                  <a:srgbClr val="C00000"/>
                </a:solidFill>
                <a:sym typeface="Arial" panose="020B0604020202020204" pitchFamily="34" charset="0"/>
              </a:rPr>
              <a:t>寄存器保持时间</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hold</a:t>
            </a:r>
            <a:r>
              <a:rPr lang="zh-CN" altLang="en-US" sz="1400" b="1" dirty="0">
                <a:sym typeface="Arial" panose="020B0604020202020204" pitchFamily="34" charset="0"/>
              </a:rPr>
              <a:t>），以便于数据能够被电路准确的传输。</a:t>
            </a:r>
            <a:endParaRPr lang="en-US" altLang="zh-CN" sz="1400" b="1" dirty="0">
              <a:sym typeface="Arial" panose="020B0604020202020204" pitchFamily="34" charset="0"/>
            </a:endParaRPr>
          </a:p>
          <a:p>
            <a:pPr marL="914400" lvl="2" indent="0" eaLnBrk="1" fontAlgn="auto" hangingPunct="1">
              <a:spcAft>
                <a:spcPts val="0"/>
              </a:spcAft>
              <a:buNone/>
              <a:defRPr/>
            </a:pPr>
            <a:r>
              <a:rPr lang="zh-CN" altLang="en-US" sz="1400" b="1" dirty="0">
                <a:sym typeface="Arial" panose="020B0604020202020204" pitchFamily="34" charset="0"/>
              </a:rPr>
              <a:t>可理解为：时钟到来之前，数据需要提前准备好，时钟到来之后，数据还要稳定一段时间</a:t>
            </a:r>
            <a:endParaRPr lang="en-US" altLang="zh-CN" sz="1400" b="1" dirty="0">
              <a:sym typeface="Arial" panose="020B0604020202020204" pitchFamily="34" charset="0"/>
            </a:endParaRPr>
          </a:p>
          <a:p>
            <a:pPr lvl="2" eaLnBrk="1" fontAlgn="auto" hangingPunct="1">
              <a:spcAft>
                <a:spcPts val="0"/>
              </a:spcAft>
              <a:buFont typeface="+mj-ea"/>
              <a:buAutoNum type="circleNumDbPlain"/>
              <a:defRPr/>
            </a:pPr>
            <a:endParaRPr lang="en-US" altLang="zh-CN" sz="1400" b="1" dirty="0">
              <a:sym typeface="Arial" panose="020B0604020202020204" pitchFamily="34" charset="0"/>
            </a:endParaRPr>
          </a:p>
          <a:p>
            <a:pPr marL="1257300" lvl="2" indent="-342900" eaLnBrk="1" fontAlgn="auto" hangingPunct="1">
              <a:spcAft>
                <a:spcPts val="0"/>
              </a:spcAft>
              <a:buFont typeface="+mj-ea"/>
              <a:buAutoNum type="circleNumDbPlain" startAt="3"/>
              <a:defRPr/>
            </a:pPr>
            <a:r>
              <a:rPr lang="zh-CN" altLang="en-US" sz="1400" b="1" dirty="0">
                <a:sym typeface="Arial" panose="020B0604020202020204" pitchFamily="34" charset="0"/>
              </a:rPr>
              <a:t>触发器延迟 </a:t>
            </a:r>
            <a:r>
              <a:rPr lang="en-US" altLang="zh-CN" sz="1400" b="1" dirty="0" err="1">
                <a:solidFill>
                  <a:srgbClr val="3D3DED"/>
                </a:solidFill>
                <a:sym typeface="Arial" panose="020B0604020202020204" pitchFamily="34" charset="0"/>
              </a:rPr>
              <a:t>Clk_to_Q</a:t>
            </a:r>
            <a:r>
              <a:rPr lang="zh-CN" altLang="en-US" sz="1400" b="1" dirty="0">
                <a:sym typeface="Arial" panose="020B0604020202020204" pitchFamily="34" charset="0"/>
              </a:rPr>
              <a:t>：从时钟</a:t>
            </a:r>
            <a:r>
              <a:rPr lang="en-US" altLang="zh-CN" sz="1400" b="1" dirty="0" err="1">
                <a:sym typeface="Arial" panose="020B0604020202020204" pitchFamily="34" charset="0"/>
              </a:rPr>
              <a:t>Clk</a:t>
            </a:r>
            <a:r>
              <a:rPr lang="zh-CN" altLang="en-US" sz="1400" b="1" dirty="0">
                <a:sym typeface="Arial" panose="020B0604020202020204" pitchFamily="34" charset="0"/>
              </a:rPr>
              <a:t>触发（上跳沿），到输出</a:t>
            </a:r>
            <a:r>
              <a:rPr lang="en-US" altLang="zh-CN" sz="1400" b="1" dirty="0">
                <a:sym typeface="Arial" panose="020B0604020202020204" pitchFamily="34" charset="0"/>
              </a:rPr>
              <a:t>Q</a:t>
            </a:r>
            <a:r>
              <a:rPr lang="zh-CN" altLang="en-US" sz="1400" b="1" dirty="0">
                <a:sym typeface="Arial" panose="020B0604020202020204" pitchFamily="34" charset="0"/>
              </a:rPr>
              <a:t>稳定的时间（即教材中的</a:t>
            </a:r>
            <a:r>
              <a:rPr lang="zh-CN" altLang="en-US" sz="1400" b="1" dirty="0">
                <a:solidFill>
                  <a:srgbClr val="C00000"/>
                </a:solidFill>
                <a:sym typeface="Arial" panose="020B0604020202020204" pitchFamily="34" charset="0"/>
              </a:rPr>
              <a:t>寄存器延迟</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clk_to_q</a:t>
            </a:r>
            <a:r>
              <a:rPr lang="zh-CN" altLang="en-US" sz="1400" b="1" dirty="0">
                <a:sym typeface="Arial" panose="020B0604020202020204" pitchFamily="34" charset="0"/>
              </a:rPr>
              <a:t>，教材图</a:t>
            </a:r>
            <a:r>
              <a:rPr lang="en-US" altLang="zh-CN" sz="1400" b="1" dirty="0">
                <a:sym typeface="Arial" panose="020B0604020202020204" pitchFamily="34" charset="0"/>
              </a:rPr>
              <a:t>6.6</a:t>
            </a:r>
            <a:r>
              <a:rPr lang="zh-CN" altLang="en-US" sz="1400" b="1" dirty="0">
                <a:sym typeface="Arial" panose="020B0604020202020204" pitchFamily="34" charset="0"/>
              </a:rPr>
              <a:t>中标记该时间有误）。</a:t>
            </a:r>
            <a:endParaRPr lang="zh-CN" altLang="en-US" sz="1200" b="1" dirty="0">
              <a:sym typeface="Arial" panose="020B0604020202020204" pitchFamily="34" charset="0"/>
            </a:endParaRPr>
          </a:p>
          <a:p>
            <a:pPr lvl="1" eaLnBrk="1" fontAlgn="auto" hangingPunct="1">
              <a:spcAft>
                <a:spcPts val="0"/>
              </a:spcAft>
              <a:defRPr/>
            </a:pPr>
            <a:endParaRPr lang="en-US" altLang="zh-CN" sz="1600" b="1" dirty="0"/>
          </a:p>
          <a:p>
            <a:pPr lvl="1" eaLnBrk="1" fontAlgn="auto" hangingPunct="1">
              <a:spcAft>
                <a:spcPts val="0"/>
              </a:spcAft>
              <a:defRPr/>
            </a:pPr>
            <a:endParaRPr lang="en-US" altLang="zh-CN" sz="1600" b="1" dirty="0"/>
          </a:p>
          <a:p>
            <a:pPr lvl="1" eaLnBrk="1" fontAlgn="auto" hangingPunct="1">
              <a:spcAft>
                <a:spcPts val="0"/>
              </a:spcAft>
              <a:defRPr/>
            </a:pPr>
            <a:r>
              <a:rPr lang="zh-CN" altLang="en-US" sz="1800" b="1" dirty="0"/>
              <a:t>存储器、寄存器等状态单元的定时模型与</a:t>
            </a:r>
            <a:r>
              <a:rPr lang="en-US" altLang="zh-CN" sz="1800" b="1" dirty="0"/>
              <a:t>D</a:t>
            </a:r>
            <a:r>
              <a:rPr lang="zh-CN" altLang="en-US" sz="1800" b="1" dirty="0"/>
              <a:t>触发器相同。</a:t>
            </a:r>
            <a:endParaRPr lang="en-US" altLang="zh-CN" sz="1600" b="1" dirty="0"/>
          </a:p>
          <a:p>
            <a:pPr lvl="1" eaLnBrk="1" fontAlgn="auto" hangingPunct="1">
              <a:spcAft>
                <a:spcPts val="0"/>
              </a:spcAft>
              <a:defRPr/>
            </a:pPr>
            <a:endParaRPr lang="en-US" altLang="zh-CN" sz="1000" b="1" dirty="0"/>
          </a:p>
        </p:txBody>
      </p:sp>
      <p:grpSp>
        <p:nvGrpSpPr>
          <p:cNvPr id="4" name="组合 3">
            <a:extLst>
              <a:ext uri="{FF2B5EF4-FFF2-40B4-BE49-F238E27FC236}">
                <a16:creationId xmlns:a16="http://schemas.microsoft.com/office/drawing/2014/main" id="{A896E8D6-F91A-4AEB-9A82-8FDE7297F608}"/>
              </a:ext>
            </a:extLst>
          </p:cNvPr>
          <p:cNvGrpSpPr/>
          <p:nvPr/>
        </p:nvGrpSpPr>
        <p:grpSpPr>
          <a:xfrm>
            <a:off x="395536" y="4408008"/>
            <a:ext cx="8526257" cy="2034295"/>
            <a:chOff x="395536" y="4408008"/>
            <a:chExt cx="8526257" cy="2034295"/>
          </a:xfrm>
        </p:grpSpPr>
        <p:grpSp>
          <p:nvGrpSpPr>
            <p:cNvPr id="2" name="组合 1">
              <a:extLst>
                <a:ext uri="{FF2B5EF4-FFF2-40B4-BE49-F238E27FC236}">
                  <a16:creationId xmlns:a16="http://schemas.microsoft.com/office/drawing/2014/main" id="{14EE5250-BBAE-4038-BD91-632DE381DE41}"/>
                </a:ext>
              </a:extLst>
            </p:cNvPr>
            <p:cNvGrpSpPr/>
            <p:nvPr/>
          </p:nvGrpSpPr>
          <p:grpSpPr>
            <a:xfrm>
              <a:off x="395536" y="4408008"/>
              <a:ext cx="8526257" cy="2022776"/>
              <a:chOff x="395536" y="4408008"/>
              <a:chExt cx="8526257" cy="2022776"/>
            </a:xfrm>
          </p:grpSpPr>
          <p:grpSp>
            <p:nvGrpSpPr>
              <p:cNvPr id="16" name="组合 15">
                <a:extLst>
                  <a:ext uri="{FF2B5EF4-FFF2-40B4-BE49-F238E27FC236}">
                    <a16:creationId xmlns:a16="http://schemas.microsoft.com/office/drawing/2014/main" id="{9446150B-3C3E-41AE-9D6D-7344010CFF01}"/>
                  </a:ext>
                </a:extLst>
              </p:cNvPr>
              <p:cNvGrpSpPr/>
              <p:nvPr/>
            </p:nvGrpSpPr>
            <p:grpSpPr>
              <a:xfrm>
                <a:off x="395536" y="4408008"/>
                <a:ext cx="8526257" cy="1757296"/>
                <a:chOff x="395536" y="4336000"/>
                <a:chExt cx="8526257" cy="1757296"/>
              </a:xfrm>
            </p:grpSpPr>
            <p:pic>
              <p:nvPicPr>
                <p:cNvPr id="13" name="图片 12">
                  <a:extLst>
                    <a:ext uri="{FF2B5EF4-FFF2-40B4-BE49-F238E27FC236}">
                      <a16:creationId xmlns:a16="http://schemas.microsoft.com/office/drawing/2014/main" id="{3CDD3AD3-66DA-4ECC-8A59-CB8A85B14B74}"/>
                    </a:ext>
                  </a:extLst>
                </p:cNvPr>
                <p:cNvPicPr>
                  <a:picLocks noChangeAspect="1"/>
                </p:cNvPicPr>
                <p:nvPr/>
              </p:nvPicPr>
              <p:blipFill>
                <a:blip r:embed="rId2"/>
                <a:stretch>
                  <a:fillRect/>
                </a:stretch>
              </p:blipFill>
              <p:spPr>
                <a:xfrm>
                  <a:off x="3059832" y="4336000"/>
                  <a:ext cx="5861961" cy="1757296"/>
                </a:xfrm>
                <a:prstGeom prst="rect">
                  <a:avLst/>
                </a:prstGeom>
              </p:spPr>
            </p:pic>
            <p:pic>
              <p:nvPicPr>
                <p:cNvPr id="15" name="图片 14">
                  <a:extLst>
                    <a:ext uri="{FF2B5EF4-FFF2-40B4-BE49-F238E27FC236}">
                      <a16:creationId xmlns:a16="http://schemas.microsoft.com/office/drawing/2014/main" id="{0165EC79-8ECB-4324-9650-8034B2D974E3}"/>
                    </a:ext>
                  </a:extLst>
                </p:cNvPr>
                <p:cNvPicPr>
                  <a:picLocks noChangeAspect="1"/>
                </p:cNvPicPr>
                <p:nvPr/>
              </p:nvPicPr>
              <p:blipFill>
                <a:blip r:embed="rId3"/>
                <a:stretch>
                  <a:fillRect/>
                </a:stretch>
              </p:blipFill>
              <p:spPr>
                <a:xfrm>
                  <a:off x="395536" y="4507040"/>
                  <a:ext cx="1865692" cy="1415215"/>
                </a:xfrm>
                <a:prstGeom prst="rect">
                  <a:avLst/>
                </a:prstGeom>
              </p:spPr>
            </p:pic>
          </p:grpSp>
          <p:sp>
            <p:nvSpPr>
              <p:cNvPr id="6" name="文本框 5">
                <a:extLst>
                  <a:ext uri="{FF2B5EF4-FFF2-40B4-BE49-F238E27FC236}">
                    <a16:creationId xmlns:a16="http://schemas.microsoft.com/office/drawing/2014/main" id="{79D69F30-37D4-45D4-9F5F-CC3E194AA47B}"/>
                  </a:ext>
                </a:extLst>
              </p:cNvPr>
              <p:cNvSpPr txBox="1"/>
              <p:nvPr/>
            </p:nvSpPr>
            <p:spPr>
              <a:xfrm>
                <a:off x="947566" y="6153785"/>
                <a:ext cx="744114" cy="276999"/>
              </a:xfrm>
              <a:prstGeom prst="rect">
                <a:avLst/>
              </a:prstGeom>
              <a:noFill/>
            </p:spPr>
            <p:txBody>
              <a:bodyPr wrap="none" rtlCol="0">
                <a:spAutoFit/>
              </a:bodyPr>
              <a:lstStyle/>
              <a:p>
                <a:r>
                  <a:rPr lang="en-US" altLang="zh-CN" sz="1200" b="1" dirty="0"/>
                  <a:t>D</a:t>
                </a:r>
                <a:r>
                  <a:rPr lang="zh-CN" altLang="en-US" sz="1200" b="1" dirty="0"/>
                  <a:t>触发器</a:t>
                </a:r>
              </a:p>
            </p:txBody>
          </p:sp>
        </p:grpSp>
        <p:sp>
          <p:nvSpPr>
            <p:cNvPr id="8" name="文本框 7">
              <a:extLst>
                <a:ext uri="{FF2B5EF4-FFF2-40B4-BE49-F238E27FC236}">
                  <a16:creationId xmlns:a16="http://schemas.microsoft.com/office/drawing/2014/main" id="{A301D1D2-EECA-4CC8-A01E-C65C056A4C13}"/>
                </a:ext>
              </a:extLst>
            </p:cNvPr>
            <p:cNvSpPr txBox="1"/>
            <p:nvPr/>
          </p:nvSpPr>
          <p:spPr>
            <a:xfrm>
              <a:off x="5292080" y="6165304"/>
              <a:ext cx="1359668" cy="276999"/>
            </a:xfrm>
            <a:prstGeom prst="rect">
              <a:avLst/>
            </a:prstGeom>
            <a:noFill/>
          </p:spPr>
          <p:txBody>
            <a:bodyPr wrap="none" rtlCol="0">
              <a:spAutoFit/>
            </a:bodyPr>
            <a:lstStyle/>
            <a:p>
              <a:r>
                <a:rPr lang="en-US" altLang="zh-CN" sz="1200" b="1" dirty="0"/>
                <a:t>D</a:t>
              </a:r>
              <a:r>
                <a:rPr lang="zh-CN" altLang="en-US" sz="1200" b="1" dirty="0"/>
                <a:t>触发器定时模型</a:t>
              </a:r>
            </a:p>
          </p:txBody>
        </p:sp>
      </p:grpSp>
    </p:spTree>
    <p:extLst>
      <p:ext uri="{BB962C8B-B14F-4D97-AF65-F5344CB8AC3E}">
        <p14:creationId xmlns:p14="http://schemas.microsoft.com/office/powerpoint/2010/main" val="1678413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lvl="1" eaLnBrk="1" fontAlgn="auto" hangingPunct="1">
              <a:spcAft>
                <a:spcPts val="0"/>
              </a:spcAft>
              <a:defRPr/>
            </a:pPr>
            <a:r>
              <a:rPr lang="zh-CN" altLang="en-US" sz="1800" b="1" dirty="0"/>
              <a:t>数据通路最小时钟周期（图</a:t>
            </a:r>
            <a:r>
              <a:rPr lang="en-US" altLang="zh-CN" sz="1800" b="1" dirty="0"/>
              <a:t>6.6</a:t>
            </a:r>
            <a:r>
              <a:rPr lang="zh-CN" altLang="en-US" sz="1800" b="1" dirty="0"/>
              <a:t>）：</a:t>
            </a:r>
            <a:endParaRPr lang="en-US" altLang="zh-CN" sz="1800" b="1" dirty="0"/>
          </a:p>
          <a:p>
            <a:pPr lvl="1" eaLnBrk="1" fontAlgn="auto" hangingPunct="1">
              <a:spcAft>
                <a:spcPts val="0"/>
              </a:spcAft>
              <a:defRPr/>
            </a:pPr>
            <a:endParaRPr lang="en-US" altLang="zh-CN" sz="1000" b="1" dirty="0"/>
          </a:p>
          <a:p>
            <a:pPr lvl="2" eaLnBrk="1" fontAlgn="auto" hangingPunct="1">
              <a:spcAft>
                <a:spcPts val="0"/>
              </a:spcAft>
              <a:defRPr/>
            </a:pPr>
            <a:r>
              <a:rPr lang="zh-CN" altLang="en-US" sz="1400" b="1" dirty="0"/>
              <a:t>图</a:t>
            </a:r>
            <a:r>
              <a:rPr lang="en-US" altLang="zh-CN" sz="1400" b="1" dirty="0"/>
              <a:t>6.6</a:t>
            </a:r>
            <a:r>
              <a:rPr lang="zh-CN" altLang="en-US" sz="1400" b="1" dirty="0"/>
              <a:t>中的寄存器</a:t>
            </a:r>
            <a:r>
              <a:rPr lang="en-US" altLang="zh-CN" sz="1400" b="1" dirty="0"/>
              <a:t>A</a:t>
            </a:r>
            <a:r>
              <a:rPr lang="zh-CN" altLang="en-US" sz="1400" b="1" dirty="0"/>
              <a:t>、寄存器</a:t>
            </a:r>
            <a:r>
              <a:rPr lang="en-US" altLang="zh-CN" sz="1400" b="1" dirty="0"/>
              <a:t>B</a:t>
            </a:r>
            <a:r>
              <a:rPr lang="zh-CN" altLang="en-US" sz="1400" b="1" dirty="0"/>
              <a:t>、组合逻辑，分别对应图</a:t>
            </a:r>
            <a:r>
              <a:rPr lang="en-US" altLang="zh-CN" sz="1400" b="1" dirty="0"/>
              <a:t>6.5a</a:t>
            </a:r>
            <a:r>
              <a:rPr lang="zh-CN" altLang="en-US" sz="1400" b="1" dirty="0"/>
              <a:t>中的状态单元</a:t>
            </a:r>
            <a:r>
              <a:rPr lang="en-US" altLang="zh-CN" sz="1400" b="1" dirty="0"/>
              <a:t>1</a:t>
            </a:r>
            <a:r>
              <a:rPr lang="zh-CN" altLang="en-US" sz="1400" b="1" dirty="0"/>
              <a:t>、状态单元</a:t>
            </a:r>
            <a:r>
              <a:rPr lang="en-US" altLang="zh-CN" sz="1400" b="1" dirty="0"/>
              <a:t>2</a:t>
            </a:r>
            <a:r>
              <a:rPr lang="zh-CN" altLang="en-US" sz="1400" b="1" dirty="0"/>
              <a:t>、数据处理单元。</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假设数据处理单元（组合逻辑）对寄存器</a:t>
            </a:r>
            <a:r>
              <a:rPr lang="en-US" altLang="zh-CN" sz="1400" b="1" dirty="0"/>
              <a:t>A</a:t>
            </a:r>
            <a:r>
              <a:rPr lang="zh-CN" altLang="en-US" sz="1400" b="1" dirty="0"/>
              <a:t>的输出数据进行处理加工时有一个</a:t>
            </a:r>
            <a:r>
              <a:rPr lang="zh-CN" altLang="en-US" sz="1400" b="1" dirty="0">
                <a:solidFill>
                  <a:srgbClr val="C00000"/>
                </a:solidFill>
              </a:rPr>
              <a:t>关键路径延迟</a:t>
            </a:r>
            <a:r>
              <a:rPr lang="en-US" altLang="zh-CN" sz="1400" b="1" dirty="0" err="1">
                <a:solidFill>
                  <a:srgbClr val="C00000"/>
                </a:solidFill>
              </a:rPr>
              <a:t>T</a:t>
            </a:r>
            <a:r>
              <a:rPr lang="en-US" altLang="zh-CN" sz="1400" b="1" baseline="-25000" dirty="0" err="1">
                <a:solidFill>
                  <a:srgbClr val="C00000"/>
                </a:solidFill>
              </a:rPr>
              <a:t>max</a:t>
            </a:r>
            <a:r>
              <a:rPr lang="zh-CN" altLang="en-US" sz="1400" b="1" dirty="0"/>
              <a:t>，即数据处理单元所有输出信号稳定的最大延迟时间。</a:t>
            </a:r>
            <a:endParaRPr lang="en-US" altLang="zh-CN" sz="1400" b="1" baseline="-25000" dirty="0"/>
          </a:p>
          <a:p>
            <a:pPr lvl="2" eaLnBrk="1" fontAlgn="auto" hangingPunct="1">
              <a:spcAft>
                <a:spcPts val="0"/>
              </a:spcAft>
              <a:defRPr/>
            </a:pPr>
            <a:endParaRPr lang="en-US" altLang="zh-CN" sz="1400" b="1" dirty="0"/>
          </a:p>
          <a:p>
            <a:pPr lvl="2" eaLnBrk="1" fontAlgn="auto" hangingPunct="1">
              <a:spcAft>
                <a:spcPts val="0"/>
              </a:spcAft>
              <a:defRPr/>
            </a:pPr>
            <a:r>
              <a:rPr lang="en-US" altLang="zh-CN" sz="1400" b="1" dirty="0"/>
              <a:t> </a:t>
            </a:r>
            <a:r>
              <a:rPr lang="zh-CN" altLang="en-US" sz="1400" b="1" dirty="0"/>
              <a:t>必须满足：数据通路最小时钟周期 </a:t>
            </a:r>
            <a:r>
              <a:rPr lang="en-US" altLang="zh-CN" sz="1400" b="1" dirty="0">
                <a:solidFill>
                  <a:srgbClr val="C00000"/>
                </a:solidFill>
              </a:rPr>
              <a:t>&gt; </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clk_to_q</a:t>
            </a:r>
            <a:r>
              <a:rPr lang="zh-CN" altLang="en-US" sz="1400" b="1" baseline="-25000" dirty="0">
                <a:solidFill>
                  <a:srgbClr val="C00000"/>
                </a:solidFill>
                <a:sym typeface="Arial" panose="020B0604020202020204" pitchFamily="34" charset="0"/>
              </a:rPr>
              <a:t>  </a:t>
            </a:r>
            <a:r>
              <a:rPr lang="en-US" altLang="zh-CN" sz="1400" b="1" dirty="0">
                <a:solidFill>
                  <a:srgbClr val="C00000"/>
                </a:solidFill>
              </a:rPr>
              <a:t>+  </a:t>
            </a:r>
            <a:r>
              <a:rPr lang="en-US" altLang="zh-CN" sz="1400" b="1" dirty="0" err="1">
                <a:solidFill>
                  <a:srgbClr val="C00000"/>
                </a:solidFill>
              </a:rPr>
              <a:t>T</a:t>
            </a:r>
            <a:r>
              <a:rPr lang="en-US" altLang="zh-CN" sz="1400" b="1" baseline="-25000" dirty="0" err="1">
                <a:solidFill>
                  <a:srgbClr val="C00000"/>
                </a:solidFill>
              </a:rPr>
              <a:t>max</a:t>
            </a:r>
            <a:r>
              <a:rPr lang="en-US" altLang="zh-CN" sz="1400" b="1" dirty="0">
                <a:solidFill>
                  <a:srgbClr val="C00000"/>
                </a:solidFill>
                <a:sym typeface="Arial" panose="020B0604020202020204" pitchFamily="34" charset="0"/>
              </a:rPr>
              <a:t> +  </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setup</a:t>
            </a:r>
            <a:endParaRPr lang="en-US" altLang="zh-CN" sz="1400" b="1" dirty="0">
              <a:solidFill>
                <a:srgbClr val="C00000"/>
              </a:solidFill>
            </a:endParaRPr>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否则，将导致数据处理单元（组合逻辑）的输出来不及送到寄存器</a:t>
            </a:r>
            <a:r>
              <a:rPr lang="en-US" altLang="zh-CN" sz="1400" b="1" dirty="0"/>
              <a:t>B</a:t>
            </a:r>
          </a:p>
          <a:p>
            <a:pPr lvl="1" eaLnBrk="1" fontAlgn="auto" hangingPunct="1">
              <a:spcAft>
                <a:spcPts val="0"/>
              </a:spcAft>
              <a:defRPr/>
            </a:pPr>
            <a:endParaRPr lang="en-US" altLang="zh-CN" sz="1000" b="1" dirty="0"/>
          </a:p>
        </p:txBody>
      </p:sp>
      <p:grpSp>
        <p:nvGrpSpPr>
          <p:cNvPr id="10" name="组合 9">
            <a:extLst>
              <a:ext uri="{FF2B5EF4-FFF2-40B4-BE49-F238E27FC236}">
                <a16:creationId xmlns:a16="http://schemas.microsoft.com/office/drawing/2014/main" id="{F63E9907-B04A-44BA-8DE2-23FF8A24580C}"/>
              </a:ext>
            </a:extLst>
          </p:cNvPr>
          <p:cNvGrpSpPr/>
          <p:nvPr/>
        </p:nvGrpSpPr>
        <p:grpSpPr>
          <a:xfrm>
            <a:off x="2267744" y="3284984"/>
            <a:ext cx="4896544" cy="2664296"/>
            <a:chOff x="2555776" y="4005064"/>
            <a:chExt cx="4896544" cy="2664296"/>
          </a:xfrm>
        </p:grpSpPr>
        <p:grpSp>
          <p:nvGrpSpPr>
            <p:cNvPr id="8" name="组合 7">
              <a:extLst>
                <a:ext uri="{FF2B5EF4-FFF2-40B4-BE49-F238E27FC236}">
                  <a16:creationId xmlns:a16="http://schemas.microsoft.com/office/drawing/2014/main" id="{A9ED20DE-885E-4279-A81E-D4D0B37A32C7}"/>
                </a:ext>
              </a:extLst>
            </p:cNvPr>
            <p:cNvGrpSpPr/>
            <p:nvPr/>
          </p:nvGrpSpPr>
          <p:grpSpPr>
            <a:xfrm>
              <a:off x="2555776" y="4005064"/>
              <a:ext cx="4896544" cy="2664296"/>
              <a:chOff x="1656184" y="3429000"/>
              <a:chExt cx="5940152" cy="3312368"/>
            </a:xfrm>
          </p:grpSpPr>
          <p:sp>
            <p:nvSpPr>
              <p:cNvPr id="5" name="文本框 4">
                <a:extLst>
                  <a:ext uri="{FF2B5EF4-FFF2-40B4-BE49-F238E27FC236}">
                    <a16:creationId xmlns:a16="http://schemas.microsoft.com/office/drawing/2014/main" id="{326F50E4-58C1-4AE2-A51C-B632DD95522C}"/>
                  </a:ext>
                </a:extLst>
              </p:cNvPr>
              <p:cNvSpPr txBox="1"/>
              <p:nvPr/>
            </p:nvSpPr>
            <p:spPr>
              <a:xfrm>
                <a:off x="3707904" y="6464369"/>
                <a:ext cx="2063385" cy="276999"/>
              </a:xfrm>
              <a:prstGeom prst="rect">
                <a:avLst/>
              </a:prstGeom>
              <a:noFill/>
            </p:spPr>
            <p:txBody>
              <a:bodyPr wrap="none" rtlCol="0">
                <a:spAutoFit/>
              </a:bodyPr>
              <a:lstStyle/>
              <a:p>
                <a:r>
                  <a:rPr lang="zh-CN" altLang="en-US" sz="1200" b="1" dirty="0"/>
                  <a:t>图</a:t>
                </a:r>
                <a:r>
                  <a:rPr lang="en-US" altLang="zh-CN" sz="1200" b="1" dirty="0"/>
                  <a:t>6.6    </a:t>
                </a:r>
                <a:r>
                  <a:rPr lang="zh-CN" altLang="en-US" sz="1200" b="1" dirty="0"/>
                  <a:t>数据通路与时钟周期</a:t>
                </a:r>
              </a:p>
            </p:txBody>
          </p:sp>
          <p:grpSp>
            <p:nvGrpSpPr>
              <p:cNvPr id="7" name="组合 6">
                <a:extLst>
                  <a:ext uri="{FF2B5EF4-FFF2-40B4-BE49-F238E27FC236}">
                    <a16:creationId xmlns:a16="http://schemas.microsoft.com/office/drawing/2014/main" id="{45E0BEC6-2891-4310-BAB1-6420DC7C4609}"/>
                  </a:ext>
                </a:extLst>
              </p:cNvPr>
              <p:cNvGrpSpPr/>
              <p:nvPr/>
            </p:nvGrpSpPr>
            <p:grpSpPr>
              <a:xfrm>
                <a:off x="1656184" y="3429000"/>
                <a:ext cx="5940152" cy="2913485"/>
                <a:chOff x="1656184" y="3429000"/>
                <a:chExt cx="5940152" cy="2913485"/>
              </a:xfrm>
            </p:grpSpPr>
            <p:pic>
              <p:nvPicPr>
                <p:cNvPr id="4" name="图片 3">
                  <a:extLst>
                    <a:ext uri="{FF2B5EF4-FFF2-40B4-BE49-F238E27FC236}">
                      <a16:creationId xmlns:a16="http://schemas.microsoft.com/office/drawing/2014/main" id="{D3D4682B-D62E-4F51-9211-5216F1A61B14}"/>
                    </a:ext>
                  </a:extLst>
                </p:cNvPr>
                <p:cNvPicPr>
                  <a:picLocks noChangeAspect="1"/>
                </p:cNvPicPr>
                <p:nvPr/>
              </p:nvPicPr>
              <p:blipFill>
                <a:blip r:embed="rId2"/>
                <a:stretch>
                  <a:fillRect/>
                </a:stretch>
              </p:blipFill>
              <p:spPr>
                <a:xfrm>
                  <a:off x="1656184" y="3429000"/>
                  <a:ext cx="5940152" cy="2913485"/>
                </a:xfrm>
                <a:prstGeom prst="rect">
                  <a:avLst/>
                </a:prstGeom>
              </p:spPr>
            </p:pic>
            <p:sp>
              <p:nvSpPr>
                <p:cNvPr id="6" name="文本框 5">
                  <a:extLst>
                    <a:ext uri="{FF2B5EF4-FFF2-40B4-BE49-F238E27FC236}">
                      <a16:creationId xmlns:a16="http://schemas.microsoft.com/office/drawing/2014/main" id="{49490ECB-A26F-43DE-B42A-10267DB54E8E}"/>
                    </a:ext>
                  </a:extLst>
                </p:cNvPr>
                <p:cNvSpPr txBox="1"/>
                <p:nvPr/>
              </p:nvSpPr>
              <p:spPr>
                <a:xfrm>
                  <a:off x="4427985" y="4191451"/>
                  <a:ext cx="557808" cy="277000"/>
                </a:xfrm>
                <a:prstGeom prst="rect">
                  <a:avLst/>
                </a:prstGeom>
                <a:noFill/>
              </p:spPr>
              <p:txBody>
                <a:bodyPr wrap="square">
                  <a:spAutoFit/>
                </a:bodyPr>
                <a:lstStyle/>
                <a:p>
                  <a:r>
                    <a:rPr lang="en-US" altLang="zh-CN" sz="1200" b="1" dirty="0" err="1"/>
                    <a:t>T</a:t>
                  </a:r>
                  <a:r>
                    <a:rPr lang="en-US" altLang="zh-CN" sz="1200" b="1" baseline="-25000" dirty="0" err="1"/>
                    <a:t>max</a:t>
                  </a:r>
                  <a:endParaRPr lang="zh-CN" altLang="en-US" sz="1200" dirty="0"/>
                </a:p>
              </p:txBody>
            </p:sp>
          </p:grpSp>
        </p:grpSp>
        <p:sp>
          <p:nvSpPr>
            <p:cNvPr id="9" name="文本框 8">
              <a:extLst>
                <a:ext uri="{FF2B5EF4-FFF2-40B4-BE49-F238E27FC236}">
                  <a16:creationId xmlns:a16="http://schemas.microsoft.com/office/drawing/2014/main" id="{D2246996-498C-4A7D-BF2A-4A10BEB9D430}"/>
                </a:ext>
              </a:extLst>
            </p:cNvPr>
            <p:cNvSpPr txBox="1"/>
            <p:nvPr/>
          </p:nvSpPr>
          <p:spPr>
            <a:xfrm>
              <a:off x="4582157" y="5301788"/>
              <a:ext cx="997955" cy="215444"/>
            </a:xfrm>
            <a:prstGeom prst="rect">
              <a:avLst/>
            </a:prstGeom>
            <a:noFill/>
          </p:spPr>
          <p:txBody>
            <a:bodyPr wrap="square">
              <a:spAutoFit/>
            </a:bodyPr>
            <a:lstStyle/>
            <a:p>
              <a:r>
                <a:rPr lang="zh-CN" altLang="en-US" sz="800" b="1" dirty="0">
                  <a:latin typeface="微软雅黑" panose="020B0503020204020204" pitchFamily="34" charset="-122"/>
                  <a:ea typeface="微软雅黑" panose="020B0503020204020204" pitchFamily="34" charset="-122"/>
                </a:rPr>
                <a:t>数据处理单元</a:t>
              </a:r>
              <a:endParaRPr lang="zh-CN" altLang="en-US" sz="8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17635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16632"/>
            <a:ext cx="8229600" cy="6048375"/>
          </a:xfrm>
        </p:spPr>
        <p:txBody>
          <a:bodyPr rtlCol="0">
            <a:normAutofit/>
          </a:bodyPr>
          <a:lstStyle/>
          <a:p>
            <a:pPr lvl="1" eaLnBrk="1" fontAlgn="auto" hangingPunct="1">
              <a:spcAft>
                <a:spcPts val="0"/>
              </a:spcAft>
              <a:defRPr/>
            </a:pPr>
            <a:r>
              <a:rPr lang="zh-CN" altLang="en-US" sz="1800" b="1" dirty="0"/>
              <a:t>数据通路的</a:t>
            </a:r>
            <a:r>
              <a:rPr lang="zh-CN" altLang="en-US" sz="1800" b="1" dirty="0">
                <a:solidFill>
                  <a:srgbClr val="C00000"/>
                </a:solidFill>
              </a:rPr>
              <a:t>保持时间违例</a:t>
            </a:r>
            <a:r>
              <a:rPr lang="zh-CN" altLang="en-US" sz="1800" b="1" dirty="0"/>
              <a:t>（图</a:t>
            </a:r>
            <a:r>
              <a:rPr lang="en-US" altLang="zh-CN" sz="1800" b="1" dirty="0"/>
              <a:t>6.7</a:t>
            </a:r>
            <a:r>
              <a:rPr lang="zh-CN" altLang="en-US" sz="1800" b="1" dirty="0"/>
              <a:t>）：</a:t>
            </a:r>
            <a:endParaRPr lang="en-US" altLang="zh-CN" sz="1800" b="1" dirty="0"/>
          </a:p>
          <a:p>
            <a:pPr lvl="1" eaLnBrk="1" fontAlgn="auto" hangingPunct="1">
              <a:spcAft>
                <a:spcPts val="0"/>
              </a:spcAft>
              <a:defRPr/>
            </a:pPr>
            <a:endParaRPr lang="en-US" altLang="zh-CN" sz="1000" b="1" dirty="0"/>
          </a:p>
          <a:p>
            <a:pPr lvl="2" eaLnBrk="1" fontAlgn="auto" hangingPunct="1">
              <a:spcAft>
                <a:spcPts val="0"/>
              </a:spcAft>
              <a:defRPr/>
            </a:pPr>
            <a:r>
              <a:rPr lang="zh-CN" altLang="en-US" sz="1400" b="1" dirty="0"/>
              <a:t>假设数据处理单元（组合逻辑）的</a:t>
            </a:r>
            <a:r>
              <a:rPr lang="zh-CN" altLang="en-US" sz="1400" b="1" dirty="0">
                <a:solidFill>
                  <a:srgbClr val="C00000"/>
                </a:solidFill>
              </a:rPr>
              <a:t>最短路径延迟</a:t>
            </a:r>
            <a:r>
              <a:rPr lang="zh-CN" altLang="en-US" sz="1400" b="1" dirty="0"/>
              <a:t>为</a:t>
            </a:r>
            <a:r>
              <a:rPr lang="en-US" altLang="zh-CN" sz="1400" b="1" dirty="0" err="1"/>
              <a:t>T</a:t>
            </a:r>
            <a:r>
              <a:rPr lang="en-US" altLang="zh-CN" sz="1400" b="1" baseline="-25000" dirty="0" err="1"/>
              <a:t>min</a:t>
            </a:r>
            <a:r>
              <a:rPr lang="zh-CN" altLang="en-US" sz="1400" b="1" dirty="0"/>
              <a:t>，即数据处理单元所有输出信号稳定的最小延迟时间。</a:t>
            </a:r>
            <a:endParaRPr lang="en-US" altLang="zh-CN" sz="1400" b="1" dirty="0"/>
          </a:p>
          <a:p>
            <a:pPr lvl="2" eaLnBrk="1" fontAlgn="auto" hangingPunct="1">
              <a:spcAft>
                <a:spcPts val="0"/>
              </a:spcAft>
              <a:defRPr/>
            </a:pPr>
            <a:r>
              <a:rPr lang="zh-CN" altLang="en-US" sz="1400" b="1" dirty="0"/>
              <a:t>要使寄存器</a:t>
            </a:r>
            <a:r>
              <a:rPr lang="en-US" altLang="zh-CN" sz="1400" b="1" dirty="0"/>
              <a:t>B</a:t>
            </a:r>
            <a:r>
              <a:rPr lang="zh-CN" altLang="en-US" sz="1400" b="1" dirty="0"/>
              <a:t>正确锁存，时钟上跳沿②之后的输入数据还需要保持一段稳定时间</a:t>
            </a:r>
            <a:r>
              <a:rPr lang="en-US" altLang="zh-CN" sz="1400" b="1" dirty="0" err="1">
                <a:solidFill>
                  <a:srgbClr val="FF0000"/>
                </a:solidFill>
                <a:sym typeface="Arial" panose="020B0604020202020204" pitchFamily="34" charset="0"/>
              </a:rPr>
              <a:t>T</a:t>
            </a:r>
            <a:r>
              <a:rPr lang="en-US" altLang="zh-CN" sz="1400" b="1" baseline="-25000" dirty="0" err="1">
                <a:solidFill>
                  <a:srgbClr val="FF0000"/>
                </a:solidFill>
                <a:sym typeface="Arial" panose="020B0604020202020204" pitchFamily="34" charset="0"/>
              </a:rPr>
              <a:t>hold</a:t>
            </a:r>
            <a:r>
              <a:rPr lang="zh-CN" altLang="en-US" sz="1400" b="1" dirty="0"/>
              <a:t>；与此同时，时钟上跳沿②也使寄存器</a:t>
            </a:r>
            <a:r>
              <a:rPr lang="en-US" altLang="zh-CN" sz="1400" b="1" dirty="0"/>
              <a:t>A</a:t>
            </a:r>
            <a:r>
              <a:rPr lang="zh-CN" altLang="en-US" sz="1400" b="1" dirty="0"/>
              <a:t>触发，经过</a:t>
            </a:r>
            <a:r>
              <a:rPr lang="en-US" altLang="zh-CN" sz="1400" b="1" dirty="0" err="1">
                <a:solidFill>
                  <a:srgbClr val="FF0000"/>
                </a:solidFill>
                <a:sym typeface="Arial" panose="020B0604020202020204" pitchFamily="34" charset="0"/>
              </a:rPr>
              <a:t>T</a:t>
            </a:r>
            <a:r>
              <a:rPr lang="en-US" altLang="zh-CN" sz="1400" b="1" baseline="-25000" dirty="0" err="1">
                <a:solidFill>
                  <a:srgbClr val="FF0000"/>
                </a:solidFill>
                <a:sym typeface="Arial" panose="020B0604020202020204" pitchFamily="34" charset="0"/>
              </a:rPr>
              <a:t>clk_to_q</a:t>
            </a:r>
            <a:r>
              <a:rPr lang="zh-CN" altLang="en-US" sz="1400" b="1" baseline="-25000" dirty="0">
                <a:solidFill>
                  <a:srgbClr val="FF0000"/>
                </a:solidFill>
                <a:sym typeface="Arial" panose="020B0604020202020204" pitchFamily="34" charset="0"/>
              </a:rPr>
              <a:t>  </a:t>
            </a:r>
            <a:r>
              <a:rPr lang="en-US" altLang="zh-CN" sz="1400" b="1" dirty="0">
                <a:solidFill>
                  <a:srgbClr val="FF0000"/>
                </a:solidFill>
              </a:rPr>
              <a:t>+  </a:t>
            </a:r>
            <a:r>
              <a:rPr lang="en-US" altLang="zh-CN" sz="1400" b="1" dirty="0" err="1">
                <a:solidFill>
                  <a:srgbClr val="FF0000"/>
                </a:solidFill>
              </a:rPr>
              <a:t>T</a:t>
            </a:r>
            <a:r>
              <a:rPr lang="en-US" altLang="zh-CN" sz="1400" b="1" baseline="-25000" dirty="0" err="1">
                <a:solidFill>
                  <a:srgbClr val="FF0000"/>
                </a:solidFill>
              </a:rPr>
              <a:t>min</a:t>
            </a:r>
            <a:r>
              <a:rPr lang="zh-CN" altLang="en-US" sz="1400" b="1" dirty="0"/>
              <a:t>时间后，数据处理单元（组合逻辑）的输出就会到达寄存器</a:t>
            </a:r>
            <a:r>
              <a:rPr lang="en-US" altLang="zh-CN" sz="1400" b="1" dirty="0"/>
              <a:t>B</a:t>
            </a:r>
            <a:r>
              <a:rPr lang="zh-CN" altLang="en-US" sz="1400" b="1" dirty="0"/>
              <a:t>的输入端。</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此时，如果寄存器</a:t>
            </a:r>
            <a:r>
              <a:rPr lang="en-US" altLang="zh-CN" sz="1400" b="1" dirty="0"/>
              <a:t>B</a:t>
            </a:r>
            <a:r>
              <a:rPr lang="zh-CN" altLang="en-US" sz="1400" b="1" dirty="0"/>
              <a:t>仍然处于保持时间段（</a:t>
            </a:r>
            <a:r>
              <a:rPr lang="en-US" altLang="zh-CN" sz="1400" b="1" dirty="0" err="1">
                <a:sym typeface="Arial" panose="020B0604020202020204" pitchFamily="34" charset="0"/>
              </a:rPr>
              <a:t>T</a:t>
            </a:r>
            <a:r>
              <a:rPr lang="en-US" altLang="zh-CN" sz="1400" b="1" baseline="-25000" dirty="0" err="1">
                <a:sym typeface="Arial" panose="020B0604020202020204" pitchFamily="34" charset="0"/>
              </a:rPr>
              <a:t>hold</a:t>
            </a:r>
            <a:r>
              <a:rPr lang="zh-CN" altLang="en-US" sz="1400" b="1" dirty="0"/>
              <a:t>时间段），即如果：</a:t>
            </a:r>
            <a:r>
              <a:rPr lang="en-US" altLang="zh-CN" sz="1400" b="1" dirty="0" err="1">
                <a:solidFill>
                  <a:srgbClr val="FF0000"/>
                </a:solidFill>
                <a:sym typeface="Arial" panose="020B0604020202020204" pitchFamily="34" charset="0"/>
              </a:rPr>
              <a:t>T</a:t>
            </a:r>
            <a:r>
              <a:rPr lang="en-US" altLang="zh-CN" sz="1400" b="1" baseline="-25000" dirty="0" err="1">
                <a:solidFill>
                  <a:srgbClr val="FF0000"/>
                </a:solidFill>
                <a:sym typeface="Arial" panose="020B0604020202020204" pitchFamily="34" charset="0"/>
              </a:rPr>
              <a:t>hold</a:t>
            </a:r>
            <a:r>
              <a:rPr lang="zh-CN" altLang="en-US" sz="1400" b="1" dirty="0">
                <a:solidFill>
                  <a:srgbClr val="FF0000"/>
                </a:solidFill>
              </a:rPr>
              <a:t>  </a:t>
            </a:r>
            <a:r>
              <a:rPr lang="en-US" altLang="zh-CN" sz="1400" b="1" dirty="0">
                <a:solidFill>
                  <a:srgbClr val="FF0000"/>
                </a:solidFill>
              </a:rPr>
              <a:t>≥  </a:t>
            </a:r>
            <a:r>
              <a:rPr lang="en-US" altLang="zh-CN" sz="1400" b="1" dirty="0" err="1">
                <a:solidFill>
                  <a:srgbClr val="FF0000"/>
                </a:solidFill>
                <a:sym typeface="Arial" panose="020B0604020202020204" pitchFamily="34" charset="0"/>
              </a:rPr>
              <a:t>T</a:t>
            </a:r>
            <a:r>
              <a:rPr lang="en-US" altLang="zh-CN" sz="1400" b="1" baseline="-25000" dirty="0" err="1">
                <a:solidFill>
                  <a:srgbClr val="FF0000"/>
                </a:solidFill>
                <a:sym typeface="Arial" panose="020B0604020202020204" pitchFamily="34" charset="0"/>
              </a:rPr>
              <a:t>clk_to_q</a:t>
            </a:r>
            <a:r>
              <a:rPr lang="zh-CN" altLang="en-US" sz="1400" b="1" baseline="-25000" dirty="0">
                <a:solidFill>
                  <a:srgbClr val="FF0000"/>
                </a:solidFill>
                <a:sym typeface="Arial" panose="020B0604020202020204" pitchFamily="34" charset="0"/>
              </a:rPr>
              <a:t>  </a:t>
            </a:r>
            <a:r>
              <a:rPr lang="en-US" altLang="zh-CN" sz="1400" b="1" dirty="0">
                <a:solidFill>
                  <a:srgbClr val="FF0000"/>
                </a:solidFill>
              </a:rPr>
              <a:t>+  </a:t>
            </a:r>
            <a:r>
              <a:rPr lang="en-US" altLang="zh-CN" sz="1400" b="1" dirty="0" err="1">
                <a:solidFill>
                  <a:srgbClr val="FF0000"/>
                </a:solidFill>
              </a:rPr>
              <a:t>T</a:t>
            </a:r>
            <a:r>
              <a:rPr lang="en-US" altLang="zh-CN" sz="1400" b="1" baseline="-25000" dirty="0" err="1">
                <a:solidFill>
                  <a:srgbClr val="FF0000"/>
                </a:solidFill>
              </a:rPr>
              <a:t>min</a:t>
            </a:r>
            <a:r>
              <a:rPr lang="zh-CN" altLang="en-US" sz="1400" b="1" dirty="0"/>
              <a:t>，将导致新的数据（数据处理单元（组合逻辑）的输出）又要进入寄存器</a:t>
            </a:r>
            <a:r>
              <a:rPr lang="en-US" altLang="zh-CN" sz="1400" b="1" dirty="0"/>
              <a:t>B</a:t>
            </a:r>
            <a:r>
              <a:rPr lang="zh-CN" altLang="en-US" sz="1400" b="1" dirty="0"/>
              <a:t>的建立时间段（</a:t>
            </a:r>
            <a:r>
              <a:rPr lang="en-US" altLang="zh-CN" sz="1400" b="1" dirty="0" err="1">
                <a:sym typeface="Arial" panose="020B0604020202020204" pitchFamily="34" charset="0"/>
              </a:rPr>
              <a:t>T</a:t>
            </a:r>
            <a:r>
              <a:rPr lang="en-US" altLang="zh-CN" sz="1400" b="1" baseline="-25000" dirty="0" err="1">
                <a:sym typeface="Arial" panose="020B0604020202020204" pitchFamily="34" charset="0"/>
              </a:rPr>
              <a:t>setup</a:t>
            </a:r>
            <a:r>
              <a:rPr lang="zh-CN" altLang="en-US" sz="1400" b="1" dirty="0"/>
              <a:t>时间段），从而发生</a:t>
            </a:r>
            <a:r>
              <a:rPr lang="zh-CN" altLang="en-US" sz="1400" b="1" dirty="0">
                <a:solidFill>
                  <a:srgbClr val="C00000"/>
                </a:solidFill>
              </a:rPr>
              <a:t>保持时间违例</a:t>
            </a:r>
            <a:r>
              <a:rPr lang="zh-CN" altLang="en-US" sz="1400" b="1" dirty="0"/>
              <a:t>（即：</a:t>
            </a:r>
            <a:r>
              <a:rPr lang="zh-CN" altLang="en-US" sz="1400" b="1" dirty="0">
                <a:highlight>
                  <a:srgbClr val="FFFF00"/>
                </a:highlight>
              </a:rPr>
              <a:t>旧的数据在寄存器</a:t>
            </a:r>
            <a:r>
              <a:rPr lang="en-US" altLang="zh-CN" sz="1400" b="1" dirty="0">
                <a:highlight>
                  <a:srgbClr val="FFFF00"/>
                </a:highlight>
              </a:rPr>
              <a:t>B</a:t>
            </a:r>
            <a:r>
              <a:rPr lang="zh-CN" altLang="en-US" sz="1400" b="1" dirty="0">
                <a:highlight>
                  <a:srgbClr val="FFFF00"/>
                </a:highlight>
              </a:rPr>
              <a:t>中还没有写入完成，新的数据又要写入寄存器</a:t>
            </a:r>
            <a:r>
              <a:rPr lang="en-US" altLang="zh-CN" sz="1400" b="1" dirty="0">
                <a:highlight>
                  <a:srgbClr val="FFFF00"/>
                </a:highlight>
              </a:rPr>
              <a:t>B</a:t>
            </a:r>
            <a:r>
              <a:rPr lang="zh-CN" altLang="en-US" sz="1400" b="1" dirty="0">
                <a:highlight>
                  <a:srgbClr val="FFFF00"/>
                </a:highlight>
              </a:rPr>
              <a:t>中</a:t>
            </a:r>
            <a:r>
              <a:rPr lang="zh-CN" altLang="en-US" sz="1400" b="1" dirty="0"/>
              <a:t>）。</a:t>
            </a:r>
            <a:endParaRPr lang="en-US" altLang="zh-CN" sz="1400" b="1" dirty="0"/>
          </a:p>
          <a:p>
            <a:pPr lvl="2" eaLnBrk="1" fontAlgn="auto" hangingPunct="1">
              <a:spcAft>
                <a:spcPts val="0"/>
              </a:spcAft>
              <a:defRPr/>
            </a:pPr>
            <a:r>
              <a:rPr lang="zh-CN" altLang="en-US" sz="1400" b="1" dirty="0"/>
              <a:t>因此，必须满足：</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hold</a:t>
            </a:r>
            <a:r>
              <a:rPr lang="zh-CN" altLang="en-US" sz="1400" b="1" dirty="0">
                <a:solidFill>
                  <a:srgbClr val="C00000"/>
                </a:solidFill>
              </a:rPr>
              <a:t>  </a:t>
            </a:r>
            <a:r>
              <a:rPr lang="en-US" altLang="zh-CN" sz="1400" b="1" dirty="0">
                <a:solidFill>
                  <a:srgbClr val="C00000"/>
                </a:solidFill>
              </a:rPr>
              <a:t>&lt;  </a:t>
            </a:r>
            <a:r>
              <a:rPr lang="en-US" altLang="zh-CN" sz="1400" b="1" dirty="0" err="1">
                <a:solidFill>
                  <a:srgbClr val="C00000"/>
                </a:solidFill>
                <a:sym typeface="Arial" panose="020B0604020202020204" pitchFamily="34" charset="0"/>
              </a:rPr>
              <a:t>T</a:t>
            </a:r>
            <a:r>
              <a:rPr lang="en-US" altLang="zh-CN" sz="1400" b="1" baseline="-25000" dirty="0" err="1">
                <a:solidFill>
                  <a:srgbClr val="C00000"/>
                </a:solidFill>
                <a:sym typeface="Arial" panose="020B0604020202020204" pitchFamily="34" charset="0"/>
              </a:rPr>
              <a:t>clk_to_q</a:t>
            </a:r>
            <a:r>
              <a:rPr lang="zh-CN" altLang="en-US" sz="1400" b="1" baseline="-25000" dirty="0">
                <a:solidFill>
                  <a:srgbClr val="C00000"/>
                </a:solidFill>
                <a:sym typeface="Arial" panose="020B0604020202020204" pitchFamily="34" charset="0"/>
              </a:rPr>
              <a:t>  </a:t>
            </a:r>
            <a:r>
              <a:rPr lang="en-US" altLang="zh-CN" sz="1400" b="1" dirty="0">
                <a:solidFill>
                  <a:srgbClr val="C00000"/>
                </a:solidFill>
              </a:rPr>
              <a:t>+  </a:t>
            </a:r>
            <a:r>
              <a:rPr lang="en-US" altLang="zh-CN" sz="1400" b="1" dirty="0" err="1">
                <a:solidFill>
                  <a:srgbClr val="C00000"/>
                </a:solidFill>
              </a:rPr>
              <a:t>T</a:t>
            </a:r>
            <a:r>
              <a:rPr lang="en-US" altLang="zh-CN" sz="1400" b="1" baseline="-25000" dirty="0" err="1">
                <a:solidFill>
                  <a:srgbClr val="C00000"/>
                </a:solidFill>
              </a:rPr>
              <a:t>min</a:t>
            </a:r>
            <a:r>
              <a:rPr lang="zh-CN" altLang="en-US" sz="1400" b="1" dirty="0"/>
              <a:t>（即：控制</a:t>
            </a:r>
            <a:r>
              <a:rPr lang="zh-CN" altLang="en-US" sz="1400" b="1" dirty="0">
                <a:solidFill>
                  <a:srgbClr val="C00000"/>
                </a:solidFill>
              </a:rPr>
              <a:t>最短路径延迟</a:t>
            </a:r>
            <a:r>
              <a:rPr lang="en-US" altLang="zh-CN" sz="1400" b="1" dirty="0" err="1">
                <a:solidFill>
                  <a:srgbClr val="C00000"/>
                </a:solidFill>
              </a:rPr>
              <a:t>T</a:t>
            </a:r>
            <a:r>
              <a:rPr lang="en-US" altLang="zh-CN" sz="1400" b="1" baseline="-25000" dirty="0" err="1">
                <a:solidFill>
                  <a:srgbClr val="C00000"/>
                </a:solidFill>
              </a:rPr>
              <a:t>min</a:t>
            </a:r>
            <a:r>
              <a:rPr lang="zh-CN" altLang="en-US" sz="1400" b="1" dirty="0">
                <a:solidFill>
                  <a:srgbClr val="C00000"/>
                </a:solidFill>
              </a:rPr>
              <a:t>不能太小</a:t>
            </a:r>
            <a:r>
              <a:rPr lang="zh-CN" altLang="en-US" sz="1400" b="1" dirty="0"/>
              <a:t>）即：</a:t>
            </a:r>
            <a:r>
              <a:rPr lang="zh-CN" altLang="en-US" sz="1400" b="1" dirty="0">
                <a:solidFill>
                  <a:srgbClr val="C00000"/>
                </a:solidFill>
              </a:rPr>
              <a:t>时钟周期不能太短（主频不能太高）</a:t>
            </a:r>
            <a:endParaRPr lang="en-US" altLang="zh-CN" sz="1400" b="1" dirty="0">
              <a:solidFill>
                <a:srgbClr val="C00000"/>
              </a:solidFill>
            </a:endParaRPr>
          </a:p>
          <a:p>
            <a:pPr lvl="2" eaLnBrk="1" fontAlgn="auto" hangingPunct="1">
              <a:spcAft>
                <a:spcPts val="0"/>
              </a:spcAft>
              <a:defRPr/>
            </a:pPr>
            <a:endParaRPr lang="en-US" altLang="zh-CN" sz="1400" b="1" dirty="0"/>
          </a:p>
          <a:p>
            <a:pPr lvl="2" eaLnBrk="1" fontAlgn="auto" hangingPunct="1">
              <a:spcAft>
                <a:spcPts val="0"/>
              </a:spcAft>
              <a:defRPr/>
            </a:pPr>
            <a:endParaRPr lang="en-US" altLang="zh-CN" sz="1600" b="1" dirty="0"/>
          </a:p>
          <a:p>
            <a:pPr lvl="1" eaLnBrk="1" fontAlgn="auto" hangingPunct="1">
              <a:spcAft>
                <a:spcPts val="0"/>
              </a:spcAft>
              <a:defRPr/>
            </a:pPr>
            <a:endParaRPr lang="en-US" altLang="zh-CN" sz="1000" b="1" dirty="0"/>
          </a:p>
        </p:txBody>
      </p:sp>
      <p:grpSp>
        <p:nvGrpSpPr>
          <p:cNvPr id="16" name="组合 15">
            <a:extLst>
              <a:ext uri="{FF2B5EF4-FFF2-40B4-BE49-F238E27FC236}">
                <a16:creationId xmlns:a16="http://schemas.microsoft.com/office/drawing/2014/main" id="{3402891A-F522-4B3F-8073-A11972C853AB}"/>
              </a:ext>
            </a:extLst>
          </p:cNvPr>
          <p:cNvGrpSpPr/>
          <p:nvPr/>
        </p:nvGrpSpPr>
        <p:grpSpPr>
          <a:xfrm>
            <a:off x="2051720" y="3690438"/>
            <a:ext cx="5508104" cy="3006523"/>
            <a:chOff x="2160240" y="3789040"/>
            <a:chExt cx="5508104" cy="3006523"/>
          </a:xfrm>
        </p:grpSpPr>
        <p:grpSp>
          <p:nvGrpSpPr>
            <p:cNvPr id="17" name="组合 16">
              <a:extLst>
                <a:ext uri="{FF2B5EF4-FFF2-40B4-BE49-F238E27FC236}">
                  <a16:creationId xmlns:a16="http://schemas.microsoft.com/office/drawing/2014/main" id="{18CB42A4-C803-4773-9405-102823519382}"/>
                </a:ext>
              </a:extLst>
            </p:cNvPr>
            <p:cNvGrpSpPr/>
            <p:nvPr/>
          </p:nvGrpSpPr>
          <p:grpSpPr>
            <a:xfrm>
              <a:off x="2160240" y="3789040"/>
              <a:ext cx="5508104" cy="3006523"/>
              <a:chOff x="2160240" y="3789040"/>
              <a:chExt cx="5508104" cy="3006523"/>
            </a:xfrm>
          </p:grpSpPr>
          <p:pic>
            <p:nvPicPr>
              <p:cNvPr id="19" name="图片 18">
                <a:extLst>
                  <a:ext uri="{FF2B5EF4-FFF2-40B4-BE49-F238E27FC236}">
                    <a16:creationId xmlns:a16="http://schemas.microsoft.com/office/drawing/2014/main" id="{71BB9C12-09B9-43A2-8A4E-E4B7FD79487C}"/>
                  </a:ext>
                </a:extLst>
              </p:cNvPr>
              <p:cNvPicPr>
                <a:picLocks noChangeAspect="1"/>
              </p:cNvPicPr>
              <p:nvPr/>
            </p:nvPicPr>
            <p:blipFill>
              <a:blip r:embed="rId2"/>
              <a:stretch>
                <a:fillRect/>
              </a:stretch>
            </p:blipFill>
            <p:spPr>
              <a:xfrm>
                <a:off x="2160240" y="3789040"/>
                <a:ext cx="5508104" cy="2616684"/>
              </a:xfrm>
              <a:prstGeom prst="rect">
                <a:avLst/>
              </a:prstGeom>
            </p:spPr>
          </p:pic>
          <p:sp>
            <p:nvSpPr>
              <p:cNvPr id="20" name="文本框 19">
                <a:extLst>
                  <a:ext uri="{FF2B5EF4-FFF2-40B4-BE49-F238E27FC236}">
                    <a16:creationId xmlns:a16="http://schemas.microsoft.com/office/drawing/2014/main" id="{D2CE880D-E2E7-4252-AEC7-09D503316213}"/>
                  </a:ext>
                </a:extLst>
              </p:cNvPr>
              <p:cNvSpPr txBox="1"/>
              <p:nvPr/>
            </p:nvSpPr>
            <p:spPr>
              <a:xfrm>
                <a:off x="3995936" y="6518564"/>
                <a:ext cx="2371162" cy="276999"/>
              </a:xfrm>
              <a:prstGeom prst="rect">
                <a:avLst/>
              </a:prstGeom>
              <a:noFill/>
            </p:spPr>
            <p:txBody>
              <a:bodyPr wrap="none" rtlCol="0">
                <a:spAutoFit/>
              </a:bodyPr>
              <a:lstStyle/>
              <a:p>
                <a:r>
                  <a:rPr lang="zh-CN" altLang="en-US" sz="1200" b="1" dirty="0"/>
                  <a:t>图</a:t>
                </a:r>
                <a:r>
                  <a:rPr lang="en-US" altLang="zh-CN" sz="1200" b="1" dirty="0"/>
                  <a:t>6.7    </a:t>
                </a:r>
                <a:r>
                  <a:rPr lang="zh-CN" altLang="en-US" sz="1200" b="1" dirty="0"/>
                  <a:t>数据通路的保持时间违例</a:t>
                </a:r>
              </a:p>
            </p:txBody>
          </p:sp>
        </p:grpSp>
        <p:sp>
          <p:nvSpPr>
            <p:cNvPr id="18" name="文本框 17">
              <a:extLst>
                <a:ext uri="{FF2B5EF4-FFF2-40B4-BE49-F238E27FC236}">
                  <a16:creationId xmlns:a16="http://schemas.microsoft.com/office/drawing/2014/main" id="{34F29976-02F7-4D28-8080-461BC879DD34}"/>
                </a:ext>
              </a:extLst>
            </p:cNvPr>
            <p:cNvSpPr txBox="1"/>
            <p:nvPr/>
          </p:nvSpPr>
          <p:spPr>
            <a:xfrm>
              <a:off x="4904280" y="4365104"/>
              <a:ext cx="459808" cy="276999"/>
            </a:xfrm>
            <a:prstGeom prst="rect">
              <a:avLst/>
            </a:prstGeom>
            <a:noFill/>
          </p:spPr>
          <p:txBody>
            <a:bodyPr wrap="square">
              <a:spAutoFit/>
            </a:bodyPr>
            <a:lstStyle/>
            <a:p>
              <a:r>
                <a:rPr lang="en-US" altLang="zh-CN" sz="1200" b="1" dirty="0" err="1"/>
                <a:t>T</a:t>
              </a:r>
              <a:r>
                <a:rPr lang="en-US" altLang="zh-CN" sz="1200" b="1" baseline="-25000" dirty="0" err="1"/>
                <a:t>min</a:t>
              </a:r>
              <a:endParaRPr lang="zh-CN" altLang="en-US" sz="1200" dirty="0"/>
            </a:p>
          </p:txBody>
        </p:sp>
      </p:grpSp>
    </p:spTree>
    <p:extLst>
      <p:ext uri="{BB962C8B-B14F-4D97-AF65-F5344CB8AC3E}">
        <p14:creationId xmlns:p14="http://schemas.microsoft.com/office/powerpoint/2010/main" val="2867570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10000"/>
          </a:bodyPr>
          <a:lstStyle/>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3</a:t>
            </a:r>
            <a:r>
              <a:rPr lang="zh-CN" altLang="en-US" b="1" dirty="0"/>
              <a:t>章　运算方法与运算器</a:t>
            </a:r>
            <a:r>
              <a:rPr lang="zh-CN" altLang="en-US" b="1" dirty="0">
                <a:solidFill>
                  <a:srgbClr val="FF0000"/>
                </a:solidFill>
              </a:rPr>
              <a:t>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5</a:t>
            </a:r>
            <a:r>
              <a:rPr lang="zh-CN" altLang="en-US" b="1" dirty="0"/>
              <a:t>章　指令系统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solidFill>
                  <a:srgbClr val="FF0000"/>
                </a:solidFill>
              </a:rPr>
              <a:t>第</a:t>
            </a:r>
            <a:r>
              <a:rPr lang="en-US" altLang="zh-CN" b="1" dirty="0">
                <a:solidFill>
                  <a:srgbClr val="FF0000"/>
                </a:solidFill>
              </a:rPr>
              <a:t>6</a:t>
            </a:r>
            <a:r>
              <a:rPr lang="zh-CN" altLang="en-US" b="1" dirty="0">
                <a:solidFill>
                  <a:srgbClr val="FF0000"/>
                </a:solidFill>
              </a:rPr>
              <a:t>章　中央处理器</a:t>
            </a:r>
            <a:r>
              <a:rPr lang="zh-CN" altLang="en-US" b="1" dirty="0"/>
              <a:t>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7</a:t>
            </a:r>
            <a:r>
              <a:rPr lang="zh-CN" altLang="en-US" b="1" dirty="0"/>
              <a:t>章　指令流水线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9</a:t>
            </a:r>
            <a:r>
              <a:rPr lang="zh-CN" altLang="en-US" b="1" dirty="0"/>
              <a:t>章　输入输出系统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72816"/>
            <a:ext cx="2919785" cy="403995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3EA1DE9-A480-42DF-9BF1-3530731CCD17}"/>
              </a:ext>
            </a:extLst>
          </p:cNvPr>
          <p:cNvSpPr>
            <a:spLocks noGrp="1"/>
          </p:cNvSpPr>
          <p:nvPr>
            <p:ph type="title"/>
          </p:nvPr>
        </p:nvSpPr>
        <p:spPr/>
        <p:txBody>
          <a:bodyPr/>
          <a:lstStyle/>
          <a:p>
            <a:r>
              <a:rPr lang="zh-CN" altLang="en-US" b="1"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eaLnBrk="1" fontAlgn="auto" hangingPunct="1">
              <a:spcAft>
                <a:spcPts val="0"/>
              </a:spcAft>
              <a:defRPr/>
            </a:pPr>
            <a:r>
              <a:rPr lang="en-US" altLang="zh-CN" b="1" dirty="0">
                <a:ea typeface="黑体" pitchFamily="49" charset="-122"/>
              </a:rPr>
              <a:t>6.3.2  </a:t>
            </a:r>
            <a:r>
              <a:rPr lang="zh-CN" altLang="en-US" b="1" dirty="0">
                <a:ea typeface="黑体" pitchFamily="49" charset="-122"/>
              </a:rPr>
              <a:t>单总线结构的数据通路</a:t>
            </a:r>
            <a:endParaRPr lang="en-US" altLang="zh-CN" sz="1800" b="1" dirty="0"/>
          </a:p>
          <a:p>
            <a:pPr lvl="1" eaLnBrk="1" hangingPunct="1"/>
            <a:endParaRPr lang="en-US" altLang="zh-CN" sz="1200" b="1" dirty="0"/>
          </a:p>
          <a:p>
            <a:pPr lvl="1" eaLnBrk="1" hangingPunct="1"/>
            <a:r>
              <a:rPr lang="zh-CN" altLang="en-US" sz="1400" b="1" dirty="0"/>
              <a:t>图</a:t>
            </a:r>
            <a:r>
              <a:rPr lang="en-US" altLang="zh-CN" sz="1400" b="1" dirty="0"/>
              <a:t>6.8</a:t>
            </a:r>
            <a:r>
              <a:rPr lang="zh-CN" altLang="en-US" sz="1400" b="1" dirty="0"/>
              <a:t>：单总线结构的计算机框图；</a:t>
            </a:r>
            <a:r>
              <a:rPr lang="en-US" altLang="zh-CN" sz="1400" b="1" dirty="0"/>
              <a:t>CPU</a:t>
            </a:r>
            <a:r>
              <a:rPr lang="zh-CN" altLang="en-US" sz="1400" b="1" dirty="0"/>
              <a:t>中的运算器、控制器、寄存器堆通过一条内总线（也称为</a:t>
            </a:r>
            <a:r>
              <a:rPr lang="en-US" altLang="zh-CN" sz="1400" b="1" dirty="0">
                <a:solidFill>
                  <a:srgbClr val="FF0000"/>
                </a:solidFill>
              </a:rPr>
              <a:t>CPU</a:t>
            </a:r>
            <a:r>
              <a:rPr lang="zh-CN" altLang="en-US" sz="1400" b="1" dirty="0">
                <a:solidFill>
                  <a:srgbClr val="FF0000"/>
                </a:solidFill>
              </a:rPr>
              <a:t>内总线</a:t>
            </a:r>
            <a:r>
              <a:rPr lang="zh-CN" altLang="en-US" sz="1400" b="1" dirty="0"/>
              <a:t>）连接；图中所有寄存器、存储器的数据位宽均为</a:t>
            </a:r>
            <a:r>
              <a:rPr lang="en-US" altLang="zh-CN" sz="1400" b="1" dirty="0"/>
              <a:t>32</a:t>
            </a:r>
            <a:r>
              <a:rPr lang="zh-CN" altLang="en-US" sz="1400" b="1" dirty="0"/>
              <a:t>位。</a:t>
            </a:r>
            <a:endParaRPr lang="en-US" altLang="zh-CN" sz="1400" b="1" dirty="0"/>
          </a:p>
          <a:p>
            <a:pPr lvl="1" eaLnBrk="1" hangingPunct="1"/>
            <a:endParaRPr lang="en-US" altLang="zh-CN" sz="1400" b="1" dirty="0"/>
          </a:p>
          <a:p>
            <a:pPr lvl="1" eaLnBrk="1" hangingPunct="1"/>
            <a:r>
              <a:rPr lang="zh-CN" altLang="en-US" sz="1400" b="1" dirty="0"/>
              <a:t>连接</a:t>
            </a:r>
            <a:r>
              <a:rPr lang="en-US" altLang="zh-CN" sz="1400" b="1" dirty="0"/>
              <a:t>CPU</a:t>
            </a:r>
            <a:r>
              <a:rPr lang="zh-CN" altLang="en-US" sz="1400" b="1" dirty="0"/>
              <a:t>、存储器和输入输出设备的总线称为</a:t>
            </a:r>
            <a:r>
              <a:rPr lang="zh-CN" altLang="en-US" sz="1400" b="1" dirty="0">
                <a:solidFill>
                  <a:srgbClr val="FF0000"/>
                </a:solidFill>
              </a:rPr>
              <a:t>系统总线</a:t>
            </a:r>
            <a:r>
              <a:rPr lang="zh-CN" altLang="en-US" sz="1400" b="1" dirty="0"/>
              <a:t>（外总线）。</a:t>
            </a:r>
            <a:endParaRPr lang="en-US" altLang="zh-CN" sz="1400" b="1" dirty="0"/>
          </a:p>
        </p:txBody>
      </p:sp>
      <p:grpSp>
        <p:nvGrpSpPr>
          <p:cNvPr id="6" name="组合 5">
            <a:extLst>
              <a:ext uri="{FF2B5EF4-FFF2-40B4-BE49-F238E27FC236}">
                <a16:creationId xmlns:a16="http://schemas.microsoft.com/office/drawing/2014/main" id="{BBD81449-FF6F-4EEE-A98D-301C34D79655}"/>
              </a:ext>
            </a:extLst>
          </p:cNvPr>
          <p:cNvGrpSpPr/>
          <p:nvPr/>
        </p:nvGrpSpPr>
        <p:grpSpPr>
          <a:xfrm>
            <a:off x="1763688" y="2060849"/>
            <a:ext cx="5467182" cy="4669486"/>
            <a:chOff x="1619672" y="1862783"/>
            <a:chExt cx="5611198" cy="4867552"/>
          </a:xfrm>
        </p:grpSpPr>
        <p:pic>
          <p:nvPicPr>
            <p:cNvPr id="4" name="图片 3">
              <a:extLst>
                <a:ext uri="{FF2B5EF4-FFF2-40B4-BE49-F238E27FC236}">
                  <a16:creationId xmlns:a16="http://schemas.microsoft.com/office/drawing/2014/main" id="{3C7B78AB-D4BC-45F7-BFEF-C638A47338D3}"/>
                </a:ext>
              </a:extLst>
            </p:cNvPr>
            <p:cNvPicPr>
              <a:picLocks noChangeAspect="1"/>
            </p:cNvPicPr>
            <p:nvPr/>
          </p:nvPicPr>
          <p:blipFill>
            <a:blip r:embed="rId2"/>
            <a:stretch>
              <a:fillRect/>
            </a:stretch>
          </p:blipFill>
          <p:spPr>
            <a:xfrm>
              <a:off x="1619672" y="1862783"/>
              <a:ext cx="5611198" cy="4464496"/>
            </a:xfrm>
            <a:prstGeom prst="rect">
              <a:avLst/>
            </a:prstGeom>
          </p:spPr>
        </p:pic>
        <p:sp>
          <p:nvSpPr>
            <p:cNvPr id="13" name="文本框 12">
              <a:extLst>
                <a:ext uri="{FF2B5EF4-FFF2-40B4-BE49-F238E27FC236}">
                  <a16:creationId xmlns:a16="http://schemas.microsoft.com/office/drawing/2014/main" id="{5EC2EB08-A048-4BA7-98F1-4D83C2E7915A}"/>
                </a:ext>
              </a:extLst>
            </p:cNvPr>
            <p:cNvSpPr txBox="1"/>
            <p:nvPr/>
          </p:nvSpPr>
          <p:spPr>
            <a:xfrm>
              <a:off x="3635896" y="6453336"/>
              <a:ext cx="2371162" cy="276999"/>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spTree>
    <p:extLst>
      <p:ext uri="{BB962C8B-B14F-4D97-AF65-F5344CB8AC3E}">
        <p14:creationId xmlns:p14="http://schemas.microsoft.com/office/powerpoint/2010/main" val="378474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332656"/>
            <a:ext cx="8229600" cy="6264696"/>
          </a:xfrm>
        </p:spPr>
        <p:txBody>
          <a:bodyPr/>
          <a:lstStyle/>
          <a:p>
            <a:pPr lvl="1"/>
            <a:r>
              <a:rPr lang="zh-CN" altLang="en-US" sz="1800" b="1" dirty="0"/>
              <a:t>图</a:t>
            </a:r>
            <a:r>
              <a:rPr lang="en-US" altLang="zh-CN" sz="1800" b="1" dirty="0"/>
              <a:t>6.8</a:t>
            </a:r>
            <a:r>
              <a:rPr lang="zh-CN" altLang="en-US" sz="1800" b="1" dirty="0"/>
              <a:t>中的功能模块：</a:t>
            </a:r>
            <a:endParaRPr lang="en-US" altLang="zh-CN" sz="1800" b="1" dirty="0"/>
          </a:p>
          <a:p>
            <a:pPr marL="1257300" lvl="2" indent="-342900">
              <a:buFont typeface="+mj-ea"/>
              <a:buAutoNum type="circleNumDbPlain"/>
            </a:pPr>
            <a:r>
              <a:rPr lang="en-US" altLang="zh-CN" sz="1200" b="1" dirty="0"/>
              <a:t>PC</a:t>
            </a:r>
            <a:r>
              <a:rPr lang="zh-CN" altLang="en-US" sz="1200" b="1" dirty="0"/>
              <a:t>：程序计数器；输入来自内总线，输出送到内总线。</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AR</a:t>
            </a:r>
            <a:r>
              <a:rPr lang="zh-CN" altLang="en-US" sz="1200" b="1" dirty="0"/>
              <a:t>：存储器地址寄存器；输入来自内总线，输出送到存储器</a:t>
            </a:r>
            <a:r>
              <a:rPr lang="en-US" altLang="zh-CN" sz="1200" b="1" dirty="0"/>
              <a:t>MEM</a:t>
            </a:r>
            <a:r>
              <a:rPr lang="zh-CN" altLang="en-US" sz="1200" b="1" dirty="0"/>
              <a:t>。</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DR</a:t>
            </a:r>
            <a:r>
              <a:rPr lang="zh-CN" altLang="en-US" sz="1200" b="1" dirty="0"/>
              <a:t>：存储器数据寄存器；输入来自内总线或存储器，输出送到内总线或存储器。</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X</a:t>
            </a:r>
            <a:r>
              <a:rPr lang="zh-CN" altLang="en-US" sz="1200" b="1" dirty="0"/>
              <a:t>：暂存器；输入来自内总线，输出送到</a:t>
            </a:r>
            <a:r>
              <a:rPr lang="en-US" altLang="zh-CN" sz="1200" b="1" dirty="0"/>
              <a:t>ALU</a:t>
            </a:r>
            <a:r>
              <a:rPr lang="zh-CN" altLang="en-US" sz="1200" b="1" dirty="0"/>
              <a:t>。</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Z</a:t>
            </a:r>
            <a:r>
              <a:rPr lang="zh-CN" altLang="en-US" sz="1200" b="1" dirty="0"/>
              <a:t>：暂存器；输入来自</a:t>
            </a:r>
            <a:r>
              <a:rPr lang="en-US" altLang="zh-CN" sz="1200" b="1" dirty="0"/>
              <a:t>ALU</a:t>
            </a:r>
            <a:r>
              <a:rPr lang="zh-CN" altLang="en-US" sz="1200" b="1" dirty="0"/>
              <a:t>，输出送到内总线。</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ALU</a:t>
            </a:r>
            <a:r>
              <a:rPr lang="zh-CN" altLang="en-US" sz="1200" b="1" dirty="0"/>
              <a:t>：算术逻辑单元；输入</a:t>
            </a:r>
            <a:r>
              <a:rPr lang="en-US" altLang="zh-CN" sz="1200" b="1" dirty="0"/>
              <a:t>A</a:t>
            </a:r>
            <a:r>
              <a:rPr lang="zh-CN" altLang="en-US" sz="1200" b="1" dirty="0"/>
              <a:t>来自暂存器</a:t>
            </a:r>
            <a:r>
              <a:rPr lang="en-US" altLang="zh-CN" sz="1200" b="1" dirty="0"/>
              <a:t>X</a:t>
            </a:r>
            <a:r>
              <a:rPr lang="zh-CN" altLang="en-US" sz="1200" b="1" dirty="0"/>
              <a:t>，输入</a:t>
            </a:r>
            <a:r>
              <a:rPr lang="en-US" altLang="zh-CN" sz="1200" b="1" dirty="0"/>
              <a:t>B</a:t>
            </a:r>
            <a:r>
              <a:rPr lang="zh-CN" altLang="en-US" sz="1200" b="1" dirty="0"/>
              <a:t>来自内总线，输出送到暂存器</a:t>
            </a:r>
            <a:r>
              <a:rPr lang="en-US" altLang="zh-CN" sz="1200" b="1" dirty="0"/>
              <a:t>Z</a:t>
            </a:r>
            <a:r>
              <a:rPr lang="zh-CN" altLang="en-US" sz="1200" b="1" dirty="0"/>
              <a:t>。</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PSW</a:t>
            </a:r>
            <a:r>
              <a:rPr lang="zh-CN" altLang="en-US" sz="1200" b="1" dirty="0"/>
              <a:t>：程序状态字寄存器；输入来自</a:t>
            </a:r>
            <a:r>
              <a:rPr lang="en-US" altLang="zh-CN" sz="1200" b="1" dirty="0"/>
              <a:t>ALU</a:t>
            </a:r>
            <a:r>
              <a:rPr lang="zh-CN" altLang="en-US" sz="1200" b="1" dirty="0"/>
              <a:t>，输出送到操作控制器。</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IR</a:t>
            </a:r>
            <a:r>
              <a:rPr lang="zh-CN" altLang="en-US" sz="1200" b="1" dirty="0"/>
              <a:t>：指令寄存器；输入来自内总线，输出送到内总线和指令译码器</a:t>
            </a:r>
            <a:r>
              <a:rPr lang="en-US" altLang="zh-CN" sz="1200" b="1" dirty="0"/>
              <a:t>ID</a:t>
            </a:r>
            <a:r>
              <a:rPr lang="zh-CN" altLang="en-US" sz="1200" b="1" dirty="0"/>
              <a:t>。</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ID</a:t>
            </a:r>
            <a:r>
              <a:rPr lang="zh-CN" altLang="en-US" sz="1200" b="1" dirty="0"/>
              <a:t>：指令译码器；输入来自</a:t>
            </a:r>
            <a:r>
              <a:rPr lang="en-US" altLang="zh-CN" sz="1200" b="1" dirty="0"/>
              <a:t>IR</a:t>
            </a:r>
            <a:r>
              <a:rPr lang="zh-CN" altLang="en-US" sz="1200" b="1" dirty="0"/>
              <a:t>，输出送到操作控制器。</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Regs</a:t>
            </a:r>
            <a:r>
              <a:rPr lang="zh-CN" altLang="en-US" sz="1200" b="1" dirty="0"/>
              <a:t>：寄存器堆；输入来自内总线，输出送到内总线；</a:t>
            </a:r>
            <a:r>
              <a:rPr lang="en-US" altLang="zh-CN" sz="1200" b="1" dirty="0"/>
              <a:t>R#</a:t>
            </a:r>
            <a:r>
              <a:rPr lang="zh-CN" altLang="en-US" sz="1200" b="1" dirty="0"/>
              <a:t>为读出的寄存器编号，</a:t>
            </a:r>
            <a:r>
              <a:rPr lang="en-US" altLang="zh-CN" sz="1200" b="1" dirty="0"/>
              <a:t>W#</a:t>
            </a:r>
            <a:r>
              <a:rPr lang="zh-CN" altLang="en-US" sz="1200" b="1" dirty="0"/>
              <a:t>为写入的寄存器编号，分别由两个</a:t>
            </a:r>
            <a:r>
              <a:rPr lang="en-US" altLang="zh-CN" sz="1200" b="1" dirty="0"/>
              <a:t>2</a:t>
            </a:r>
            <a:r>
              <a:rPr lang="zh-CN" altLang="en-US" sz="1200" b="1" dirty="0"/>
              <a:t>路选择器提供。</a:t>
            </a:r>
            <a:endParaRPr lang="en-US" altLang="zh-CN" sz="1200" b="1" dirty="0"/>
          </a:p>
          <a:p>
            <a:pPr marL="1257300" lvl="2" indent="-342900">
              <a:buFont typeface="+mj-ea"/>
              <a:buAutoNum type="circleNumDbPlain"/>
            </a:pPr>
            <a:endParaRPr lang="en-US" altLang="zh-CN" sz="1200" b="1" dirty="0"/>
          </a:p>
          <a:p>
            <a:pPr marL="1257300" lvl="2" indent="-342900">
              <a:buFont typeface="+mj-ea"/>
              <a:buAutoNum type="circleNumDbPlain"/>
            </a:pPr>
            <a:r>
              <a:rPr lang="en-US" altLang="zh-CN" sz="1200" b="1" dirty="0"/>
              <a:t>MEM</a:t>
            </a:r>
            <a:r>
              <a:rPr lang="zh-CN" altLang="en-US" sz="1200" b="1" dirty="0"/>
              <a:t>：存储器；地址由</a:t>
            </a:r>
            <a:r>
              <a:rPr lang="en-US" altLang="zh-CN" sz="1200" b="1" dirty="0"/>
              <a:t>AR</a:t>
            </a:r>
            <a:r>
              <a:rPr lang="zh-CN" altLang="en-US" sz="1200" b="1" dirty="0"/>
              <a:t>提供，数据来自或送到</a:t>
            </a:r>
            <a:r>
              <a:rPr lang="en-US" altLang="zh-CN" sz="1200" b="1" dirty="0"/>
              <a:t>DR</a:t>
            </a:r>
            <a:r>
              <a:rPr lang="zh-CN" altLang="en-US" sz="1200" b="1" dirty="0"/>
              <a:t>。</a:t>
            </a:r>
            <a:endParaRPr lang="en-US" altLang="zh-CN" sz="1200" b="1" dirty="0"/>
          </a:p>
          <a:p>
            <a:pPr lvl="2"/>
            <a:endParaRPr lang="en-US" altLang="zh-CN" sz="1600" b="1" dirty="0"/>
          </a:p>
          <a:p>
            <a:pPr lvl="1"/>
            <a:r>
              <a:rPr lang="zh-CN" altLang="en-US" sz="1400" b="1" dirty="0"/>
              <a:t>单总线结构的计算机，总线上连接很多功能部件；为了防止总线上出现数据冲突，某一时刻只允许一个功能部件向总线发送数据；因此，每个功能部件的输出端都采用</a:t>
            </a:r>
            <a:r>
              <a:rPr lang="zh-CN" altLang="en-US" sz="1400" b="1" dirty="0">
                <a:solidFill>
                  <a:srgbClr val="FF0000"/>
                </a:solidFill>
              </a:rPr>
              <a:t>三态门</a:t>
            </a:r>
            <a:r>
              <a:rPr lang="zh-CN" altLang="en-US" sz="1400" b="1" dirty="0"/>
              <a:t>（图中的三角形标志）进行输出控制。</a:t>
            </a:r>
            <a:endParaRPr lang="en-US" altLang="zh-CN" sz="1400" b="1" dirty="0"/>
          </a:p>
          <a:p>
            <a:pPr lvl="2"/>
            <a:endParaRPr lang="en-US" altLang="zh-CN" sz="1600" b="1" dirty="0">
              <a:latin typeface="+mn-ea"/>
            </a:endParaRPr>
          </a:p>
          <a:p>
            <a:pPr lvl="2"/>
            <a:endParaRPr lang="en-US" altLang="zh-CN" sz="1600" b="1" dirty="0">
              <a:latin typeface="+mn-ea"/>
            </a:endParaRPr>
          </a:p>
          <a:p>
            <a:pPr lvl="1"/>
            <a:endParaRPr lang="zh-CN" altLang="en-US" dirty="0"/>
          </a:p>
        </p:txBody>
      </p:sp>
    </p:spTree>
    <p:extLst>
      <p:ext uri="{BB962C8B-B14F-4D97-AF65-F5344CB8AC3E}">
        <p14:creationId xmlns:p14="http://schemas.microsoft.com/office/powerpoint/2010/main" val="145548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5750099"/>
          </a:xfrm>
        </p:spPr>
        <p:txBody>
          <a:bodyPr/>
          <a:lstStyle/>
          <a:p>
            <a:pPr lvl="1"/>
            <a:r>
              <a:rPr lang="zh-CN" altLang="en-US" sz="1800" b="1" dirty="0"/>
              <a:t>表</a:t>
            </a:r>
            <a:r>
              <a:rPr lang="en-US" altLang="zh-CN" sz="1800" b="1" dirty="0"/>
              <a:t>6.1</a:t>
            </a:r>
            <a:r>
              <a:rPr lang="zh-CN" altLang="en-US" sz="1800" b="1" dirty="0"/>
              <a:t>：图</a:t>
            </a:r>
            <a:r>
              <a:rPr lang="en-US" altLang="zh-CN" sz="1800" b="1" dirty="0"/>
              <a:t>6.8</a:t>
            </a:r>
            <a:r>
              <a:rPr lang="zh-CN" altLang="en-US" sz="1800" b="1" dirty="0"/>
              <a:t>中的控制信号及其功能。</a:t>
            </a:r>
            <a:endParaRPr lang="zh-CN" altLang="en-US" dirty="0"/>
          </a:p>
        </p:txBody>
      </p:sp>
      <p:graphicFrame>
        <p:nvGraphicFramePr>
          <p:cNvPr id="2" name="表格 3">
            <a:extLst>
              <a:ext uri="{FF2B5EF4-FFF2-40B4-BE49-F238E27FC236}">
                <a16:creationId xmlns:a16="http://schemas.microsoft.com/office/drawing/2014/main" id="{FBD12725-040B-42C1-A81C-F3A6DE56D142}"/>
              </a:ext>
            </a:extLst>
          </p:cNvPr>
          <p:cNvGraphicFramePr>
            <a:graphicFrameLocks noGrp="1"/>
          </p:cNvGraphicFramePr>
          <p:nvPr>
            <p:extLst>
              <p:ext uri="{D42A27DB-BD31-4B8C-83A1-F6EECF244321}">
                <p14:modId xmlns:p14="http://schemas.microsoft.com/office/powerpoint/2010/main" val="4202198739"/>
              </p:ext>
            </p:extLst>
          </p:nvPr>
        </p:nvGraphicFramePr>
        <p:xfrm>
          <a:off x="683568" y="980728"/>
          <a:ext cx="7704856" cy="5783580"/>
        </p:xfrm>
        <a:graphic>
          <a:graphicData uri="http://schemas.openxmlformats.org/drawingml/2006/table">
            <a:tbl>
              <a:tblPr firstRow="1" bandRow="1">
                <a:tableStyleId>{5C22544A-7EE6-4342-B048-85BDC9FD1C3A}</a:tableStyleId>
              </a:tblPr>
              <a:tblGrid>
                <a:gridCol w="560353">
                  <a:extLst>
                    <a:ext uri="{9D8B030D-6E8A-4147-A177-3AD203B41FA5}">
                      <a16:colId xmlns:a16="http://schemas.microsoft.com/office/drawing/2014/main" val="1683196186"/>
                    </a:ext>
                  </a:extLst>
                </a:gridCol>
                <a:gridCol w="1330839">
                  <a:extLst>
                    <a:ext uri="{9D8B030D-6E8A-4147-A177-3AD203B41FA5}">
                      <a16:colId xmlns:a16="http://schemas.microsoft.com/office/drawing/2014/main" val="3004738122"/>
                    </a:ext>
                  </a:extLst>
                </a:gridCol>
                <a:gridCol w="5813664">
                  <a:extLst>
                    <a:ext uri="{9D8B030D-6E8A-4147-A177-3AD203B41FA5}">
                      <a16:colId xmlns:a16="http://schemas.microsoft.com/office/drawing/2014/main" val="1982262066"/>
                    </a:ext>
                  </a:extLst>
                </a:gridCol>
              </a:tblGrid>
              <a:tr h="232364">
                <a:tc>
                  <a:txBody>
                    <a:bodyPr/>
                    <a:lstStyle/>
                    <a:p>
                      <a:pPr algn="ctr"/>
                      <a:r>
                        <a:rPr lang="zh-CN" altLang="en-US" sz="1050" b="1" dirty="0"/>
                        <a:t>序号</a:t>
                      </a:r>
                    </a:p>
                  </a:txBody>
                  <a:tcPr/>
                </a:tc>
                <a:tc>
                  <a:txBody>
                    <a:bodyPr/>
                    <a:lstStyle/>
                    <a:p>
                      <a:pPr algn="ctr"/>
                      <a:r>
                        <a:rPr lang="zh-CN" altLang="en-US" sz="1050" b="1" dirty="0"/>
                        <a:t>控制信号</a:t>
                      </a:r>
                    </a:p>
                  </a:txBody>
                  <a:tcPr/>
                </a:tc>
                <a:tc>
                  <a:txBody>
                    <a:bodyPr/>
                    <a:lstStyle/>
                    <a:p>
                      <a:pPr algn="ctr"/>
                      <a:r>
                        <a:rPr lang="zh-CN" altLang="en-US" sz="1050" b="1" dirty="0"/>
                        <a:t>功能说明</a:t>
                      </a:r>
                    </a:p>
                  </a:txBody>
                  <a:tcPr/>
                </a:tc>
                <a:extLst>
                  <a:ext uri="{0D108BD9-81ED-4DB2-BD59-A6C34878D82A}">
                    <a16:rowId xmlns:a16="http://schemas.microsoft.com/office/drawing/2014/main" val="1516365235"/>
                  </a:ext>
                </a:extLst>
              </a:tr>
              <a:tr h="232364">
                <a:tc>
                  <a:txBody>
                    <a:bodyPr/>
                    <a:lstStyle/>
                    <a:p>
                      <a:pPr algn="ctr"/>
                      <a:r>
                        <a:rPr lang="en-US" altLang="zh-CN" sz="1050" b="1" dirty="0"/>
                        <a:t>1</a:t>
                      </a:r>
                      <a:endParaRPr lang="zh-CN" altLang="en-US" sz="1050" b="1" dirty="0"/>
                    </a:p>
                  </a:txBody>
                  <a:tcPr/>
                </a:tc>
                <a:tc>
                  <a:txBody>
                    <a:bodyPr/>
                    <a:lstStyle/>
                    <a:p>
                      <a:pPr algn="ctr"/>
                      <a:r>
                        <a:rPr lang="en-US" altLang="zh-CN" sz="1050" b="1" dirty="0" err="1"/>
                        <a:t>PC</a:t>
                      </a:r>
                      <a:r>
                        <a:rPr lang="en-US" altLang="zh-CN" sz="1050" b="1" baseline="-25000" dirty="0" err="1"/>
                        <a:t>in</a:t>
                      </a:r>
                      <a:endParaRPr lang="zh-CN" altLang="en-US" sz="1050" b="1" baseline="-25000" dirty="0"/>
                    </a:p>
                  </a:txBody>
                  <a:tcPr/>
                </a:tc>
                <a:tc>
                  <a:txBody>
                    <a:bodyPr/>
                    <a:lstStyle/>
                    <a:p>
                      <a:r>
                        <a:rPr lang="zh-CN" altLang="en-US" sz="1050" b="1" dirty="0"/>
                        <a:t>控制</a:t>
                      </a:r>
                      <a:r>
                        <a:rPr lang="en-US" altLang="zh-CN" sz="1050" b="1" dirty="0"/>
                        <a:t>PC</a:t>
                      </a:r>
                      <a:r>
                        <a:rPr lang="zh-CN" altLang="en-US" sz="1050" b="1" dirty="0"/>
                        <a:t>接收来自内总线的数据，需配合时钟控制</a:t>
                      </a:r>
                    </a:p>
                  </a:txBody>
                  <a:tcPr/>
                </a:tc>
                <a:extLst>
                  <a:ext uri="{0D108BD9-81ED-4DB2-BD59-A6C34878D82A}">
                    <a16:rowId xmlns:a16="http://schemas.microsoft.com/office/drawing/2014/main" val="2552358624"/>
                  </a:ext>
                </a:extLst>
              </a:tr>
              <a:tr h="232364">
                <a:tc>
                  <a:txBody>
                    <a:bodyPr/>
                    <a:lstStyle/>
                    <a:p>
                      <a:pPr algn="ctr"/>
                      <a:r>
                        <a:rPr lang="en-US" altLang="zh-CN" sz="1050" b="1" dirty="0"/>
                        <a:t>2</a:t>
                      </a:r>
                      <a:endParaRPr lang="zh-CN" altLang="en-US" sz="1050" b="1" dirty="0"/>
                    </a:p>
                  </a:txBody>
                  <a:tcPr/>
                </a:tc>
                <a:tc>
                  <a:txBody>
                    <a:bodyPr/>
                    <a:lstStyle/>
                    <a:p>
                      <a:pPr algn="ctr"/>
                      <a:r>
                        <a:rPr lang="en-US" altLang="zh-CN" sz="1050" b="1" dirty="0" err="1"/>
                        <a:t>PC</a:t>
                      </a:r>
                      <a:r>
                        <a:rPr lang="en-US" altLang="zh-CN" sz="1050" b="1" baseline="-25000" dirty="0" err="1"/>
                        <a:t>out</a:t>
                      </a:r>
                      <a:endParaRPr lang="zh-CN" altLang="en-US" sz="1050" b="1" dirty="0"/>
                    </a:p>
                  </a:txBody>
                  <a:tcPr/>
                </a:tc>
                <a:tc>
                  <a:txBody>
                    <a:bodyPr/>
                    <a:lstStyle/>
                    <a:p>
                      <a:r>
                        <a:rPr lang="zh-CN" altLang="en-US" sz="1050" b="1" dirty="0"/>
                        <a:t>控制</a:t>
                      </a:r>
                      <a:r>
                        <a:rPr lang="en-US" altLang="zh-CN" sz="1050" b="1" dirty="0"/>
                        <a:t>PC</a:t>
                      </a:r>
                      <a:r>
                        <a:rPr lang="zh-CN" altLang="en-US" sz="1050" b="1" dirty="0"/>
                        <a:t>向内总线输出数据</a:t>
                      </a:r>
                    </a:p>
                  </a:txBody>
                  <a:tcPr/>
                </a:tc>
                <a:extLst>
                  <a:ext uri="{0D108BD9-81ED-4DB2-BD59-A6C34878D82A}">
                    <a16:rowId xmlns:a16="http://schemas.microsoft.com/office/drawing/2014/main" val="2860706371"/>
                  </a:ext>
                </a:extLst>
              </a:tr>
              <a:tr h="232364">
                <a:tc>
                  <a:txBody>
                    <a:bodyPr/>
                    <a:lstStyle/>
                    <a:p>
                      <a:pPr algn="ctr"/>
                      <a:r>
                        <a:rPr lang="en-US" altLang="zh-CN" sz="1050" b="1" dirty="0"/>
                        <a:t>3</a:t>
                      </a:r>
                      <a:endParaRPr lang="zh-CN" altLang="en-US" sz="1050" b="1" dirty="0"/>
                    </a:p>
                  </a:txBody>
                  <a:tcPr/>
                </a:tc>
                <a:tc>
                  <a:txBody>
                    <a:bodyPr/>
                    <a:lstStyle/>
                    <a:p>
                      <a:pPr algn="ctr"/>
                      <a:r>
                        <a:rPr lang="en-US" altLang="zh-CN" sz="1050" b="1" dirty="0" err="1"/>
                        <a:t>AR</a:t>
                      </a:r>
                      <a:r>
                        <a:rPr lang="en-US" altLang="zh-CN" sz="1050" b="1" baseline="-25000" dirty="0" err="1"/>
                        <a:t>in</a:t>
                      </a:r>
                      <a:endParaRPr lang="zh-CN" altLang="en-US" sz="1050" b="1" dirty="0"/>
                    </a:p>
                  </a:txBody>
                  <a:tcPr/>
                </a:tc>
                <a:tc>
                  <a:txBody>
                    <a:bodyPr/>
                    <a:lstStyle/>
                    <a:p>
                      <a:r>
                        <a:rPr lang="zh-CN" altLang="en-US" sz="1050" b="1" dirty="0"/>
                        <a:t>控制</a:t>
                      </a:r>
                      <a:r>
                        <a:rPr lang="en-US" altLang="zh-CN" sz="1050" b="1" dirty="0"/>
                        <a:t>AR</a:t>
                      </a:r>
                      <a:r>
                        <a:rPr lang="zh-CN" altLang="en-US" sz="1050" b="1" dirty="0"/>
                        <a:t>接收来自内总线的数据，需配合时钟控制</a:t>
                      </a:r>
                    </a:p>
                  </a:txBody>
                  <a:tcPr/>
                </a:tc>
                <a:extLst>
                  <a:ext uri="{0D108BD9-81ED-4DB2-BD59-A6C34878D82A}">
                    <a16:rowId xmlns:a16="http://schemas.microsoft.com/office/drawing/2014/main" val="3190253797"/>
                  </a:ext>
                </a:extLst>
              </a:tr>
              <a:tr h="232364">
                <a:tc>
                  <a:txBody>
                    <a:bodyPr/>
                    <a:lstStyle/>
                    <a:p>
                      <a:pPr algn="ctr"/>
                      <a:r>
                        <a:rPr lang="en-US" altLang="zh-CN" sz="1050" b="1" dirty="0"/>
                        <a:t>4</a:t>
                      </a:r>
                      <a:endParaRPr lang="zh-CN" altLang="en-US" sz="1050" b="1" dirty="0"/>
                    </a:p>
                  </a:txBody>
                  <a:tcPr/>
                </a:tc>
                <a:tc>
                  <a:txBody>
                    <a:bodyPr/>
                    <a:lstStyle/>
                    <a:p>
                      <a:pPr algn="ctr"/>
                      <a:r>
                        <a:rPr lang="en-US" altLang="zh-CN" sz="1050" b="1" dirty="0" err="1"/>
                        <a:t>DR</a:t>
                      </a:r>
                      <a:r>
                        <a:rPr lang="en-US" altLang="zh-CN" sz="1050" b="1" baseline="-25000" dirty="0" err="1"/>
                        <a:t>in</a:t>
                      </a:r>
                      <a:endParaRPr lang="zh-CN" altLang="en-US" sz="1050" b="1" dirty="0"/>
                    </a:p>
                  </a:txBody>
                  <a:tcPr/>
                </a:tc>
                <a:tc>
                  <a:txBody>
                    <a:bodyPr/>
                    <a:lstStyle/>
                    <a:p>
                      <a:r>
                        <a:rPr lang="zh-CN" altLang="en-US" sz="1050" b="1" dirty="0"/>
                        <a:t>控制</a:t>
                      </a:r>
                      <a:r>
                        <a:rPr lang="en-US" altLang="zh-CN" sz="1050" b="1" dirty="0"/>
                        <a:t>DR</a:t>
                      </a:r>
                      <a:r>
                        <a:rPr lang="zh-CN" altLang="en-US" sz="1050" b="1" dirty="0"/>
                        <a:t>接收来自内总线的数据，需配合时钟控制</a:t>
                      </a:r>
                    </a:p>
                  </a:txBody>
                  <a:tcPr/>
                </a:tc>
                <a:extLst>
                  <a:ext uri="{0D108BD9-81ED-4DB2-BD59-A6C34878D82A}">
                    <a16:rowId xmlns:a16="http://schemas.microsoft.com/office/drawing/2014/main" val="816166484"/>
                  </a:ext>
                </a:extLst>
              </a:tr>
              <a:tr h="232364">
                <a:tc>
                  <a:txBody>
                    <a:bodyPr/>
                    <a:lstStyle/>
                    <a:p>
                      <a:pPr algn="ctr"/>
                      <a:r>
                        <a:rPr lang="en-US" altLang="zh-CN" sz="1050" b="1" dirty="0"/>
                        <a:t>5</a:t>
                      </a:r>
                      <a:endParaRPr lang="zh-CN" altLang="en-US" sz="1050" b="1" dirty="0"/>
                    </a:p>
                  </a:txBody>
                  <a:tcPr/>
                </a:tc>
                <a:tc>
                  <a:txBody>
                    <a:bodyPr/>
                    <a:lstStyle/>
                    <a:p>
                      <a:pPr algn="ctr"/>
                      <a:r>
                        <a:rPr lang="en-US" altLang="zh-CN" sz="1050" b="1" dirty="0" err="1"/>
                        <a:t>DR</a:t>
                      </a:r>
                      <a:r>
                        <a:rPr lang="en-US" altLang="zh-CN" sz="1050" b="1" baseline="-25000" dirty="0" err="1"/>
                        <a:t>out</a:t>
                      </a:r>
                      <a:endParaRPr lang="zh-CN" altLang="en-US" sz="1050" b="1" baseline="-25000" dirty="0"/>
                    </a:p>
                  </a:txBody>
                  <a:tcPr/>
                </a:tc>
                <a:tc>
                  <a:txBody>
                    <a:bodyPr/>
                    <a:lstStyle/>
                    <a:p>
                      <a:r>
                        <a:rPr lang="zh-CN" altLang="en-US" sz="1050" b="1" dirty="0"/>
                        <a:t>控制</a:t>
                      </a:r>
                      <a:r>
                        <a:rPr lang="en-US" altLang="zh-CN" sz="1050" b="1" dirty="0"/>
                        <a:t>DR</a:t>
                      </a:r>
                      <a:r>
                        <a:rPr lang="zh-CN" altLang="en-US" sz="1050" b="1" dirty="0"/>
                        <a:t>向内总线输出数据</a:t>
                      </a:r>
                    </a:p>
                  </a:txBody>
                  <a:tcPr/>
                </a:tc>
                <a:extLst>
                  <a:ext uri="{0D108BD9-81ED-4DB2-BD59-A6C34878D82A}">
                    <a16:rowId xmlns:a16="http://schemas.microsoft.com/office/drawing/2014/main" val="3942441217"/>
                  </a:ext>
                </a:extLst>
              </a:tr>
              <a:tr h="232364">
                <a:tc>
                  <a:txBody>
                    <a:bodyPr/>
                    <a:lstStyle/>
                    <a:p>
                      <a:pPr algn="ctr"/>
                      <a:r>
                        <a:rPr lang="en-US" altLang="zh-CN" sz="1050" b="1" dirty="0"/>
                        <a:t>6</a:t>
                      </a:r>
                      <a:endParaRPr lang="zh-CN" altLang="en-US" sz="1050" b="1" dirty="0"/>
                    </a:p>
                  </a:txBody>
                  <a:tcPr/>
                </a:tc>
                <a:tc>
                  <a:txBody>
                    <a:bodyPr/>
                    <a:lstStyle/>
                    <a:p>
                      <a:pPr algn="ctr"/>
                      <a:r>
                        <a:rPr lang="en-US" altLang="zh-CN" sz="1050" b="1" dirty="0" err="1"/>
                        <a:t>DRE</a:t>
                      </a:r>
                      <a:r>
                        <a:rPr lang="en-US" altLang="zh-CN" sz="1050" b="1" baseline="-25000" dirty="0" err="1"/>
                        <a:t>in</a:t>
                      </a:r>
                      <a:endParaRPr lang="zh-CN" altLang="en-US" sz="1050" b="1" dirty="0"/>
                    </a:p>
                  </a:txBody>
                  <a:tcPr/>
                </a:tc>
                <a:tc>
                  <a:txBody>
                    <a:bodyPr/>
                    <a:lstStyle/>
                    <a:p>
                      <a:r>
                        <a:rPr lang="zh-CN" altLang="en-US" sz="1050" b="1" dirty="0"/>
                        <a:t>控制</a:t>
                      </a:r>
                      <a:r>
                        <a:rPr lang="en-US" altLang="zh-CN" sz="1050" b="1" dirty="0"/>
                        <a:t>DR</a:t>
                      </a:r>
                      <a:r>
                        <a:rPr lang="zh-CN" altLang="en-US" sz="1050" b="1" dirty="0"/>
                        <a:t>接收从主存读出的数据，需配合时钟控制</a:t>
                      </a:r>
                    </a:p>
                  </a:txBody>
                  <a:tcPr/>
                </a:tc>
                <a:extLst>
                  <a:ext uri="{0D108BD9-81ED-4DB2-BD59-A6C34878D82A}">
                    <a16:rowId xmlns:a16="http://schemas.microsoft.com/office/drawing/2014/main" val="173782245"/>
                  </a:ext>
                </a:extLst>
              </a:tr>
              <a:tr h="232364">
                <a:tc>
                  <a:txBody>
                    <a:bodyPr/>
                    <a:lstStyle/>
                    <a:p>
                      <a:pPr algn="ctr"/>
                      <a:r>
                        <a:rPr lang="en-US" altLang="zh-CN" sz="1050" b="1" dirty="0"/>
                        <a:t>7</a:t>
                      </a:r>
                      <a:endParaRPr lang="zh-CN" altLang="en-US" sz="1050" b="1" dirty="0"/>
                    </a:p>
                  </a:txBody>
                  <a:tcPr/>
                </a:tc>
                <a:tc>
                  <a:txBody>
                    <a:bodyPr/>
                    <a:lstStyle/>
                    <a:p>
                      <a:pPr algn="ctr"/>
                      <a:r>
                        <a:rPr lang="en-US" altLang="zh-CN" sz="1050" b="1" dirty="0" err="1"/>
                        <a:t>DRE</a:t>
                      </a:r>
                      <a:r>
                        <a:rPr lang="en-US" altLang="zh-CN" sz="1050" b="1" baseline="-25000" dirty="0" err="1"/>
                        <a:t>out</a:t>
                      </a:r>
                      <a:endParaRPr lang="zh-CN" altLang="en-US" sz="1050" b="1" dirty="0"/>
                    </a:p>
                  </a:txBody>
                  <a:tcPr/>
                </a:tc>
                <a:tc>
                  <a:txBody>
                    <a:bodyPr/>
                    <a:lstStyle/>
                    <a:p>
                      <a:r>
                        <a:rPr lang="zh-CN" altLang="en-US" sz="1050" b="1" dirty="0"/>
                        <a:t>控制</a:t>
                      </a:r>
                      <a:r>
                        <a:rPr lang="en-US" altLang="zh-CN" sz="1050" b="1" dirty="0"/>
                        <a:t>DR</a:t>
                      </a:r>
                      <a:r>
                        <a:rPr lang="zh-CN" altLang="en-US" sz="1050" b="1" dirty="0"/>
                        <a:t>向主存输出数据，以便最后将该数据写入主存</a:t>
                      </a:r>
                    </a:p>
                  </a:txBody>
                  <a:tcPr/>
                </a:tc>
                <a:extLst>
                  <a:ext uri="{0D108BD9-81ED-4DB2-BD59-A6C34878D82A}">
                    <a16:rowId xmlns:a16="http://schemas.microsoft.com/office/drawing/2014/main" val="3132387592"/>
                  </a:ext>
                </a:extLst>
              </a:tr>
              <a:tr h="232364">
                <a:tc>
                  <a:txBody>
                    <a:bodyPr/>
                    <a:lstStyle/>
                    <a:p>
                      <a:pPr algn="ctr"/>
                      <a:r>
                        <a:rPr lang="en-US" altLang="zh-CN" sz="1050" b="1" dirty="0"/>
                        <a:t>8</a:t>
                      </a:r>
                      <a:endParaRPr lang="zh-CN" altLang="en-US" sz="1050" b="1" dirty="0"/>
                    </a:p>
                  </a:txBody>
                  <a:tcPr/>
                </a:tc>
                <a:tc>
                  <a:txBody>
                    <a:bodyPr/>
                    <a:lstStyle/>
                    <a:p>
                      <a:pPr algn="ctr"/>
                      <a:r>
                        <a:rPr lang="en-US" altLang="zh-CN" sz="1050" b="1" dirty="0"/>
                        <a:t>X</a:t>
                      </a:r>
                      <a:r>
                        <a:rPr lang="en-US" altLang="zh-CN" sz="1050" b="1" baseline="-25000" dirty="0"/>
                        <a:t>in</a:t>
                      </a:r>
                      <a:endParaRPr lang="zh-CN" altLang="en-US" sz="1050" b="1" dirty="0"/>
                    </a:p>
                  </a:txBody>
                  <a:tcPr/>
                </a:tc>
                <a:tc>
                  <a:txBody>
                    <a:bodyPr/>
                    <a:lstStyle/>
                    <a:p>
                      <a:r>
                        <a:rPr lang="zh-CN" altLang="en-US" sz="1050" b="1" dirty="0"/>
                        <a:t>控制暂存器</a:t>
                      </a:r>
                      <a:r>
                        <a:rPr lang="en-US" altLang="zh-CN" sz="1050" b="1" dirty="0"/>
                        <a:t>X</a:t>
                      </a:r>
                      <a:r>
                        <a:rPr lang="zh-CN" altLang="en-US" sz="1050" b="1" dirty="0"/>
                        <a:t>接收来自内总线的数据，需配合时钟控制</a:t>
                      </a:r>
                    </a:p>
                  </a:txBody>
                  <a:tcPr/>
                </a:tc>
                <a:extLst>
                  <a:ext uri="{0D108BD9-81ED-4DB2-BD59-A6C34878D82A}">
                    <a16:rowId xmlns:a16="http://schemas.microsoft.com/office/drawing/2014/main" val="1680249787"/>
                  </a:ext>
                </a:extLst>
              </a:tr>
              <a:tr h="232364">
                <a:tc>
                  <a:txBody>
                    <a:bodyPr/>
                    <a:lstStyle/>
                    <a:p>
                      <a:pPr algn="ctr"/>
                      <a:r>
                        <a:rPr lang="en-US" altLang="zh-CN" sz="1050" b="1" dirty="0"/>
                        <a:t>9</a:t>
                      </a:r>
                      <a:endParaRPr lang="zh-CN" altLang="en-US" sz="1050" b="1" dirty="0"/>
                    </a:p>
                  </a:txBody>
                  <a:tcPr/>
                </a:tc>
                <a:tc>
                  <a:txBody>
                    <a:bodyPr/>
                    <a:lstStyle/>
                    <a:p>
                      <a:pPr algn="ctr"/>
                      <a:r>
                        <a:rPr lang="en-US" altLang="zh-CN" sz="1050" b="1" dirty="0"/>
                        <a:t>+4</a:t>
                      </a:r>
                      <a:endParaRPr lang="zh-CN" altLang="en-US" sz="1050" b="1" baseline="-25000" dirty="0"/>
                    </a:p>
                  </a:txBody>
                  <a:tcPr/>
                </a:tc>
                <a:tc>
                  <a:txBody>
                    <a:bodyPr/>
                    <a:lstStyle/>
                    <a:p>
                      <a:r>
                        <a:rPr lang="zh-CN" altLang="en-US" sz="1050" b="1" dirty="0"/>
                        <a:t>将</a:t>
                      </a:r>
                      <a:r>
                        <a:rPr lang="en-US" altLang="zh-CN" sz="1050" b="1" dirty="0"/>
                        <a:t>ALU</a:t>
                      </a:r>
                      <a:r>
                        <a:rPr lang="zh-CN" altLang="en-US" sz="1050" b="1" dirty="0"/>
                        <a:t>的</a:t>
                      </a:r>
                      <a:r>
                        <a:rPr lang="en-US" altLang="zh-CN" sz="1050" b="1" dirty="0"/>
                        <a:t>A</a:t>
                      </a:r>
                      <a:r>
                        <a:rPr lang="zh-CN" altLang="en-US" sz="1050" b="1" dirty="0"/>
                        <a:t>端口的数据加</a:t>
                      </a:r>
                      <a:r>
                        <a:rPr lang="en-US" altLang="zh-CN" sz="1050" b="1" dirty="0"/>
                        <a:t>4</a:t>
                      </a:r>
                      <a:r>
                        <a:rPr lang="zh-CN" altLang="en-US" sz="1050" b="1" dirty="0"/>
                        <a:t>输出</a:t>
                      </a:r>
                    </a:p>
                  </a:txBody>
                  <a:tcPr/>
                </a:tc>
                <a:extLst>
                  <a:ext uri="{0D108BD9-81ED-4DB2-BD59-A6C34878D82A}">
                    <a16:rowId xmlns:a16="http://schemas.microsoft.com/office/drawing/2014/main" val="926297589"/>
                  </a:ext>
                </a:extLst>
              </a:tr>
              <a:tr h="232364">
                <a:tc>
                  <a:txBody>
                    <a:bodyPr/>
                    <a:lstStyle/>
                    <a:p>
                      <a:pPr algn="ctr"/>
                      <a:r>
                        <a:rPr lang="en-US" altLang="zh-CN" sz="1050" b="1" dirty="0"/>
                        <a:t>10</a:t>
                      </a:r>
                      <a:endParaRPr lang="zh-CN" altLang="en-US" sz="1050" b="1" dirty="0"/>
                    </a:p>
                  </a:txBody>
                  <a:tcPr/>
                </a:tc>
                <a:tc>
                  <a:txBody>
                    <a:bodyPr/>
                    <a:lstStyle/>
                    <a:p>
                      <a:pPr algn="ctr"/>
                      <a:r>
                        <a:rPr lang="en-US" altLang="zh-CN" sz="1050" b="1" dirty="0"/>
                        <a:t>ADD</a:t>
                      </a:r>
                      <a:endParaRPr lang="zh-CN" altLang="en-US" sz="1050" b="1" dirty="0"/>
                    </a:p>
                  </a:txBody>
                  <a:tcPr/>
                </a:tc>
                <a:tc>
                  <a:txBody>
                    <a:bodyPr/>
                    <a:lstStyle/>
                    <a:p>
                      <a:r>
                        <a:rPr lang="zh-CN" altLang="en-US" sz="1050" b="1" dirty="0"/>
                        <a:t>控制</a:t>
                      </a:r>
                      <a:r>
                        <a:rPr lang="en-US" altLang="zh-CN" sz="1050" b="1" dirty="0"/>
                        <a:t>ALU</a:t>
                      </a:r>
                      <a:r>
                        <a:rPr lang="zh-CN" altLang="en-US" sz="1050" b="1" dirty="0"/>
                        <a:t>执行加法，实现</a:t>
                      </a:r>
                      <a:r>
                        <a:rPr lang="en-US" altLang="zh-CN" sz="1050" b="1" dirty="0"/>
                        <a:t>A</a:t>
                      </a:r>
                      <a:r>
                        <a:rPr lang="zh-CN" altLang="en-US" sz="1050" b="1" dirty="0"/>
                        <a:t>端口和</a:t>
                      </a:r>
                      <a:r>
                        <a:rPr lang="en-US" altLang="zh-CN" sz="1050" b="1" dirty="0"/>
                        <a:t>B</a:t>
                      </a:r>
                      <a:r>
                        <a:rPr lang="zh-CN" altLang="en-US" sz="1050" b="1" dirty="0"/>
                        <a:t>端口的两个数相加</a:t>
                      </a:r>
                    </a:p>
                  </a:txBody>
                  <a:tcPr/>
                </a:tc>
                <a:extLst>
                  <a:ext uri="{0D108BD9-81ED-4DB2-BD59-A6C34878D82A}">
                    <a16:rowId xmlns:a16="http://schemas.microsoft.com/office/drawing/2014/main" val="2383369563"/>
                  </a:ext>
                </a:extLst>
              </a:tr>
              <a:tr h="232364">
                <a:tc>
                  <a:txBody>
                    <a:bodyPr/>
                    <a:lstStyle/>
                    <a:p>
                      <a:pPr algn="ctr"/>
                      <a:r>
                        <a:rPr lang="en-US" altLang="zh-CN" sz="1050" b="1" dirty="0"/>
                        <a:t>11</a:t>
                      </a:r>
                      <a:endParaRPr lang="zh-CN" altLang="en-US" sz="1050" b="1" dirty="0"/>
                    </a:p>
                  </a:txBody>
                  <a:tcPr/>
                </a:tc>
                <a:tc>
                  <a:txBody>
                    <a:bodyPr/>
                    <a:lstStyle/>
                    <a:p>
                      <a:pPr algn="ctr"/>
                      <a:r>
                        <a:rPr lang="en-US" altLang="zh-CN" sz="1050" b="1" dirty="0"/>
                        <a:t>SUB</a:t>
                      </a:r>
                      <a:endParaRPr lang="zh-CN" altLang="en-US" sz="1050" b="1" dirty="0"/>
                    </a:p>
                  </a:txBody>
                  <a:tcPr/>
                </a:tc>
                <a:tc>
                  <a:txBody>
                    <a:bodyPr/>
                    <a:lstStyle/>
                    <a:p>
                      <a:r>
                        <a:rPr lang="zh-CN" altLang="en-US" sz="1050" b="1" dirty="0"/>
                        <a:t>控制</a:t>
                      </a:r>
                      <a:r>
                        <a:rPr lang="en-US" altLang="zh-CN" sz="1050" b="1" dirty="0"/>
                        <a:t>ALU</a:t>
                      </a:r>
                      <a:r>
                        <a:rPr lang="zh-CN" altLang="en-US" sz="1050" b="1" dirty="0"/>
                        <a:t>执行加法，实现</a:t>
                      </a:r>
                      <a:r>
                        <a:rPr lang="en-US" altLang="zh-CN" sz="1050" b="1" dirty="0"/>
                        <a:t>A</a:t>
                      </a:r>
                      <a:r>
                        <a:rPr lang="zh-CN" altLang="en-US" sz="1050" b="1" dirty="0"/>
                        <a:t>端口和</a:t>
                      </a:r>
                      <a:r>
                        <a:rPr lang="en-US" altLang="zh-CN" sz="1050" b="1" dirty="0"/>
                        <a:t>B</a:t>
                      </a:r>
                      <a:r>
                        <a:rPr lang="zh-CN" altLang="en-US" sz="1050" b="1" dirty="0"/>
                        <a:t>端口的两个数相减</a:t>
                      </a:r>
                    </a:p>
                  </a:txBody>
                  <a:tcPr/>
                </a:tc>
                <a:extLst>
                  <a:ext uri="{0D108BD9-81ED-4DB2-BD59-A6C34878D82A}">
                    <a16:rowId xmlns:a16="http://schemas.microsoft.com/office/drawing/2014/main" val="2283883462"/>
                  </a:ext>
                </a:extLst>
              </a:tr>
              <a:tr h="232364">
                <a:tc>
                  <a:txBody>
                    <a:bodyPr/>
                    <a:lstStyle/>
                    <a:p>
                      <a:pPr algn="ctr"/>
                      <a:r>
                        <a:rPr lang="en-US" altLang="zh-CN" sz="1050" b="1" dirty="0"/>
                        <a:t>12</a:t>
                      </a:r>
                      <a:endParaRPr lang="zh-CN" altLang="en-US" sz="1050" b="1" dirty="0"/>
                    </a:p>
                  </a:txBody>
                  <a:tcPr/>
                </a:tc>
                <a:tc>
                  <a:txBody>
                    <a:bodyPr/>
                    <a:lstStyle/>
                    <a:p>
                      <a:pPr algn="ctr"/>
                      <a:r>
                        <a:rPr lang="en-US" altLang="zh-CN" sz="1050" b="1" dirty="0" err="1"/>
                        <a:t>PSW</a:t>
                      </a:r>
                      <a:r>
                        <a:rPr lang="en-US" altLang="zh-CN" sz="1050" b="1" baseline="-25000" dirty="0" err="1"/>
                        <a:t>in</a:t>
                      </a:r>
                      <a:endParaRPr lang="zh-CN" altLang="en-US" sz="1050" b="1" dirty="0"/>
                    </a:p>
                  </a:txBody>
                  <a:tcPr/>
                </a:tc>
                <a:tc>
                  <a:txBody>
                    <a:bodyPr/>
                    <a:lstStyle/>
                    <a:p>
                      <a:r>
                        <a:rPr lang="zh-CN" altLang="en-US" sz="1050" b="1" dirty="0"/>
                        <a:t>控制程序状态字寄存器</a:t>
                      </a:r>
                      <a:r>
                        <a:rPr lang="en-US" altLang="zh-CN" sz="1050" b="1" dirty="0"/>
                        <a:t>PSW</a:t>
                      </a:r>
                      <a:r>
                        <a:rPr lang="zh-CN" altLang="en-US" sz="1050" b="1" dirty="0"/>
                        <a:t>接收</a:t>
                      </a:r>
                      <a:r>
                        <a:rPr lang="en-US" altLang="zh-CN" sz="1050" b="1" dirty="0"/>
                        <a:t>ALU</a:t>
                      </a:r>
                      <a:r>
                        <a:rPr lang="zh-CN" altLang="en-US" sz="1050" b="1" dirty="0"/>
                        <a:t>的运算状态，需配合时钟控制</a:t>
                      </a:r>
                    </a:p>
                  </a:txBody>
                  <a:tcPr/>
                </a:tc>
                <a:extLst>
                  <a:ext uri="{0D108BD9-81ED-4DB2-BD59-A6C34878D82A}">
                    <a16:rowId xmlns:a16="http://schemas.microsoft.com/office/drawing/2014/main" val="3567259431"/>
                  </a:ext>
                </a:extLst>
              </a:tr>
              <a:tr h="232364">
                <a:tc>
                  <a:txBody>
                    <a:bodyPr/>
                    <a:lstStyle/>
                    <a:p>
                      <a:pPr algn="ctr"/>
                      <a:r>
                        <a:rPr lang="en-US" altLang="zh-CN" sz="1050" b="1" dirty="0"/>
                        <a:t>13</a:t>
                      </a:r>
                      <a:endParaRPr lang="zh-CN" altLang="en-US" sz="1050" b="1" dirty="0"/>
                    </a:p>
                  </a:txBody>
                  <a:tcPr/>
                </a:tc>
                <a:tc>
                  <a:txBody>
                    <a:bodyPr/>
                    <a:lstStyle/>
                    <a:p>
                      <a:pPr algn="ctr"/>
                      <a:r>
                        <a:rPr lang="en-US" altLang="zh-CN" sz="1050" b="1" dirty="0" err="1"/>
                        <a:t>Z</a:t>
                      </a:r>
                      <a:r>
                        <a:rPr lang="en-US" altLang="zh-CN" sz="1050" b="1" baseline="-25000" dirty="0" err="1"/>
                        <a:t>out</a:t>
                      </a:r>
                      <a:endParaRPr lang="zh-CN" altLang="en-US" sz="1050" b="1" baseline="-25000" dirty="0"/>
                    </a:p>
                  </a:txBody>
                  <a:tcPr/>
                </a:tc>
                <a:tc>
                  <a:txBody>
                    <a:bodyPr/>
                    <a:lstStyle/>
                    <a:p>
                      <a:r>
                        <a:rPr lang="zh-CN" altLang="en-US" sz="1050" b="1" dirty="0"/>
                        <a:t>控制暂存器</a:t>
                      </a:r>
                      <a:r>
                        <a:rPr lang="en-US" altLang="zh-CN" sz="1050" b="1" dirty="0"/>
                        <a:t>Z</a:t>
                      </a:r>
                      <a:r>
                        <a:rPr lang="zh-CN" altLang="en-US" sz="1050" b="1" dirty="0"/>
                        <a:t>向内总线输出数据，注意暂存器</a:t>
                      </a:r>
                      <a:r>
                        <a:rPr lang="en-US" altLang="zh-CN" sz="1050" b="1" dirty="0"/>
                        <a:t>Z</a:t>
                      </a:r>
                      <a:r>
                        <a:rPr lang="zh-CN" altLang="en-US" sz="1050" b="1" dirty="0"/>
                        <a:t>没有输入控制，每个时钟都会锁存新值</a:t>
                      </a:r>
                    </a:p>
                  </a:txBody>
                  <a:tcPr/>
                </a:tc>
                <a:extLst>
                  <a:ext uri="{0D108BD9-81ED-4DB2-BD59-A6C34878D82A}">
                    <a16:rowId xmlns:a16="http://schemas.microsoft.com/office/drawing/2014/main" val="1082292124"/>
                  </a:ext>
                </a:extLst>
              </a:tr>
              <a:tr h="232364">
                <a:tc>
                  <a:txBody>
                    <a:bodyPr/>
                    <a:lstStyle/>
                    <a:p>
                      <a:pPr algn="ctr"/>
                      <a:r>
                        <a:rPr lang="en-US" altLang="zh-CN" sz="1050" b="1" dirty="0"/>
                        <a:t>14</a:t>
                      </a:r>
                      <a:endParaRPr lang="zh-CN" altLang="en-US" sz="1050" b="1" dirty="0"/>
                    </a:p>
                  </a:txBody>
                  <a:tcPr/>
                </a:tc>
                <a:tc>
                  <a:txBody>
                    <a:bodyPr/>
                    <a:lstStyle/>
                    <a:p>
                      <a:pPr algn="ctr"/>
                      <a:r>
                        <a:rPr lang="en-US" altLang="zh-CN" sz="1050" b="1" dirty="0" err="1"/>
                        <a:t>IR</a:t>
                      </a:r>
                      <a:r>
                        <a:rPr lang="en-US" altLang="zh-CN" sz="1050" b="1" baseline="-25000" dirty="0" err="1"/>
                        <a:t>in</a:t>
                      </a:r>
                      <a:endParaRPr lang="zh-CN" altLang="en-US" sz="1050" b="1" dirty="0"/>
                    </a:p>
                  </a:txBody>
                  <a:tcPr/>
                </a:tc>
                <a:tc>
                  <a:txBody>
                    <a:bodyPr/>
                    <a:lstStyle/>
                    <a:p>
                      <a:r>
                        <a:rPr lang="zh-CN" altLang="en-US" sz="1050" b="1" dirty="0"/>
                        <a:t>控制</a:t>
                      </a:r>
                      <a:r>
                        <a:rPr lang="en-US" altLang="zh-CN" sz="1050" b="1" dirty="0"/>
                        <a:t>IR</a:t>
                      </a:r>
                      <a:r>
                        <a:rPr lang="zh-CN" altLang="en-US" sz="1050" b="1" dirty="0"/>
                        <a:t>接收来自内总线的数据，需配合时钟控制</a:t>
                      </a:r>
                    </a:p>
                  </a:txBody>
                  <a:tcPr/>
                </a:tc>
                <a:extLst>
                  <a:ext uri="{0D108BD9-81ED-4DB2-BD59-A6C34878D82A}">
                    <a16:rowId xmlns:a16="http://schemas.microsoft.com/office/drawing/2014/main" val="3737850440"/>
                  </a:ext>
                </a:extLst>
              </a:tr>
              <a:tr h="232364">
                <a:tc>
                  <a:txBody>
                    <a:bodyPr/>
                    <a:lstStyle/>
                    <a:p>
                      <a:pPr algn="ctr"/>
                      <a:r>
                        <a:rPr lang="en-US" altLang="zh-CN" sz="1050" b="1" dirty="0"/>
                        <a:t>15</a:t>
                      </a:r>
                      <a:endParaRPr lang="zh-CN" altLang="en-US" sz="1050" b="1" dirty="0"/>
                    </a:p>
                  </a:txBody>
                  <a:tcPr/>
                </a:tc>
                <a:tc>
                  <a:txBody>
                    <a:bodyPr/>
                    <a:lstStyle/>
                    <a:p>
                      <a:pPr algn="ctr"/>
                      <a:r>
                        <a:rPr lang="en-US" altLang="zh-CN" sz="1050" b="1" dirty="0"/>
                        <a:t>IR(A)</a:t>
                      </a:r>
                      <a:r>
                        <a:rPr lang="en-US" altLang="zh-CN" sz="1050" b="1" baseline="-25000" dirty="0"/>
                        <a:t>out</a:t>
                      </a:r>
                      <a:endParaRPr lang="zh-CN" altLang="en-US" sz="1050" b="1" dirty="0"/>
                    </a:p>
                  </a:txBody>
                  <a:tcPr/>
                </a:tc>
                <a:tc>
                  <a:txBody>
                    <a:bodyPr/>
                    <a:lstStyle/>
                    <a:p>
                      <a:r>
                        <a:rPr lang="zh-CN" altLang="en-US" sz="1050" b="1" dirty="0"/>
                        <a:t>控制</a:t>
                      </a:r>
                      <a:r>
                        <a:rPr lang="en-US" altLang="zh-CN" sz="1050" b="1" dirty="0"/>
                        <a:t>IR</a:t>
                      </a:r>
                      <a:r>
                        <a:rPr lang="zh-CN" altLang="en-US" sz="1050" b="1" dirty="0"/>
                        <a:t>中的分支目标地址输出到内总线，指令字中的立即数要转换成目标地址，需要相应逻辑</a:t>
                      </a:r>
                    </a:p>
                  </a:txBody>
                  <a:tcPr/>
                </a:tc>
                <a:extLst>
                  <a:ext uri="{0D108BD9-81ED-4DB2-BD59-A6C34878D82A}">
                    <a16:rowId xmlns:a16="http://schemas.microsoft.com/office/drawing/2014/main" val="3410053848"/>
                  </a:ext>
                </a:extLst>
              </a:tr>
              <a:tr h="232364">
                <a:tc>
                  <a:txBody>
                    <a:bodyPr/>
                    <a:lstStyle/>
                    <a:p>
                      <a:pPr algn="ctr"/>
                      <a:r>
                        <a:rPr lang="en-US" altLang="zh-CN" sz="1050" b="1" dirty="0"/>
                        <a:t>16</a:t>
                      </a:r>
                      <a:endParaRPr lang="zh-CN" altLang="en-US" sz="1050" b="1" dirty="0"/>
                    </a:p>
                  </a:txBody>
                  <a:tcPr/>
                </a:tc>
                <a:tc>
                  <a:txBody>
                    <a:bodyPr/>
                    <a:lstStyle/>
                    <a:p>
                      <a:pPr algn="ctr"/>
                      <a:r>
                        <a:rPr lang="en-US" altLang="zh-CN" sz="1050" b="1" dirty="0"/>
                        <a:t>IR(I)</a:t>
                      </a:r>
                      <a:r>
                        <a:rPr lang="en-US" altLang="zh-CN" sz="1050" b="1" baseline="-25000" dirty="0"/>
                        <a:t>out</a:t>
                      </a:r>
                      <a:endParaRPr lang="zh-CN" altLang="en-US" sz="1050" b="1" dirty="0"/>
                    </a:p>
                  </a:txBody>
                  <a:tcPr/>
                </a:tc>
                <a:tc>
                  <a:txBody>
                    <a:bodyPr/>
                    <a:lstStyle/>
                    <a:p>
                      <a:r>
                        <a:rPr lang="zh-CN" altLang="en-US" sz="1050" b="1" dirty="0"/>
                        <a:t>控制</a:t>
                      </a:r>
                      <a:r>
                        <a:rPr lang="en-US" altLang="zh-CN" sz="1050" b="1" dirty="0"/>
                        <a:t>IR</a:t>
                      </a:r>
                      <a:r>
                        <a:rPr lang="zh-CN" altLang="en-US" sz="1050" b="1" dirty="0"/>
                        <a:t>中的立即数输出到内总线，指令字中的立即数符号扩展为</a:t>
                      </a:r>
                      <a:r>
                        <a:rPr lang="en-US" altLang="zh-CN" sz="1050" b="1" dirty="0"/>
                        <a:t>32</a:t>
                      </a:r>
                      <a:r>
                        <a:rPr lang="zh-CN" altLang="en-US" sz="1050" b="1" dirty="0"/>
                        <a:t>位才能输出</a:t>
                      </a:r>
                    </a:p>
                  </a:txBody>
                  <a:tcPr/>
                </a:tc>
                <a:extLst>
                  <a:ext uri="{0D108BD9-81ED-4DB2-BD59-A6C34878D82A}">
                    <a16:rowId xmlns:a16="http://schemas.microsoft.com/office/drawing/2014/main" val="2819569896"/>
                  </a:ext>
                </a:extLst>
              </a:tr>
              <a:tr h="232364">
                <a:tc>
                  <a:txBody>
                    <a:bodyPr/>
                    <a:lstStyle/>
                    <a:p>
                      <a:pPr algn="ctr"/>
                      <a:r>
                        <a:rPr lang="en-US" altLang="zh-CN" sz="1050" b="1" dirty="0"/>
                        <a:t>17</a:t>
                      </a:r>
                      <a:endParaRPr lang="zh-CN" altLang="en-US" sz="1050" b="1" dirty="0"/>
                    </a:p>
                  </a:txBody>
                  <a:tcPr/>
                </a:tc>
                <a:tc>
                  <a:txBody>
                    <a:bodyPr/>
                    <a:lstStyle/>
                    <a:p>
                      <a:pPr algn="ctr"/>
                      <a:r>
                        <a:rPr lang="en-US" altLang="zh-CN" sz="1050" b="1" dirty="0"/>
                        <a:t>Write</a:t>
                      </a:r>
                      <a:endParaRPr lang="zh-CN" altLang="en-US" sz="1050" b="1" baseline="-25000" dirty="0"/>
                    </a:p>
                  </a:txBody>
                  <a:tcPr/>
                </a:tc>
                <a:tc>
                  <a:txBody>
                    <a:bodyPr/>
                    <a:lstStyle/>
                    <a:p>
                      <a:r>
                        <a:rPr lang="zh-CN" altLang="en-US" sz="1050" b="1" dirty="0"/>
                        <a:t>存储器写命令，需配合时钟控制</a:t>
                      </a:r>
                    </a:p>
                  </a:txBody>
                  <a:tcPr/>
                </a:tc>
                <a:extLst>
                  <a:ext uri="{0D108BD9-81ED-4DB2-BD59-A6C34878D82A}">
                    <a16:rowId xmlns:a16="http://schemas.microsoft.com/office/drawing/2014/main" val="1142211498"/>
                  </a:ext>
                </a:extLst>
              </a:tr>
              <a:tr h="232364">
                <a:tc>
                  <a:txBody>
                    <a:bodyPr/>
                    <a:lstStyle/>
                    <a:p>
                      <a:pPr algn="ctr"/>
                      <a:r>
                        <a:rPr lang="en-US" altLang="zh-CN" sz="1050" b="1" dirty="0"/>
                        <a:t>18</a:t>
                      </a:r>
                      <a:endParaRPr lang="zh-CN" altLang="en-US" sz="1050" b="1" dirty="0"/>
                    </a:p>
                  </a:txBody>
                  <a:tcPr/>
                </a:tc>
                <a:tc>
                  <a:txBody>
                    <a:bodyPr/>
                    <a:lstStyle/>
                    <a:p>
                      <a:pPr algn="ctr"/>
                      <a:r>
                        <a:rPr lang="en-US" altLang="zh-CN" sz="1050" b="1" dirty="0"/>
                        <a:t>Read</a:t>
                      </a:r>
                      <a:endParaRPr lang="zh-CN" altLang="en-US" sz="1050" b="1" baseline="-25000" dirty="0"/>
                    </a:p>
                  </a:txBody>
                  <a:tcPr/>
                </a:tc>
                <a:tc>
                  <a:txBody>
                    <a:bodyPr/>
                    <a:lstStyle/>
                    <a:p>
                      <a:r>
                        <a:rPr lang="zh-CN" altLang="en-US" sz="1050" b="1" dirty="0"/>
                        <a:t>存储器读命令</a:t>
                      </a:r>
                    </a:p>
                  </a:txBody>
                  <a:tcPr/>
                </a:tc>
                <a:extLst>
                  <a:ext uri="{0D108BD9-81ED-4DB2-BD59-A6C34878D82A}">
                    <a16:rowId xmlns:a16="http://schemas.microsoft.com/office/drawing/2014/main" val="1156153541"/>
                  </a:ext>
                </a:extLst>
              </a:tr>
              <a:tr h="232364">
                <a:tc>
                  <a:txBody>
                    <a:bodyPr/>
                    <a:lstStyle/>
                    <a:p>
                      <a:pPr algn="ctr"/>
                      <a:r>
                        <a:rPr lang="en-US" altLang="zh-CN" sz="1050" b="1" dirty="0"/>
                        <a:t>19</a:t>
                      </a:r>
                      <a:endParaRPr lang="zh-CN" altLang="en-US" sz="1050" b="1" dirty="0"/>
                    </a:p>
                  </a:txBody>
                  <a:tcPr/>
                </a:tc>
                <a:tc>
                  <a:txBody>
                    <a:bodyPr/>
                    <a:lstStyle/>
                    <a:p>
                      <a:pPr algn="ctr"/>
                      <a:r>
                        <a:rPr lang="en-US" altLang="zh-CN" sz="1050" b="1" dirty="0"/>
                        <a:t>R</a:t>
                      </a:r>
                      <a:r>
                        <a:rPr lang="en-US" altLang="zh-CN" sz="1050" b="1" baseline="-25000" dirty="0"/>
                        <a:t>in</a:t>
                      </a:r>
                      <a:endParaRPr lang="zh-CN" altLang="en-US" sz="1050" b="1" dirty="0"/>
                    </a:p>
                  </a:txBody>
                  <a:tcPr/>
                </a:tc>
                <a:tc>
                  <a:txBody>
                    <a:bodyPr/>
                    <a:lstStyle/>
                    <a:p>
                      <a:r>
                        <a:rPr lang="zh-CN" altLang="en-US" sz="1050" b="1" dirty="0"/>
                        <a:t>控制寄存器堆接收来自内总线的数据，写入</a:t>
                      </a:r>
                      <a:r>
                        <a:rPr lang="en-US" altLang="zh-CN" sz="1050" b="1" dirty="0"/>
                        <a:t>W#</a:t>
                      </a:r>
                      <a:r>
                        <a:rPr lang="zh-CN" altLang="en-US" sz="1050" b="1" dirty="0"/>
                        <a:t>端口对应的寄存器中，需配合时钟控制</a:t>
                      </a:r>
                    </a:p>
                  </a:txBody>
                  <a:tcPr/>
                </a:tc>
                <a:extLst>
                  <a:ext uri="{0D108BD9-81ED-4DB2-BD59-A6C34878D82A}">
                    <a16:rowId xmlns:a16="http://schemas.microsoft.com/office/drawing/2014/main" val="2482963297"/>
                  </a:ext>
                </a:extLst>
              </a:tr>
              <a:tr h="232364">
                <a:tc>
                  <a:txBody>
                    <a:bodyPr/>
                    <a:lstStyle/>
                    <a:p>
                      <a:pPr algn="ctr"/>
                      <a:r>
                        <a:rPr lang="en-US" altLang="zh-CN" sz="1050" b="1" dirty="0"/>
                        <a:t>20</a:t>
                      </a:r>
                      <a:endParaRPr lang="zh-CN" altLang="en-US" sz="1050" b="1" dirty="0"/>
                    </a:p>
                  </a:txBody>
                  <a:tcPr/>
                </a:tc>
                <a:tc>
                  <a:txBody>
                    <a:bodyPr/>
                    <a:lstStyle/>
                    <a:p>
                      <a:pPr algn="ctr"/>
                      <a:r>
                        <a:rPr lang="en-US" altLang="zh-CN" sz="1050" b="1" dirty="0"/>
                        <a:t>R</a:t>
                      </a:r>
                      <a:r>
                        <a:rPr lang="en-US" altLang="zh-CN" sz="1050" b="1" baseline="-25000" dirty="0"/>
                        <a:t>out</a:t>
                      </a:r>
                      <a:endParaRPr lang="zh-CN" altLang="en-US" sz="1050" b="1" dirty="0"/>
                    </a:p>
                  </a:txBody>
                  <a:tcPr/>
                </a:tc>
                <a:tc>
                  <a:txBody>
                    <a:bodyPr/>
                    <a:lstStyle/>
                    <a:p>
                      <a:r>
                        <a:rPr lang="zh-CN" altLang="en-US" sz="1050" b="1" dirty="0"/>
                        <a:t>控制寄存器堆输出指定编号</a:t>
                      </a:r>
                      <a:r>
                        <a:rPr lang="en-US" altLang="zh-CN" sz="1050" b="1" dirty="0"/>
                        <a:t>R#</a:t>
                      </a:r>
                      <a:r>
                        <a:rPr lang="zh-CN" altLang="en-US" sz="1050" b="1" dirty="0"/>
                        <a:t>寄存器的数据，该寄存器堆为单端口输出</a:t>
                      </a:r>
                    </a:p>
                  </a:txBody>
                  <a:tcPr/>
                </a:tc>
                <a:extLst>
                  <a:ext uri="{0D108BD9-81ED-4DB2-BD59-A6C34878D82A}">
                    <a16:rowId xmlns:a16="http://schemas.microsoft.com/office/drawing/2014/main" val="2891354083"/>
                  </a:ext>
                </a:extLst>
              </a:tr>
              <a:tr h="232364">
                <a:tc>
                  <a:txBody>
                    <a:bodyPr/>
                    <a:lstStyle/>
                    <a:p>
                      <a:pPr algn="ctr"/>
                      <a:r>
                        <a:rPr lang="en-US" altLang="zh-CN" sz="1050" b="1" dirty="0"/>
                        <a:t>21</a:t>
                      </a:r>
                      <a:endParaRPr lang="zh-CN" altLang="en-US" sz="1050" b="1" dirty="0"/>
                    </a:p>
                  </a:txBody>
                  <a:tcPr/>
                </a:tc>
                <a:tc>
                  <a:txBody>
                    <a:bodyPr/>
                    <a:lstStyle/>
                    <a:p>
                      <a:pPr algn="ctr"/>
                      <a:r>
                        <a:rPr lang="en-US" altLang="zh-CN" sz="1050" b="1" dirty="0"/>
                        <a:t>Rs/Rt</a:t>
                      </a:r>
                      <a:endParaRPr lang="zh-CN" altLang="en-US" sz="1050" b="1" dirty="0"/>
                    </a:p>
                  </a:txBody>
                  <a:tcPr/>
                </a:tc>
                <a:tc>
                  <a:txBody>
                    <a:bodyPr/>
                    <a:lstStyle/>
                    <a:p>
                      <a:r>
                        <a:rPr lang="zh-CN" altLang="en-US" sz="1050" b="1" dirty="0"/>
                        <a:t>控制多路选择器选择送入</a:t>
                      </a:r>
                      <a:r>
                        <a:rPr lang="en-US" altLang="zh-CN" sz="1050" b="1" dirty="0"/>
                        <a:t>R#</a:t>
                      </a:r>
                      <a:r>
                        <a:rPr lang="zh-CN" altLang="en-US" sz="1050" b="1" dirty="0"/>
                        <a:t>的寄存器编号，为</a:t>
                      </a:r>
                      <a:r>
                        <a:rPr lang="en-US" altLang="zh-CN" sz="1050" b="1" dirty="0"/>
                        <a:t>0</a:t>
                      </a:r>
                      <a:r>
                        <a:rPr lang="zh-CN" altLang="en-US" sz="1050" b="1" dirty="0"/>
                        <a:t>时送入指令字中的</a:t>
                      </a:r>
                      <a:r>
                        <a:rPr lang="en-US" altLang="zh-CN" sz="1050" b="1" dirty="0" err="1"/>
                        <a:t>rs</a:t>
                      </a:r>
                      <a:r>
                        <a:rPr lang="zh-CN" altLang="en-US" sz="1050" b="1" dirty="0"/>
                        <a:t>字段，为</a:t>
                      </a:r>
                      <a:r>
                        <a:rPr lang="en-US" altLang="zh-CN" sz="1050" b="1" dirty="0"/>
                        <a:t>1</a:t>
                      </a:r>
                      <a:r>
                        <a:rPr lang="zh-CN" altLang="en-US" sz="1050" b="1" dirty="0"/>
                        <a:t>时送入</a:t>
                      </a:r>
                      <a:r>
                        <a:rPr lang="en-US" altLang="zh-CN" sz="1050" b="1" dirty="0"/>
                        <a:t>rt</a:t>
                      </a:r>
                      <a:endParaRPr lang="zh-CN" altLang="en-US" sz="1050" b="1" dirty="0"/>
                    </a:p>
                  </a:txBody>
                  <a:tcPr/>
                </a:tc>
                <a:extLst>
                  <a:ext uri="{0D108BD9-81ED-4DB2-BD59-A6C34878D82A}">
                    <a16:rowId xmlns:a16="http://schemas.microsoft.com/office/drawing/2014/main" val="2770821554"/>
                  </a:ext>
                </a:extLst>
              </a:tr>
              <a:tr h="232364">
                <a:tc>
                  <a:txBody>
                    <a:bodyPr/>
                    <a:lstStyle/>
                    <a:p>
                      <a:pPr algn="ctr"/>
                      <a:r>
                        <a:rPr lang="en-US" altLang="zh-CN" sz="1050" b="1" dirty="0"/>
                        <a:t>22</a:t>
                      </a:r>
                      <a:endParaRPr lang="zh-CN" altLang="en-US" sz="1050" b="1" dirty="0"/>
                    </a:p>
                  </a:txBody>
                  <a:tcPr/>
                </a:tc>
                <a:tc>
                  <a:txBody>
                    <a:bodyPr/>
                    <a:lstStyle/>
                    <a:p>
                      <a:pPr algn="ctr"/>
                      <a:r>
                        <a:rPr lang="en-US" altLang="zh-CN" sz="1050" b="1" dirty="0" err="1"/>
                        <a:t>RegDst</a:t>
                      </a:r>
                      <a:endParaRPr lang="zh-CN" altLang="en-US" sz="1050" b="1" dirty="0"/>
                    </a:p>
                  </a:txBody>
                  <a:tcPr/>
                </a:tc>
                <a:tc>
                  <a:txBody>
                    <a:bodyPr/>
                    <a:lstStyle/>
                    <a:p>
                      <a:r>
                        <a:rPr lang="zh-CN" altLang="en-US" sz="1050" b="1" dirty="0"/>
                        <a:t>控制多路选择器选择送入</a:t>
                      </a:r>
                      <a:r>
                        <a:rPr lang="en-US" altLang="zh-CN" sz="1050" b="1" dirty="0"/>
                        <a:t>W#</a:t>
                      </a:r>
                      <a:r>
                        <a:rPr lang="zh-CN" altLang="en-US" sz="1050" b="1" dirty="0"/>
                        <a:t>的寄存器编号，为</a:t>
                      </a:r>
                      <a:r>
                        <a:rPr lang="en-US" altLang="zh-CN" sz="1050" b="1" dirty="0"/>
                        <a:t>0</a:t>
                      </a:r>
                      <a:r>
                        <a:rPr lang="zh-CN" altLang="en-US" sz="1050" b="1" dirty="0"/>
                        <a:t>时送入指令字中的</a:t>
                      </a:r>
                      <a:r>
                        <a:rPr lang="en-US" altLang="zh-CN" sz="1050" b="1" dirty="0"/>
                        <a:t>rt</a:t>
                      </a:r>
                      <a:r>
                        <a:rPr lang="zh-CN" altLang="en-US" sz="1050" b="1" dirty="0"/>
                        <a:t>字段，为</a:t>
                      </a:r>
                      <a:r>
                        <a:rPr lang="en-US" altLang="zh-CN" sz="1050" b="1" dirty="0"/>
                        <a:t>1</a:t>
                      </a:r>
                      <a:r>
                        <a:rPr lang="zh-CN" altLang="en-US" sz="1050" b="1" dirty="0"/>
                        <a:t>时送入</a:t>
                      </a:r>
                      <a:r>
                        <a:rPr lang="en-US" altLang="zh-CN" sz="1050" b="1" dirty="0" err="1"/>
                        <a:t>rd</a:t>
                      </a:r>
                      <a:endParaRPr lang="zh-CN" altLang="en-US" sz="1050" b="1" dirty="0"/>
                    </a:p>
                  </a:txBody>
                  <a:tcPr/>
                </a:tc>
                <a:extLst>
                  <a:ext uri="{0D108BD9-81ED-4DB2-BD59-A6C34878D82A}">
                    <a16:rowId xmlns:a16="http://schemas.microsoft.com/office/drawing/2014/main" val="1912958972"/>
                  </a:ext>
                </a:extLst>
              </a:tr>
            </a:tbl>
          </a:graphicData>
        </a:graphic>
      </p:graphicFrame>
      <p:sp>
        <p:nvSpPr>
          <p:cNvPr id="30" name="文本框 29">
            <a:extLst>
              <a:ext uri="{FF2B5EF4-FFF2-40B4-BE49-F238E27FC236}">
                <a16:creationId xmlns:a16="http://schemas.microsoft.com/office/drawing/2014/main" id="{02EDBB78-3D7D-4133-BF8F-C874AEE68D2C}"/>
              </a:ext>
            </a:extLst>
          </p:cNvPr>
          <p:cNvSpPr txBox="1"/>
          <p:nvPr/>
        </p:nvSpPr>
        <p:spPr>
          <a:xfrm>
            <a:off x="3465810" y="641952"/>
            <a:ext cx="1909497" cy="276999"/>
          </a:xfrm>
          <a:prstGeom prst="rect">
            <a:avLst/>
          </a:prstGeom>
          <a:noFill/>
        </p:spPr>
        <p:txBody>
          <a:bodyPr wrap="none" rtlCol="0">
            <a:spAutoFit/>
          </a:bodyPr>
          <a:lstStyle/>
          <a:p>
            <a:r>
              <a:rPr lang="zh-CN" altLang="en-US" sz="1200" b="1" dirty="0"/>
              <a:t>表</a:t>
            </a:r>
            <a:r>
              <a:rPr lang="en-US" altLang="zh-CN" sz="1200" b="1" dirty="0"/>
              <a:t>6.1    </a:t>
            </a:r>
            <a:r>
              <a:rPr lang="zh-CN" altLang="en-US" sz="1200" b="1" dirty="0"/>
              <a:t>控制信号及其功能</a:t>
            </a:r>
          </a:p>
        </p:txBody>
      </p:sp>
    </p:spTree>
    <p:extLst>
      <p:ext uri="{BB962C8B-B14F-4D97-AF65-F5344CB8AC3E}">
        <p14:creationId xmlns:p14="http://schemas.microsoft.com/office/powerpoint/2010/main" val="4176565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559221"/>
            <a:ext cx="8229600" cy="5750099"/>
          </a:xfrm>
        </p:spPr>
        <p:txBody>
          <a:bodyPr/>
          <a:lstStyle/>
          <a:p>
            <a:pPr lvl="1"/>
            <a:r>
              <a:rPr lang="zh-CN" altLang="en-US" sz="1800" b="1" dirty="0"/>
              <a:t>表</a:t>
            </a:r>
            <a:r>
              <a:rPr lang="en-US" altLang="zh-CN" sz="1800" b="1" dirty="0"/>
              <a:t>6.2</a:t>
            </a:r>
            <a:r>
              <a:rPr lang="zh-CN" altLang="en-US" sz="1800" b="1" dirty="0"/>
              <a:t>：</a:t>
            </a:r>
            <a:r>
              <a:rPr lang="en-US" altLang="zh-CN" sz="1800" b="1" dirty="0"/>
              <a:t>7</a:t>
            </a:r>
            <a:r>
              <a:rPr lang="zh-CN" altLang="en-US" sz="1800" b="1" dirty="0"/>
              <a:t>条典型</a:t>
            </a:r>
            <a:r>
              <a:rPr lang="en-US" altLang="zh-CN" sz="1800" b="1" dirty="0"/>
              <a:t>MIPS 32</a:t>
            </a:r>
            <a:r>
              <a:rPr lang="zh-CN" altLang="en-US" sz="1800" b="1" dirty="0"/>
              <a:t>指令的汇编代码形式及功能说明。</a:t>
            </a:r>
            <a:endParaRPr lang="en-US" altLang="zh-CN" sz="1800" b="1" dirty="0"/>
          </a:p>
          <a:p>
            <a:pPr lvl="1"/>
            <a:endParaRPr lang="en-US" altLang="zh-CN" sz="1800" b="1" dirty="0"/>
          </a:p>
          <a:p>
            <a:pPr lvl="1"/>
            <a:r>
              <a:rPr lang="zh-CN" altLang="en-US" sz="1800" b="1" dirty="0"/>
              <a:t>使用这</a:t>
            </a:r>
            <a:r>
              <a:rPr lang="en-US" altLang="zh-CN" sz="1800" b="1" dirty="0"/>
              <a:t>7</a:t>
            </a:r>
            <a:r>
              <a:rPr lang="zh-CN" altLang="en-US" sz="1800" b="1" dirty="0"/>
              <a:t>条指令，可以编写通过冒泡法进行内存数据排序的程序。</a:t>
            </a:r>
            <a:endParaRPr lang="en-US" altLang="zh-CN" sz="2400" b="1" dirty="0"/>
          </a:p>
          <a:p>
            <a:pPr lvl="1"/>
            <a:endParaRPr lang="en-US" altLang="zh-CN" sz="2400" b="1" dirty="0">
              <a:latin typeface="+mn-ea"/>
            </a:endParaRPr>
          </a:p>
          <a:p>
            <a:pPr lvl="1"/>
            <a:endParaRPr lang="en-US" altLang="zh-CN" sz="2400" b="1" dirty="0">
              <a:latin typeface="+mn-ea"/>
            </a:endParaRPr>
          </a:p>
          <a:p>
            <a:pPr lvl="1"/>
            <a:endParaRPr lang="en-US" altLang="zh-CN" sz="1800" b="1" dirty="0">
              <a:latin typeface="+mn-ea"/>
            </a:endParaRPr>
          </a:p>
        </p:txBody>
      </p:sp>
      <p:graphicFrame>
        <p:nvGraphicFramePr>
          <p:cNvPr id="2" name="表格 3">
            <a:extLst>
              <a:ext uri="{FF2B5EF4-FFF2-40B4-BE49-F238E27FC236}">
                <a16:creationId xmlns:a16="http://schemas.microsoft.com/office/drawing/2014/main" id="{378F26B7-5CEB-4457-A98A-BF1A19D92D94}"/>
              </a:ext>
            </a:extLst>
          </p:cNvPr>
          <p:cNvGraphicFramePr>
            <a:graphicFrameLocks noGrp="1"/>
          </p:cNvGraphicFramePr>
          <p:nvPr>
            <p:extLst>
              <p:ext uri="{D42A27DB-BD31-4B8C-83A1-F6EECF244321}">
                <p14:modId xmlns:p14="http://schemas.microsoft.com/office/powerpoint/2010/main" val="3842394145"/>
              </p:ext>
            </p:extLst>
          </p:nvPr>
        </p:nvGraphicFramePr>
        <p:xfrm>
          <a:off x="395536" y="2766536"/>
          <a:ext cx="8568952" cy="2966720"/>
        </p:xfrm>
        <a:graphic>
          <a:graphicData uri="http://schemas.openxmlformats.org/drawingml/2006/table">
            <a:tbl>
              <a:tblPr firstRow="1" bandRow="1">
                <a:tableStyleId>{5C22544A-7EE6-4342-B048-85BDC9FD1C3A}</a:tableStyleId>
              </a:tblPr>
              <a:tblGrid>
                <a:gridCol w="504056">
                  <a:extLst>
                    <a:ext uri="{9D8B030D-6E8A-4147-A177-3AD203B41FA5}">
                      <a16:colId xmlns:a16="http://schemas.microsoft.com/office/drawing/2014/main" val="3529362511"/>
                    </a:ext>
                  </a:extLst>
                </a:gridCol>
                <a:gridCol w="576064">
                  <a:extLst>
                    <a:ext uri="{9D8B030D-6E8A-4147-A177-3AD203B41FA5}">
                      <a16:colId xmlns:a16="http://schemas.microsoft.com/office/drawing/2014/main" val="1147983154"/>
                    </a:ext>
                  </a:extLst>
                </a:gridCol>
                <a:gridCol w="936104">
                  <a:extLst>
                    <a:ext uri="{9D8B030D-6E8A-4147-A177-3AD203B41FA5}">
                      <a16:colId xmlns:a16="http://schemas.microsoft.com/office/drawing/2014/main" val="2052264310"/>
                    </a:ext>
                  </a:extLst>
                </a:gridCol>
                <a:gridCol w="720080">
                  <a:extLst>
                    <a:ext uri="{9D8B030D-6E8A-4147-A177-3AD203B41FA5}">
                      <a16:colId xmlns:a16="http://schemas.microsoft.com/office/drawing/2014/main" val="1320684203"/>
                    </a:ext>
                  </a:extLst>
                </a:gridCol>
                <a:gridCol w="2880320">
                  <a:extLst>
                    <a:ext uri="{9D8B030D-6E8A-4147-A177-3AD203B41FA5}">
                      <a16:colId xmlns:a16="http://schemas.microsoft.com/office/drawing/2014/main" val="1450772609"/>
                    </a:ext>
                  </a:extLst>
                </a:gridCol>
                <a:gridCol w="2952328">
                  <a:extLst>
                    <a:ext uri="{9D8B030D-6E8A-4147-A177-3AD203B41FA5}">
                      <a16:colId xmlns:a16="http://schemas.microsoft.com/office/drawing/2014/main" val="2389315063"/>
                    </a:ext>
                  </a:extLst>
                </a:gridCol>
              </a:tblGrid>
              <a:tr h="370840">
                <a:tc>
                  <a:txBody>
                    <a:bodyPr/>
                    <a:lstStyle/>
                    <a:p>
                      <a:pPr algn="ctr"/>
                      <a:r>
                        <a:rPr lang="zh-CN" altLang="en-US" sz="1000" b="1" dirty="0"/>
                        <a:t>序号</a:t>
                      </a:r>
                    </a:p>
                  </a:txBody>
                  <a:tcPr anchor="ctr"/>
                </a:tc>
                <a:tc>
                  <a:txBody>
                    <a:bodyPr/>
                    <a:lstStyle/>
                    <a:p>
                      <a:pPr algn="ctr"/>
                      <a:r>
                        <a:rPr lang="zh-CN" altLang="en-US" sz="1000" b="1" dirty="0"/>
                        <a:t>指令</a:t>
                      </a:r>
                    </a:p>
                  </a:txBody>
                  <a:tcPr anchor="ctr"/>
                </a:tc>
                <a:tc>
                  <a:txBody>
                    <a:bodyPr/>
                    <a:lstStyle/>
                    <a:p>
                      <a:pPr algn="ctr"/>
                      <a:r>
                        <a:rPr lang="zh-CN" altLang="en-US" sz="1000" b="1" dirty="0"/>
                        <a:t>汇编代码</a:t>
                      </a:r>
                    </a:p>
                  </a:txBody>
                  <a:tcPr anchor="ctr"/>
                </a:tc>
                <a:tc>
                  <a:txBody>
                    <a:bodyPr/>
                    <a:lstStyle/>
                    <a:p>
                      <a:pPr algn="ctr"/>
                      <a:r>
                        <a:rPr lang="zh-CN" altLang="en-US" sz="1000" b="1" dirty="0"/>
                        <a:t>指令类型</a:t>
                      </a:r>
                    </a:p>
                  </a:txBody>
                  <a:tcPr anchor="ctr"/>
                </a:tc>
                <a:tc>
                  <a:txBody>
                    <a:bodyPr/>
                    <a:lstStyle/>
                    <a:p>
                      <a:pPr algn="ctr"/>
                      <a:r>
                        <a:rPr lang="en-US" altLang="zh-CN" sz="1000" b="1" dirty="0"/>
                        <a:t>RTL</a:t>
                      </a:r>
                      <a:r>
                        <a:rPr lang="zh-CN" altLang="en-US" sz="1000" b="1" dirty="0"/>
                        <a:t>功能说明</a:t>
                      </a:r>
                    </a:p>
                  </a:txBody>
                  <a:tcPr anchor="ctr"/>
                </a:tc>
                <a:tc>
                  <a:txBody>
                    <a:bodyPr/>
                    <a:lstStyle/>
                    <a:p>
                      <a:pPr algn="ctr"/>
                      <a:r>
                        <a:rPr lang="zh-CN" altLang="en-US" sz="1000" b="1" dirty="0"/>
                        <a:t>指令功能</a:t>
                      </a:r>
                    </a:p>
                  </a:txBody>
                  <a:tcPr anchor="ctr"/>
                </a:tc>
                <a:extLst>
                  <a:ext uri="{0D108BD9-81ED-4DB2-BD59-A6C34878D82A}">
                    <a16:rowId xmlns:a16="http://schemas.microsoft.com/office/drawing/2014/main" val="855861851"/>
                  </a:ext>
                </a:extLst>
              </a:tr>
              <a:tr h="370840">
                <a:tc>
                  <a:txBody>
                    <a:bodyPr/>
                    <a:lstStyle/>
                    <a:p>
                      <a:pPr algn="ctr"/>
                      <a:r>
                        <a:rPr lang="en-US" altLang="zh-CN" sz="1000" b="1" dirty="0"/>
                        <a:t>1</a:t>
                      </a:r>
                      <a:endParaRPr lang="zh-CN" altLang="en-US" sz="1000" b="1" dirty="0"/>
                    </a:p>
                  </a:txBody>
                  <a:tcPr anchor="ctr"/>
                </a:tc>
                <a:tc>
                  <a:txBody>
                    <a:bodyPr/>
                    <a:lstStyle/>
                    <a:p>
                      <a:pPr algn="ctr"/>
                      <a:r>
                        <a:rPr lang="en-US" altLang="zh-CN" sz="1000" b="1" dirty="0" err="1"/>
                        <a:t>lw</a:t>
                      </a:r>
                      <a:endParaRPr lang="zh-CN" altLang="en-US" sz="1000" b="1" dirty="0"/>
                    </a:p>
                  </a:txBody>
                  <a:tcPr anchor="ctr"/>
                </a:tc>
                <a:tc>
                  <a:txBody>
                    <a:bodyPr/>
                    <a:lstStyle/>
                    <a:p>
                      <a:r>
                        <a:rPr lang="en-US" altLang="zh-CN" sz="1000" b="1" dirty="0" err="1"/>
                        <a:t>lw</a:t>
                      </a:r>
                      <a:r>
                        <a:rPr lang="en-US" altLang="zh-CN" sz="1000" b="1" dirty="0"/>
                        <a:t> </a:t>
                      </a:r>
                      <a:r>
                        <a:rPr lang="en-US" altLang="zh-CN" sz="1000" b="1" dirty="0" err="1"/>
                        <a:t>rt,imm</a:t>
                      </a:r>
                      <a:r>
                        <a:rPr lang="en-US" altLang="zh-CN" sz="1000" b="1" dirty="0"/>
                        <a:t>(</a:t>
                      </a:r>
                      <a:r>
                        <a:rPr lang="en-US" altLang="zh-CN" sz="1000" b="1" dirty="0" err="1"/>
                        <a:t>rs</a:t>
                      </a:r>
                      <a:r>
                        <a:rPr lang="en-US" altLang="zh-CN" sz="1000" b="1" dirty="0"/>
                        <a:t>)</a:t>
                      </a:r>
                      <a:endParaRPr lang="zh-CN" altLang="en-US" sz="1000" b="1" dirty="0"/>
                    </a:p>
                  </a:txBody>
                  <a:tcPr anchor="ctr"/>
                </a:tc>
                <a:tc>
                  <a:txBody>
                    <a:bodyPr/>
                    <a:lstStyle/>
                    <a:p>
                      <a:pPr algn="ctr"/>
                      <a:r>
                        <a:rPr lang="en-US" altLang="zh-CN" sz="1000" b="1" dirty="0"/>
                        <a:t>I</a:t>
                      </a:r>
                      <a:r>
                        <a:rPr lang="zh-CN" altLang="en-US" sz="1000" b="1" dirty="0"/>
                        <a:t>型</a:t>
                      </a:r>
                    </a:p>
                  </a:txBody>
                  <a:tcPr anchor="ctr"/>
                </a:tc>
                <a:tc>
                  <a:txBody>
                    <a:bodyPr/>
                    <a:lstStyle/>
                    <a:p>
                      <a:r>
                        <a:rPr lang="en-US" altLang="zh-CN" sz="1000" b="1" dirty="0"/>
                        <a:t>R[rt] &lt;- M[R[</a:t>
                      </a:r>
                      <a:r>
                        <a:rPr lang="en-US" altLang="zh-CN" sz="1000" b="1" dirty="0" err="1"/>
                        <a:t>rs</a:t>
                      </a:r>
                      <a:r>
                        <a:rPr lang="en-US" altLang="zh-CN" sz="1000" b="1" dirty="0"/>
                        <a:t>] + </a:t>
                      </a:r>
                      <a:r>
                        <a:rPr lang="en-US" altLang="zh-CN" sz="1000" b="1" dirty="0" err="1"/>
                        <a:t>SignExt</a:t>
                      </a:r>
                      <a:r>
                        <a:rPr lang="en-US" altLang="zh-CN" sz="1000" b="1" dirty="0"/>
                        <a:t>(</a:t>
                      </a:r>
                      <a:r>
                        <a:rPr lang="en-US" altLang="zh-CN" sz="1000" b="1" dirty="0" err="1"/>
                        <a:t>imm</a:t>
                      </a:r>
                      <a:r>
                        <a:rPr lang="en-US" altLang="zh-CN" sz="1000" b="1" dirty="0"/>
                        <a:t>)]</a:t>
                      </a:r>
                      <a:endParaRPr lang="zh-CN" altLang="en-US" sz="1000" b="1" dirty="0"/>
                    </a:p>
                  </a:txBody>
                  <a:tcPr anchor="ctr"/>
                </a:tc>
                <a:tc>
                  <a:txBody>
                    <a:bodyPr/>
                    <a:lstStyle/>
                    <a:p>
                      <a:r>
                        <a:rPr lang="zh-CN" altLang="en-US" sz="1000" b="1" dirty="0"/>
                        <a:t>取数指令：寄存器 </a:t>
                      </a:r>
                      <a:r>
                        <a:rPr lang="en-US" altLang="zh-CN" sz="1000" b="1" dirty="0"/>
                        <a:t>&lt;- </a:t>
                      </a:r>
                      <a:r>
                        <a:rPr lang="zh-CN" altLang="en-US" sz="1000" b="1" dirty="0"/>
                        <a:t>存储器</a:t>
                      </a:r>
                    </a:p>
                  </a:txBody>
                  <a:tcPr anchor="ctr"/>
                </a:tc>
                <a:extLst>
                  <a:ext uri="{0D108BD9-81ED-4DB2-BD59-A6C34878D82A}">
                    <a16:rowId xmlns:a16="http://schemas.microsoft.com/office/drawing/2014/main" val="59821231"/>
                  </a:ext>
                </a:extLst>
              </a:tr>
              <a:tr h="370840">
                <a:tc>
                  <a:txBody>
                    <a:bodyPr/>
                    <a:lstStyle/>
                    <a:p>
                      <a:pPr algn="ctr"/>
                      <a:r>
                        <a:rPr lang="en-US" altLang="zh-CN" sz="1000" b="1" dirty="0"/>
                        <a:t>2</a:t>
                      </a:r>
                      <a:endParaRPr lang="zh-CN" altLang="en-US" sz="1000" b="1" dirty="0"/>
                    </a:p>
                  </a:txBody>
                  <a:tcPr anchor="ctr"/>
                </a:tc>
                <a:tc>
                  <a:txBody>
                    <a:bodyPr/>
                    <a:lstStyle/>
                    <a:p>
                      <a:pPr algn="ctr"/>
                      <a:r>
                        <a:rPr lang="en-US" altLang="zh-CN" sz="1000" b="1" dirty="0" err="1"/>
                        <a:t>sw</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err="1"/>
                        <a:t>sw</a:t>
                      </a:r>
                      <a:r>
                        <a:rPr lang="en-US" altLang="zh-CN" sz="1000" b="1" dirty="0"/>
                        <a:t> </a:t>
                      </a:r>
                      <a:r>
                        <a:rPr lang="en-US" altLang="zh-CN" sz="1000" b="1" dirty="0" err="1"/>
                        <a:t>rt,imm</a:t>
                      </a:r>
                      <a:r>
                        <a:rPr lang="en-US" altLang="zh-CN" sz="1000" b="1" dirty="0"/>
                        <a:t>(</a:t>
                      </a:r>
                      <a:r>
                        <a:rPr lang="en-US" altLang="zh-CN" sz="1000" b="1" dirty="0" err="1"/>
                        <a:t>rs</a:t>
                      </a:r>
                      <a:r>
                        <a:rPr lang="en-US" altLang="zh-CN" sz="1000" b="1" dirty="0"/>
                        <a:t>)</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I</a:t>
                      </a:r>
                      <a:r>
                        <a:rPr lang="zh-CN" altLang="en-US" sz="1000" b="1" dirty="0"/>
                        <a:t>型</a:t>
                      </a:r>
                    </a:p>
                  </a:txBody>
                  <a:tcPr anchor="ctr"/>
                </a:tc>
                <a:tc>
                  <a:txBody>
                    <a:bodyPr/>
                    <a:lstStyle/>
                    <a:p>
                      <a:r>
                        <a:rPr lang="en-US" altLang="zh-CN" sz="1000" b="1" dirty="0"/>
                        <a:t>M[R[</a:t>
                      </a:r>
                      <a:r>
                        <a:rPr lang="en-US" altLang="zh-CN" sz="1000" b="1" dirty="0" err="1"/>
                        <a:t>rs</a:t>
                      </a:r>
                      <a:r>
                        <a:rPr lang="en-US" altLang="zh-CN" sz="1000" b="1" dirty="0"/>
                        <a:t>] + </a:t>
                      </a:r>
                      <a:r>
                        <a:rPr lang="en-US" altLang="zh-CN" sz="1000" b="1" dirty="0" err="1"/>
                        <a:t>SignExt</a:t>
                      </a:r>
                      <a:r>
                        <a:rPr lang="en-US" altLang="zh-CN" sz="1000" b="1" dirty="0"/>
                        <a:t>(</a:t>
                      </a:r>
                      <a:r>
                        <a:rPr lang="en-US" altLang="zh-CN" sz="1000" b="1" dirty="0" err="1"/>
                        <a:t>imm</a:t>
                      </a:r>
                      <a:r>
                        <a:rPr lang="en-US" altLang="zh-CN" sz="1000" b="1" dirty="0"/>
                        <a:t>)] &lt;- R[rt] </a:t>
                      </a:r>
                      <a:endParaRPr lang="zh-CN" altLang="en-US" sz="1000" b="1" dirty="0"/>
                    </a:p>
                  </a:txBody>
                  <a:tcPr anchor="ctr"/>
                </a:tc>
                <a:tc>
                  <a:txBody>
                    <a:bodyPr/>
                    <a:lstStyle/>
                    <a:p>
                      <a:r>
                        <a:rPr lang="zh-CN" altLang="en-US" sz="1000" b="1" dirty="0"/>
                        <a:t>存取指令：存储器 </a:t>
                      </a:r>
                      <a:r>
                        <a:rPr lang="en-US" altLang="zh-CN" sz="1000" b="1" dirty="0"/>
                        <a:t>&lt;- </a:t>
                      </a:r>
                      <a:r>
                        <a:rPr lang="zh-CN" altLang="en-US" sz="1000" b="1" dirty="0"/>
                        <a:t>寄存器</a:t>
                      </a:r>
                    </a:p>
                  </a:txBody>
                  <a:tcPr anchor="ctr"/>
                </a:tc>
                <a:extLst>
                  <a:ext uri="{0D108BD9-81ED-4DB2-BD59-A6C34878D82A}">
                    <a16:rowId xmlns:a16="http://schemas.microsoft.com/office/drawing/2014/main" val="785870088"/>
                  </a:ext>
                </a:extLst>
              </a:tr>
              <a:tr h="370840">
                <a:tc>
                  <a:txBody>
                    <a:bodyPr/>
                    <a:lstStyle/>
                    <a:p>
                      <a:pPr algn="ctr"/>
                      <a:r>
                        <a:rPr lang="en-US" altLang="zh-CN" sz="1000" b="1" dirty="0"/>
                        <a:t>3</a:t>
                      </a:r>
                      <a:endParaRPr lang="zh-CN" altLang="en-US" sz="1000" b="1" dirty="0"/>
                    </a:p>
                  </a:txBody>
                  <a:tcPr anchor="ctr"/>
                </a:tc>
                <a:tc>
                  <a:txBody>
                    <a:bodyPr/>
                    <a:lstStyle/>
                    <a:p>
                      <a:pPr algn="ctr"/>
                      <a:r>
                        <a:rPr lang="en-US" altLang="zh-CN" sz="1000" b="1" dirty="0" err="1"/>
                        <a:t>beq</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err="1"/>
                        <a:t>beq</a:t>
                      </a:r>
                      <a:r>
                        <a:rPr lang="en-US" altLang="zh-CN" sz="1000" b="1" dirty="0"/>
                        <a:t> </a:t>
                      </a:r>
                      <a:r>
                        <a:rPr lang="en-US" altLang="zh-CN" sz="1000" b="1" dirty="0" err="1"/>
                        <a:t>rs,rt,imm</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I</a:t>
                      </a:r>
                      <a:r>
                        <a:rPr lang="zh-CN" altLang="en-US" sz="1000" b="1" dirty="0"/>
                        <a:t>型</a:t>
                      </a:r>
                    </a:p>
                  </a:txBody>
                  <a:tcPr anchor="ctr"/>
                </a:tc>
                <a:tc>
                  <a:txBody>
                    <a:bodyPr/>
                    <a:lstStyle/>
                    <a:p>
                      <a:r>
                        <a:rPr lang="en-US" altLang="zh-CN" sz="1000" b="1" dirty="0"/>
                        <a:t>If(R[</a:t>
                      </a:r>
                      <a:r>
                        <a:rPr lang="en-US" altLang="zh-CN" sz="1000" b="1" dirty="0" err="1"/>
                        <a:t>rs</a:t>
                      </a:r>
                      <a:r>
                        <a:rPr lang="en-US" altLang="zh-CN" sz="1000" b="1" dirty="0"/>
                        <a:t>] == R[rt])    PC &lt;- PC + 4 + </a:t>
                      </a:r>
                      <a:r>
                        <a:rPr lang="en-US" altLang="zh-CN" sz="1000" b="1" dirty="0" err="1"/>
                        <a:t>SignExt</a:t>
                      </a:r>
                      <a:r>
                        <a:rPr lang="en-US" altLang="zh-CN" sz="1000" b="1" dirty="0"/>
                        <a:t>(</a:t>
                      </a:r>
                      <a:r>
                        <a:rPr lang="en-US" altLang="zh-CN" sz="1000" b="1" dirty="0" err="1"/>
                        <a:t>imm</a:t>
                      </a:r>
                      <a:r>
                        <a:rPr lang="en-US" altLang="zh-CN" sz="1000" b="1" dirty="0"/>
                        <a:t>) &lt;&lt;2</a:t>
                      </a:r>
                      <a:endParaRPr lang="zh-CN" altLang="en-US" sz="1000" b="1" dirty="0"/>
                    </a:p>
                  </a:txBody>
                  <a:tcPr anchor="ctr"/>
                </a:tc>
                <a:tc>
                  <a:txBody>
                    <a:bodyPr/>
                    <a:lstStyle/>
                    <a:p>
                      <a:r>
                        <a:rPr lang="zh-CN" altLang="en-US" sz="1000" b="1" dirty="0"/>
                        <a:t>条件分支指令：如果</a:t>
                      </a:r>
                      <a:r>
                        <a:rPr lang="en-US" altLang="zh-CN" sz="1000" b="1" dirty="0" err="1"/>
                        <a:t>rs</a:t>
                      </a:r>
                      <a:r>
                        <a:rPr lang="en-US" altLang="zh-CN" sz="1000" b="1" dirty="0"/>
                        <a:t> = rt</a:t>
                      </a:r>
                      <a:r>
                        <a:rPr lang="zh-CN" altLang="en-US" sz="1000" b="1" dirty="0"/>
                        <a:t>，则跳转</a:t>
                      </a:r>
                    </a:p>
                  </a:txBody>
                  <a:tcPr anchor="ctr"/>
                </a:tc>
                <a:extLst>
                  <a:ext uri="{0D108BD9-81ED-4DB2-BD59-A6C34878D82A}">
                    <a16:rowId xmlns:a16="http://schemas.microsoft.com/office/drawing/2014/main" val="2780623977"/>
                  </a:ext>
                </a:extLst>
              </a:tr>
              <a:tr h="370840">
                <a:tc>
                  <a:txBody>
                    <a:bodyPr/>
                    <a:lstStyle/>
                    <a:p>
                      <a:pPr algn="ctr"/>
                      <a:r>
                        <a:rPr lang="en-US" altLang="zh-CN" sz="1000" b="1" dirty="0"/>
                        <a:t>4</a:t>
                      </a:r>
                      <a:endParaRPr lang="zh-CN" altLang="en-US" sz="1000" b="1" dirty="0"/>
                    </a:p>
                  </a:txBody>
                  <a:tcPr anchor="ctr"/>
                </a:tc>
                <a:tc>
                  <a:txBody>
                    <a:bodyPr/>
                    <a:lstStyle/>
                    <a:p>
                      <a:pPr algn="ctr"/>
                      <a:r>
                        <a:rPr lang="en-US" altLang="zh-CN" sz="1000" b="1" dirty="0" err="1"/>
                        <a:t>addi</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err="1"/>
                        <a:t>addi</a:t>
                      </a:r>
                      <a:r>
                        <a:rPr lang="en-US" altLang="zh-CN" sz="1000" b="1" dirty="0"/>
                        <a:t> </a:t>
                      </a:r>
                      <a:r>
                        <a:rPr lang="en-US" altLang="zh-CN" sz="1000" b="1" dirty="0" err="1"/>
                        <a:t>rt,rs,imm</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I</a:t>
                      </a:r>
                      <a:r>
                        <a:rPr lang="zh-CN" altLang="en-US" sz="1000" b="1" dirty="0"/>
                        <a:t>型</a:t>
                      </a:r>
                    </a:p>
                  </a:txBody>
                  <a:tcPr anchor="ctr"/>
                </a:tc>
                <a:tc>
                  <a:txBody>
                    <a:bodyPr/>
                    <a:lstStyle/>
                    <a:p>
                      <a:r>
                        <a:rPr lang="en-US" altLang="zh-CN" sz="1000" b="1" dirty="0"/>
                        <a:t>R[rt] &lt;- R[</a:t>
                      </a:r>
                      <a:r>
                        <a:rPr lang="en-US" altLang="zh-CN" sz="1000" b="1" dirty="0" err="1"/>
                        <a:t>rs</a:t>
                      </a:r>
                      <a:r>
                        <a:rPr lang="en-US" altLang="zh-CN" sz="1000" b="1" dirty="0"/>
                        <a:t>] + </a:t>
                      </a:r>
                      <a:r>
                        <a:rPr lang="en-US" altLang="zh-CN" sz="1000" b="1" dirty="0" err="1"/>
                        <a:t>SignExt</a:t>
                      </a:r>
                      <a:r>
                        <a:rPr lang="en-US" altLang="zh-CN" sz="1000" b="1" dirty="0"/>
                        <a:t>(</a:t>
                      </a:r>
                      <a:r>
                        <a:rPr lang="en-US" altLang="zh-CN" sz="1000" b="1" dirty="0" err="1"/>
                        <a:t>imm</a:t>
                      </a:r>
                      <a:r>
                        <a:rPr lang="en-US" altLang="zh-CN" sz="1000" b="1" dirty="0"/>
                        <a:t>)</a:t>
                      </a:r>
                      <a:endParaRPr lang="zh-CN" altLang="en-US" sz="1000" b="1" dirty="0"/>
                    </a:p>
                  </a:txBody>
                  <a:tcPr anchor="ctr"/>
                </a:tc>
                <a:tc>
                  <a:txBody>
                    <a:bodyPr/>
                    <a:lstStyle/>
                    <a:p>
                      <a:r>
                        <a:rPr lang="zh-CN" altLang="en-US" sz="1000" b="1" dirty="0"/>
                        <a:t>加法指令：寄存器 </a:t>
                      </a:r>
                      <a:r>
                        <a:rPr lang="en-US" altLang="zh-CN" sz="1000" b="1" dirty="0"/>
                        <a:t>&lt;- </a:t>
                      </a:r>
                      <a:r>
                        <a:rPr lang="zh-CN" altLang="en-US" sz="1000" b="1" dirty="0"/>
                        <a:t>寄存器 </a:t>
                      </a:r>
                      <a:r>
                        <a:rPr lang="en-US" altLang="zh-CN" sz="1000" b="1" dirty="0"/>
                        <a:t>+ </a:t>
                      </a:r>
                      <a:r>
                        <a:rPr lang="zh-CN" altLang="en-US" sz="1000" b="1" dirty="0"/>
                        <a:t>立即数</a:t>
                      </a:r>
                    </a:p>
                  </a:txBody>
                  <a:tcPr anchor="ctr"/>
                </a:tc>
                <a:extLst>
                  <a:ext uri="{0D108BD9-81ED-4DB2-BD59-A6C34878D82A}">
                    <a16:rowId xmlns:a16="http://schemas.microsoft.com/office/drawing/2014/main" val="2118158027"/>
                  </a:ext>
                </a:extLst>
              </a:tr>
              <a:tr h="370840">
                <a:tc>
                  <a:txBody>
                    <a:bodyPr/>
                    <a:lstStyle/>
                    <a:p>
                      <a:pPr algn="ctr"/>
                      <a:r>
                        <a:rPr lang="en-US" altLang="zh-CN" sz="1000" b="1" dirty="0"/>
                        <a:t>5</a:t>
                      </a:r>
                      <a:endParaRPr lang="zh-CN" altLang="en-US" sz="1000" b="1" dirty="0"/>
                    </a:p>
                  </a:txBody>
                  <a:tcPr anchor="ctr"/>
                </a:tc>
                <a:tc>
                  <a:txBody>
                    <a:bodyPr/>
                    <a:lstStyle/>
                    <a:p>
                      <a:pPr algn="ctr"/>
                      <a:r>
                        <a:rPr lang="en-US" altLang="zh-CN" sz="1000" b="1" dirty="0"/>
                        <a:t>add</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t>add </a:t>
                      </a:r>
                      <a:r>
                        <a:rPr lang="en-US" altLang="zh-CN" sz="1000" b="1" dirty="0" err="1"/>
                        <a:t>rd,rs,rt</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R</a:t>
                      </a:r>
                      <a:r>
                        <a:rPr lang="zh-CN" altLang="en-US" sz="1000" b="1" dirty="0"/>
                        <a:t>型</a:t>
                      </a:r>
                    </a:p>
                  </a:txBody>
                  <a:tcPr anchor="ctr"/>
                </a:tc>
                <a:tc>
                  <a:txBody>
                    <a:bodyPr/>
                    <a:lstStyle/>
                    <a:p>
                      <a:r>
                        <a:rPr lang="en-US" altLang="zh-CN" sz="1000" b="1" dirty="0"/>
                        <a:t>R[</a:t>
                      </a:r>
                      <a:r>
                        <a:rPr lang="en-US" altLang="zh-CN" sz="1000" b="1" dirty="0" err="1"/>
                        <a:t>rd</a:t>
                      </a:r>
                      <a:r>
                        <a:rPr lang="en-US" altLang="zh-CN" sz="1000" b="1" dirty="0"/>
                        <a:t>] &lt;- R[</a:t>
                      </a:r>
                      <a:r>
                        <a:rPr lang="en-US" altLang="zh-CN" sz="1000" b="1" dirty="0" err="1"/>
                        <a:t>rs</a:t>
                      </a:r>
                      <a:r>
                        <a:rPr lang="en-US" altLang="zh-CN" sz="1000" b="1" dirty="0"/>
                        <a:t>] + R[rt]</a:t>
                      </a:r>
                      <a:endParaRPr lang="zh-CN" altLang="en-US" sz="1000" b="1" dirty="0"/>
                    </a:p>
                  </a:txBody>
                  <a:tcPr anchor="ctr"/>
                </a:tc>
                <a:tc>
                  <a:txBody>
                    <a:bodyPr/>
                    <a:lstStyle/>
                    <a:p>
                      <a:r>
                        <a:rPr lang="zh-CN" altLang="en-US" sz="1000" b="1" dirty="0"/>
                        <a:t>加法指令：寄存器 </a:t>
                      </a:r>
                      <a:r>
                        <a:rPr lang="en-US" altLang="zh-CN" sz="1000" b="1" dirty="0"/>
                        <a:t>&lt;- </a:t>
                      </a:r>
                      <a:r>
                        <a:rPr lang="zh-CN" altLang="en-US" sz="1000" b="1" dirty="0"/>
                        <a:t>寄存器 </a:t>
                      </a:r>
                      <a:r>
                        <a:rPr lang="en-US" altLang="zh-CN" sz="1000" b="1" dirty="0"/>
                        <a:t>+ </a:t>
                      </a:r>
                      <a:r>
                        <a:rPr lang="zh-CN" altLang="en-US" sz="1000" b="1" dirty="0"/>
                        <a:t>寄存器</a:t>
                      </a:r>
                    </a:p>
                  </a:txBody>
                  <a:tcPr anchor="ctr"/>
                </a:tc>
                <a:extLst>
                  <a:ext uri="{0D108BD9-81ED-4DB2-BD59-A6C34878D82A}">
                    <a16:rowId xmlns:a16="http://schemas.microsoft.com/office/drawing/2014/main" val="2976734615"/>
                  </a:ext>
                </a:extLst>
              </a:tr>
              <a:tr h="370840">
                <a:tc>
                  <a:txBody>
                    <a:bodyPr/>
                    <a:lstStyle/>
                    <a:p>
                      <a:pPr algn="ctr"/>
                      <a:r>
                        <a:rPr lang="en-US" altLang="zh-CN" sz="1000" b="1" dirty="0"/>
                        <a:t>6</a:t>
                      </a:r>
                      <a:endParaRPr lang="zh-CN" altLang="en-US" sz="1000" b="1" dirty="0"/>
                    </a:p>
                  </a:txBody>
                  <a:tcPr anchor="ctr"/>
                </a:tc>
                <a:tc>
                  <a:txBody>
                    <a:bodyPr/>
                    <a:lstStyle/>
                    <a:p>
                      <a:pPr algn="ctr"/>
                      <a:r>
                        <a:rPr lang="en-US" altLang="zh-CN" sz="1000" b="1" dirty="0" err="1"/>
                        <a:t>slt</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err="1"/>
                        <a:t>slt</a:t>
                      </a:r>
                      <a:r>
                        <a:rPr lang="en-US" altLang="zh-CN" sz="1000" b="1" dirty="0"/>
                        <a:t> </a:t>
                      </a:r>
                      <a:r>
                        <a:rPr lang="en-US" altLang="zh-CN" sz="1000" b="1" dirty="0" err="1"/>
                        <a:t>rd,rs,rt</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R</a:t>
                      </a:r>
                      <a:r>
                        <a:rPr lang="zh-CN" altLang="en-US" sz="1000" b="1" dirty="0"/>
                        <a:t>型</a:t>
                      </a:r>
                    </a:p>
                  </a:txBody>
                  <a:tcPr anchor="ctr"/>
                </a:tc>
                <a:tc>
                  <a:txBody>
                    <a:bodyPr/>
                    <a:lstStyle/>
                    <a:p>
                      <a:r>
                        <a:rPr lang="en-US" altLang="zh-CN" sz="1000" b="1" dirty="0"/>
                        <a:t>R[</a:t>
                      </a:r>
                      <a:r>
                        <a:rPr lang="en-US" altLang="zh-CN" sz="1000" b="1" dirty="0" err="1"/>
                        <a:t>rd</a:t>
                      </a:r>
                      <a:r>
                        <a:rPr lang="en-US" altLang="zh-CN" sz="1000" b="1" dirty="0"/>
                        <a:t>] &lt;- (R[</a:t>
                      </a:r>
                      <a:r>
                        <a:rPr lang="en-US" altLang="zh-CN" sz="1000" b="1" dirty="0" err="1"/>
                        <a:t>rs</a:t>
                      </a:r>
                      <a:r>
                        <a:rPr lang="en-US" altLang="zh-CN" sz="1000" b="1" dirty="0"/>
                        <a:t>] &lt; R[rt]) ? 1:0</a:t>
                      </a:r>
                      <a:endParaRPr lang="zh-CN" altLang="en-US" sz="1000" b="1" dirty="0"/>
                    </a:p>
                  </a:txBody>
                  <a:tcPr anchor="ctr"/>
                </a:tc>
                <a:tc>
                  <a:txBody>
                    <a:bodyPr/>
                    <a:lstStyle/>
                    <a:p>
                      <a:r>
                        <a:rPr lang="zh-CN" altLang="en-US" sz="1000" b="1" dirty="0"/>
                        <a:t>比较指令：如果</a:t>
                      </a:r>
                      <a:r>
                        <a:rPr lang="en-US" altLang="zh-CN" sz="1000" b="1" dirty="0" err="1"/>
                        <a:t>rs</a:t>
                      </a:r>
                      <a:r>
                        <a:rPr lang="en-US" altLang="zh-CN" sz="1000" b="1" dirty="0"/>
                        <a:t> &lt; rt</a:t>
                      </a:r>
                      <a:r>
                        <a:rPr lang="zh-CN" altLang="en-US" sz="1000" b="1" dirty="0"/>
                        <a:t>，则置</a:t>
                      </a:r>
                      <a:r>
                        <a:rPr lang="en-US" altLang="zh-CN" sz="1000" b="1" dirty="0" err="1"/>
                        <a:t>rd</a:t>
                      </a:r>
                      <a:r>
                        <a:rPr lang="en-US" altLang="zh-CN" sz="1000" b="1" dirty="0"/>
                        <a:t>=1</a:t>
                      </a:r>
                      <a:r>
                        <a:rPr lang="zh-CN" altLang="en-US" sz="1000" b="1" dirty="0"/>
                        <a:t>；否则，置</a:t>
                      </a:r>
                      <a:r>
                        <a:rPr lang="en-US" altLang="zh-CN" sz="1000" b="1" dirty="0" err="1"/>
                        <a:t>rd</a:t>
                      </a:r>
                      <a:r>
                        <a:rPr lang="en-US" altLang="zh-CN" sz="1000" b="1" dirty="0"/>
                        <a:t>=0</a:t>
                      </a:r>
                      <a:endParaRPr lang="zh-CN" altLang="en-US" sz="1000" b="1" dirty="0"/>
                    </a:p>
                  </a:txBody>
                  <a:tcPr anchor="ctr"/>
                </a:tc>
                <a:extLst>
                  <a:ext uri="{0D108BD9-81ED-4DB2-BD59-A6C34878D82A}">
                    <a16:rowId xmlns:a16="http://schemas.microsoft.com/office/drawing/2014/main" val="3535502972"/>
                  </a:ext>
                </a:extLst>
              </a:tr>
              <a:tr h="370840">
                <a:tc>
                  <a:txBody>
                    <a:bodyPr/>
                    <a:lstStyle/>
                    <a:p>
                      <a:pPr algn="ctr"/>
                      <a:r>
                        <a:rPr lang="en-US" altLang="zh-CN" sz="1000" b="1" dirty="0"/>
                        <a:t>7</a:t>
                      </a:r>
                      <a:endParaRPr lang="zh-CN" altLang="en-US" sz="1000" b="1" dirty="0"/>
                    </a:p>
                  </a:txBody>
                  <a:tcPr anchor="ctr"/>
                </a:tc>
                <a:tc>
                  <a:txBody>
                    <a:bodyPr/>
                    <a:lstStyle/>
                    <a:p>
                      <a:pPr algn="ctr"/>
                      <a:r>
                        <a:rPr lang="en-US" altLang="zh-CN" sz="1000" b="1" dirty="0"/>
                        <a:t>j</a:t>
                      </a:r>
                      <a:endParaRPr lang="zh-CN" altLang="en-US" sz="1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t>j imm26</a:t>
                      </a:r>
                      <a:endParaRPr lang="zh-CN" altLang="en-US" sz="1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J</a:t>
                      </a:r>
                      <a:r>
                        <a:rPr lang="zh-CN" altLang="en-US" sz="1000" b="1" dirty="0"/>
                        <a:t>型</a:t>
                      </a:r>
                    </a:p>
                  </a:txBody>
                  <a:tcPr anchor="ctr"/>
                </a:tc>
                <a:tc>
                  <a:txBody>
                    <a:bodyPr/>
                    <a:lstStyle/>
                    <a:p>
                      <a:r>
                        <a:rPr lang="en-US" altLang="zh-CN" sz="1000" b="1" dirty="0"/>
                        <a:t>Pc &lt;- {(PC+4)</a:t>
                      </a:r>
                      <a:r>
                        <a:rPr lang="en-US" altLang="zh-CN" sz="1000" b="1" baseline="-25000" dirty="0"/>
                        <a:t>31:28</a:t>
                      </a:r>
                      <a:r>
                        <a:rPr lang="en-US" altLang="zh-CN" sz="1000" b="1" dirty="0"/>
                        <a:t>, imm26 &lt;&lt;2}</a:t>
                      </a:r>
                      <a:endParaRPr lang="zh-CN" altLang="en-US" sz="1000" b="1" dirty="0"/>
                    </a:p>
                  </a:txBody>
                  <a:tcPr anchor="ctr"/>
                </a:tc>
                <a:tc>
                  <a:txBody>
                    <a:bodyPr/>
                    <a:lstStyle/>
                    <a:p>
                      <a:r>
                        <a:rPr lang="zh-CN" altLang="en-US" sz="1000" b="1" dirty="0"/>
                        <a:t>无条件转移指令</a:t>
                      </a:r>
                    </a:p>
                  </a:txBody>
                  <a:tcPr anchor="ctr"/>
                </a:tc>
                <a:extLst>
                  <a:ext uri="{0D108BD9-81ED-4DB2-BD59-A6C34878D82A}">
                    <a16:rowId xmlns:a16="http://schemas.microsoft.com/office/drawing/2014/main" val="656041714"/>
                  </a:ext>
                </a:extLst>
              </a:tr>
            </a:tbl>
          </a:graphicData>
        </a:graphic>
      </p:graphicFrame>
      <p:sp>
        <p:nvSpPr>
          <p:cNvPr id="4" name="文本框 3">
            <a:extLst>
              <a:ext uri="{FF2B5EF4-FFF2-40B4-BE49-F238E27FC236}">
                <a16:creationId xmlns:a16="http://schemas.microsoft.com/office/drawing/2014/main" id="{A3FA3716-A192-44D5-BA35-245DF1720423}"/>
              </a:ext>
            </a:extLst>
          </p:cNvPr>
          <p:cNvSpPr txBox="1"/>
          <p:nvPr/>
        </p:nvSpPr>
        <p:spPr>
          <a:xfrm>
            <a:off x="3419872" y="2348880"/>
            <a:ext cx="1816523" cy="276999"/>
          </a:xfrm>
          <a:prstGeom prst="rect">
            <a:avLst/>
          </a:prstGeom>
          <a:noFill/>
        </p:spPr>
        <p:txBody>
          <a:bodyPr wrap="none" rtlCol="0">
            <a:spAutoFit/>
          </a:bodyPr>
          <a:lstStyle/>
          <a:p>
            <a:r>
              <a:rPr lang="zh-CN" altLang="en-US" sz="1200" b="1" dirty="0"/>
              <a:t>表</a:t>
            </a:r>
            <a:r>
              <a:rPr lang="en-US" altLang="zh-CN" sz="1200" b="1" dirty="0"/>
              <a:t>6.2    </a:t>
            </a:r>
            <a:r>
              <a:rPr lang="zh-CN" altLang="en-US" sz="1200" b="1" dirty="0"/>
              <a:t>典型</a:t>
            </a:r>
            <a:r>
              <a:rPr lang="en-US" altLang="zh-CN" sz="1200" b="1" dirty="0"/>
              <a:t>MIPS 32</a:t>
            </a:r>
            <a:r>
              <a:rPr lang="zh-CN" altLang="en-US" sz="1200" b="1" dirty="0"/>
              <a:t>指令</a:t>
            </a:r>
          </a:p>
        </p:txBody>
      </p:sp>
    </p:spTree>
    <p:extLst>
      <p:ext uri="{BB962C8B-B14F-4D97-AF65-F5344CB8AC3E}">
        <p14:creationId xmlns:p14="http://schemas.microsoft.com/office/powerpoint/2010/main" val="1605259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260648"/>
            <a:ext cx="8229600" cy="5750099"/>
          </a:xfrm>
        </p:spPr>
        <p:txBody>
          <a:bodyPr/>
          <a:lstStyle/>
          <a:p>
            <a:pPr lvl="1"/>
            <a:r>
              <a:rPr lang="zh-CN" altLang="en-US" sz="1600" b="1" dirty="0"/>
              <a:t>任何指令的指令周期的第一个机器周期都是取指周期，</a:t>
            </a:r>
            <a:r>
              <a:rPr lang="zh-CN" altLang="en-US" sz="1600" b="1" dirty="0">
                <a:solidFill>
                  <a:srgbClr val="FF0000"/>
                </a:solidFill>
              </a:rPr>
              <a:t>取指周期</a:t>
            </a:r>
            <a:r>
              <a:rPr lang="zh-CN" altLang="en-US" sz="1600" b="1" dirty="0"/>
              <a:t>要完成以下的工作：</a:t>
            </a:r>
            <a:endParaRPr lang="en-US" altLang="zh-CN" sz="1600" b="1" dirty="0"/>
          </a:p>
          <a:p>
            <a:pPr marL="1257300" lvl="2" indent="-342900">
              <a:buFont typeface="+mj-ea"/>
              <a:buAutoNum type="circleNumDbPlain"/>
            </a:pPr>
            <a:r>
              <a:rPr lang="en-US" altLang="zh-CN" sz="1400" b="1" dirty="0"/>
              <a:t>M[PC] -&gt; IR</a:t>
            </a:r>
            <a:r>
              <a:rPr lang="zh-CN" altLang="en-US" sz="1400" b="1" dirty="0"/>
              <a:t>：以程序计数器</a:t>
            </a:r>
            <a:r>
              <a:rPr lang="en-US" altLang="zh-CN" sz="1400" b="1" dirty="0"/>
              <a:t>PC</a:t>
            </a:r>
            <a:r>
              <a:rPr lang="zh-CN" altLang="en-US" sz="1400" b="1" dirty="0"/>
              <a:t>值为地址从存储器中取出指令，并送入指令寄存器</a:t>
            </a:r>
            <a:r>
              <a:rPr lang="en-US" altLang="zh-CN" sz="1400" b="1" dirty="0"/>
              <a:t>IR</a:t>
            </a:r>
            <a:r>
              <a:rPr lang="zh-CN" altLang="en-US" sz="1400" b="1" dirty="0"/>
              <a:t>中保存。</a:t>
            </a:r>
            <a:endParaRPr lang="en-US" altLang="zh-CN" sz="1400" b="1" dirty="0"/>
          </a:p>
          <a:p>
            <a:pPr marL="1257300" lvl="2" indent="-342900">
              <a:buFont typeface="+mj-ea"/>
              <a:buAutoNum type="circleNumDbPlain"/>
            </a:pPr>
            <a:endParaRPr lang="en-US" altLang="zh-CN" sz="1400" b="1" dirty="0"/>
          </a:p>
          <a:p>
            <a:pPr marL="1257300" lvl="2" indent="-342900">
              <a:buFont typeface="+mj-ea"/>
              <a:buAutoNum type="circleNumDbPlain"/>
            </a:pPr>
            <a:r>
              <a:rPr lang="en-US" altLang="zh-CN" sz="1400" b="1" dirty="0"/>
              <a:t>PC + </a:t>
            </a:r>
            <a:r>
              <a:rPr lang="zh-CN" altLang="en-US" sz="1400" b="1" dirty="0"/>
              <a:t>指令长度 </a:t>
            </a:r>
            <a:r>
              <a:rPr lang="en-US" altLang="zh-CN" sz="1400" b="1" dirty="0"/>
              <a:t>-&gt; PC</a:t>
            </a:r>
            <a:r>
              <a:rPr lang="zh-CN" altLang="en-US" sz="1400" b="1" dirty="0"/>
              <a:t>：计算顺序指令的地址，修改</a:t>
            </a:r>
            <a:r>
              <a:rPr lang="en-US" altLang="zh-CN" sz="1400" b="1" dirty="0"/>
              <a:t>PC</a:t>
            </a:r>
            <a:r>
              <a:rPr lang="zh-CN" altLang="en-US" sz="1400" b="1" dirty="0"/>
              <a:t>的值，因为</a:t>
            </a:r>
            <a:r>
              <a:rPr lang="en-US" altLang="zh-CN" sz="1400" b="1" dirty="0"/>
              <a:t>MIPS 32</a:t>
            </a:r>
            <a:r>
              <a:rPr lang="zh-CN" altLang="en-US" sz="1400" b="1" dirty="0"/>
              <a:t>是</a:t>
            </a:r>
            <a:r>
              <a:rPr lang="en-US" altLang="zh-CN" sz="1400" b="1" dirty="0"/>
              <a:t>32</a:t>
            </a:r>
            <a:r>
              <a:rPr lang="zh-CN" altLang="en-US" sz="1400" b="1" dirty="0"/>
              <a:t>位定长指令，因此这里是：</a:t>
            </a:r>
            <a:r>
              <a:rPr lang="en-US" altLang="zh-CN" sz="1400" b="1" dirty="0"/>
              <a:t>PC + 4 -&gt; PC</a:t>
            </a:r>
            <a:r>
              <a:rPr lang="zh-CN" altLang="en-US" sz="1400" b="1" dirty="0"/>
              <a:t>。</a:t>
            </a:r>
            <a:endParaRPr lang="en-US" altLang="zh-CN" sz="1400" b="1" dirty="0"/>
          </a:p>
          <a:p>
            <a:pPr marL="1257300" lvl="2" indent="-342900">
              <a:buFont typeface="+mj-ea"/>
              <a:buAutoNum type="circleNumDbPlain"/>
            </a:pPr>
            <a:endParaRPr lang="en-US" altLang="zh-CN" sz="1400" b="1" dirty="0"/>
          </a:p>
          <a:p>
            <a:pPr marL="1257300" lvl="2" indent="-342900">
              <a:buFont typeface="+mj-ea"/>
              <a:buAutoNum type="circleNumDbPlain"/>
            </a:pPr>
            <a:r>
              <a:rPr lang="zh-CN" altLang="en-US" sz="1400" b="1" dirty="0"/>
              <a:t>指令译码：以确定指令在执行阶段将要进行何种操作。</a:t>
            </a:r>
            <a:endParaRPr lang="en-US" altLang="zh-CN" sz="1200" b="1" dirty="0"/>
          </a:p>
          <a:p>
            <a:pPr lvl="1"/>
            <a:endParaRPr lang="en-US" altLang="zh-CN" sz="1600" b="1" dirty="0">
              <a:solidFill>
                <a:srgbClr val="FF0000"/>
              </a:solidFill>
            </a:endParaRPr>
          </a:p>
          <a:p>
            <a:pPr lvl="1"/>
            <a:r>
              <a:rPr lang="zh-CN" altLang="en-US" sz="1600" b="1" dirty="0">
                <a:solidFill>
                  <a:srgbClr val="FF0000"/>
                </a:solidFill>
              </a:rPr>
              <a:t>执行周期</a:t>
            </a:r>
            <a:r>
              <a:rPr lang="zh-CN" altLang="en-US" sz="1600" b="1" dirty="0"/>
              <a:t>中</a:t>
            </a:r>
            <a:r>
              <a:rPr lang="en-US" altLang="zh-CN" sz="1600" b="1" dirty="0"/>
              <a:t>CPU</a:t>
            </a:r>
            <a:r>
              <a:rPr lang="zh-CN" altLang="en-US" sz="1600" b="1" dirty="0"/>
              <a:t>应根据取指令阶段对操作码的译码或测试，进行指令所要求的操作，不同功能的指令具有不同的操作。</a:t>
            </a:r>
            <a:endParaRPr lang="en-US" altLang="zh-CN" sz="1800" b="1" dirty="0"/>
          </a:p>
          <a:p>
            <a:pPr lvl="1"/>
            <a:endParaRPr lang="zh-CN" altLang="en-US" sz="2400" dirty="0"/>
          </a:p>
        </p:txBody>
      </p:sp>
      <p:grpSp>
        <p:nvGrpSpPr>
          <p:cNvPr id="2" name="组合 1">
            <a:extLst>
              <a:ext uri="{FF2B5EF4-FFF2-40B4-BE49-F238E27FC236}">
                <a16:creationId xmlns:a16="http://schemas.microsoft.com/office/drawing/2014/main" id="{41B43680-2A2E-496D-9092-7A842288BE0C}"/>
              </a:ext>
            </a:extLst>
          </p:cNvPr>
          <p:cNvGrpSpPr/>
          <p:nvPr/>
        </p:nvGrpSpPr>
        <p:grpSpPr>
          <a:xfrm>
            <a:off x="2699792" y="3861048"/>
            <a:ext cx="3387481" cy="2736304"/>
            <a:chOff x="2699792" y="3861048"/>
            <a:chExt cx="3387481" cy="2736304"/>
          </a:xfrm>
        </p:grpSpPr>
        <p:pic>
          <p:nvPicPr>
            <p:cNvPr id="4" name="图片 3">
              <a:extLst>
                <a:ext uri="{FF2B5EF4-FFF2-40B4-BE49-F238E27FC236}">
                  <a16:creationId xmlns:a16="http://schemas.microsoft.com/office/drawing/2014/main" id="{46F637C5-9323-4B38-97D7-74F3C7F9D55A}"/>
                </a:ext>
              </a:extLst>
            </p:cNvPr>
            <p:cNvPicPr>
              <a:picLocks noChangeAspect="1"/>
            </p:cNvPicPr>
            <p:nvPr/>
          </p:nvPicPr>
          <p:blipFill>
            <a:blip r:embed="rId2"/>
            <a:stretch>
              <a:fillRect/>
            </a:stretch>
          </p:blipFill>
          <p:spPr>
            <a:xfrm>
              <a:off x="2699792" y="3861048"/>
              <a:ext cx="3387481" cy="2314405"/>
            </a:xfrm>
            <a:prstGeom prst="rect">
              <a:avLst/>
            </a:prstGeom>
          </p:spPr>
        </p:pic>
        <p:sp>
          <p:nvSpPr>
            <p:cNvPr id="5" name="文本框 4">
              <a:extLst>
                <a:ext uri="{FF2B5EF4-FFF2-40B4-BE49-F238E27FC236}">
                  <a16:creationId xmlns:a16="http://schemas.microsoft.com/office/drawing/2014/main" id="{943D3F10-3606-44D1-BBA3-EE7FC6D1ECAF}"/>
                </a:ext>
              </a:extLst>
            </p:cNvPr>
            <p:cNvSpPr txBox="1"/>
            <p:nvPr/>
          </p:nvSpPr>
          <p:spPr>
            <a:xfrm>
              <a:off x="3341816" y="6331624"/>
              <a:ext cx="2310304" cy="265728"/>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spTree>
    <p:extLst>
      <p:ext uri="{BB962C8B-B14F-4D97-AF65-F5344CB8AC3E}">
        <p14:creationId xmlns:p14="http://schemas.microsoft.com/office/powerpoint/2010/main" val="1755626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800" b="1" dirty="0"/>
          </a:p>
          <a:p>
            <a:pPr lvl="2"/>
            <a:r>
              <a:rPr lang="en-US" altLang="zh-CN" sz="1400" b="1" dirty="0" err="1"/>
              <a:t>lw</a:t>
            </a:r>
            <a:r>
              <a:rPr lang="zh-CN" altLang="en-US" sz="1400" b="1" dirty="0"/>
              <a:t>指令（</a:t>
            </a:r>
            <a:r>
              <a:rPr lang="zh-CN" altLang="en-US" sz="1400" b="1" dirty="0">
                <a:solidFill>
                  <a:srgbClr val="FF0000"/>
                </a:solidFill>
              </a:rPr>
              <a:t>取数指令</a:t>
            </a:r>
            <a:r>
              <a:rPr lang="zh-CN" altLang="en-US" sz="1400" b="1" dirty="0"/>
              <a:t>）属于</a:t>
            </a:r>
            <a:r>
              <a:rPr lang="en-US" altLang="zh-CN" sz="1400" b="1" dirty="0"/>
              <a:t>I</a:t>
            </a:r>
            <a:r>
              <a:rPr lang="zh-CN" altLang="en-US" sz="1400" b="1" dirty="0"/>
              <a:t>型指令，汇编代码为：</a:t>
            </a:r>
            <a:r>
              <a:rPr lang="en-US" altLang="zh-CN" sz="1400" b="1" dirty="0" err="1"/>
              <a:t>lw</a:t>
            </a:r>
            <a:r>
              <a:rPr lang="en-US" altLang="zh-CN" sz="1400" b="1" dirty="0"/>
              <a:t> </a:t>
            </a:r>
            <a:r>
              <a:rPr lang="en-US" altLang="zh-CN" sz="1400" b="1" dirty="0" err="1"/>
              <a:t>rt,imm</a:t>
            </a:r>
            <a:r>
              <a:rPr lang="en-US" altLang="zh-CN" sz="1400" b="1" dirty="0"/>
              <a:t>(</a:t>
            </a:r>
            <a:r>
              <a:rPr lang="en-US" altLang="zh-CN" sz="1400" b="1" dirty="0" err="1"/>
              <a:t>rs</a:t>
            </a:r>
            <a:r>
              <a:rPr lang="en-US" altLang="zh-CN" sz="1400" b="1" dirty="0"/>
              <a:t>)</a:t>
            </a:r>
            <a:r>
              <a:rPr lang="zh-CN" altLang="en-US" sz="1400" b="1" dirty="0"/>
              <a:t>，其指令格式如图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第三个机器周期：执行周期，用于实现存储器读取操作。</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429000"/>
            <a:ext cx="4450257"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2189524607"/>
              </p:ext>
            </p:extLst>
          </p:nvPr>
        </p:nvGraphicFramePr>
        <p:xfrm>
          <a:off x="251521" y="3778007"/>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latin typeface="+mn-lt"/>
                        </a:rPr>
                        <a:t>周期</a:t>
                      </a:r>
                    </a:p>
                  </a:txBody>
                  <a:tcPr anchor="ctr"/>
                </a:tc>
                <a:tc>
                  <a:txBody>
                    <a:bodyPr/>
                    <a:lstStyle/>
                    <a:p>
                      <a:pPr algn="ctr"/>
                      <a:r>
                        <a:rPr lang="zh-CN" altLang="en-US" sz="1200" b="1" dirty="0">
                          <a:latin typeface="+mn-lt"/>
                        </a:rPr>
                        <a:t>节拍</a:t>
                      </a:r>
                    </a:p>
                  </a:txBody>
                  <a:tcPr anchor="ctr"/>
                </a:tc>
                <a:tc>
                  <a:txBody>
                    <a:bodyPr/>
                    <a:lstStyle/>
                    <a:p>
                      <a:pPr algn="ctr"/>
                      <a:r>
                        <a:rPr lang="zh-CN" altLang="en-US" sz="1200" b="1" dirty="0">
                          <a:latin typeface="+mn-lt"/>
                        </a:rPr>
                        <a:t>操作</a:t>
                      </a:r>
                    </a:p>
                  </a:txBody>
                  <a:tcPr anchor="ctr"/>
                </a:tc>
                <a:tc>
                  <a:txBody>
                    <a:bodyPr/>
                    <a:lstStyle/>
                    <a:p>
                      <a:pPr algn="ctr"/>
                      <a:r>
                        <a:rPr lang="zh-CN" altLang="en-US" sz="1200" b="1" dirty="0">
                          <a:latin typeface="+mn-lt"/>
                        </a:rPr>
                        <a:t>功能说明</a:t>
                      </a:r>
                    </a:p>
                  </a:txBody>
                  <a:tcPr anchor="ctr"/>
                </a:tc>
                <a:tc>
                  <a:txBody>
                    <a:bodyPr/>
                    <a:lstStyle/>
                    <a:p>
                      <a:pPr algn="ctr"/>
                      <a:r>
                        <a:rPr lang="zh-CN" altLang="en-US" sz="1200" b="1" dirty="0">
                          <a:latin typeface="+mn-lt"/>
                        </a:rPr>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latin typeface="+mn-lt"/>
                        </a:rPr>
                        <a:t>取指周期</a:t>
                      </a:r>
                      <a:endParaRPr lang="en-US" altLang="zh-CN" sz="1200" b="1" dirty="0">
                        <a:latin typeface="+mn-lt"/>
                      </a:endParaRPr>
                    </a:p>
                    <a:p>
                      <a:pPr algn="ctr"/>
                      <a:r>
                        <a:rPr lang="en-US" altLang="zh-CN" sz="1200" b="1" dirty="0" err="1">
                          <a:latin typeface="+mn-lt"/>
                        </a:rPr>
                        <a:t>M</a:t>
                      </a:r>
                      <a:r>
                        <a:rPr lang="en-US" altLang="zh-CN" sz="1200" b="1" baseline="-25000" dirty="0" err="1">
                          <a:latin typeface="+mn-lt"/>
                        </a:rPr>
                        <a:t>if</a:t>
                      </a:r>
                      <a:endParaRPr lang="zh-CN" altLang="en-US" sz="1200" b="1" baseline="-25000" dirty="0">
                        <a:latin typeface="+mn-lt"/>
                      </a:endParaRPr>
                    </a:p>
                  </a:txBody>
                  <a:tcPr anchor="ctr"/>
                </a:tc>
                <a:tc>
                  <a:txBody>
                    <a:bodyPr/>
                    <a:lstStyle/>
                    <a:p>
                      <a:pPr algn="ctr"/>
                      <a:r>
                        <a:rPr lang="en-US" altLang="zh-CN" sz="1200" b="1" dirty="0">
                          <a:latin typeface="+mn-lt"/>
                        </a:rPr>
                        <a:t>T</a:t>
                      </a:r>
                      <a:r>
                        <a:rPr lang="en-US" altLang="zh-CN" sz="1200" b="1" baseline="-25000" dirty="0">
                          <a:latin typeface="+mn-lt"/>
                        </a:rPr>
                        <a:t>1</a:t>
                      </a:r>
                      <a:endParaRPr lang="zh-CN" altLang="en-US" sz="1200" b="1" baseline="-25000" dirty="0">
                        <a:latin typeface="+mn-lt"/>
                      </a:endParaRPr>
                    </a:p>
                  </a:txBody>
                  <a:tcPr anchor="ctr"/>
                </a:tc>
                <a:tc>
                  <a:txBody>
                    <a:bodyPr/>
                    <a:lstStyle/>
                    <a:p>
                      <a:pPr algn="l"/>
                      <a:r>
                        <a:rPr lang="en-US" altLang="zh-CN" sz="1200" b="1" dirty="0">
                          <a:latin typeface="+mn-lt"/>
                        </a:rPr>
                        <a:t>PC -&gt; AR ;  PC -&gt; X</a:t>
                      </a:r>
                      <a:endParaRPr lang="zh-CN" altLang="en-US" sz="1200" b="1" dirty="0">
                        <a:latin typeface="+mn-lt"/>
                      </a:endParaRPr>
                    </a:p>
                  </a:txBody>
                  <a:tcPr anchor="ctr"/>
                </a:tc>
                <a:tc>
                  <a:txBody>
                    <a:bodyPr/>
                    <a:lstStyle/>
                    <a:p>
                      <a:pPr algn="l"/>
                      <a:r>
                        <a:rPr lang="zh-CN" altLang="en-US" sz="1200" b="1" dirty="0">
                          <a:latin typeface="+mn-lt"/>
                        </a:rPr>
                        <a:t>将程序计数器</a:t>
                      </a:r>
                      <a:r>
                        <a:rPr lang="en-US" altLang="zh-CN" sz="1200" b="1" dirty="0">
                          <a:latin typeface="+mn-lt"/>
                        </a:rPr>
                        <a:t>PC</a:t>
                      </a:r>
                      <a:r>
                        <a:rPr lang="zh-CN" altLang="en-US" sz="1200" b="1" dirty="0">
                          <a:latin typeface="+mn-lt"/>
                        </a:rPr>
                        <a:t>内容送</a:t>
                      </a:r>
                      <a:r>
                        <a:rPr lang="en-US" altLang="zh-CN" sz="1200" b="1" dirty="0">
                          <a:latin typeface="+mn-lt"/>
                        </a:rPr>
                        <a:t>AR</a:t>
                      </a:r>
                      <a:r>
                        <a:rPr lang="zh-CN" altLang="en-US" sz="1200" b="1" dirty="0">
                          <a:latin typeface="+mn-lt"/>
                        </a:rPr>
                        <a:t>，同时送入暂存器</a:t>
                      </a:r>
                      <a:r>
                        <a:rPr lang="en-US" altLang="zh-CN" sz="1200" b="1" dirty="0">
                          <a:latin typeface="+mn-lt"/>
                        </a:rPr>
                        <a:t>X</a:t>
                      </a:r>
                      <a:endParaRPr lang="zh-CN" altLang="en-US" sz="1200" b="1" dirty="0">
                        <a:latin typeface="+mn-lt"/>
                      </a:endParaRPr>
                    </a:p>
                  </a:txBody>
                  <a:tcPr anchor="ctr"/>
                </a:tc>
                <a:tc>
                  <a:txBody>
                    <a:bodyPr/>
                    <a:lstStyle/>
                    <a:p>
                      <a:pPr algn="l"/>
                      <a:r>
                        <a:rPr lang="en-US" altLang="zh-CN" sz="1200" b="1" dirty="0" err="1">
                          <a:latin typeface="+mn-lt"/>
                        </a:rPr>
                        <a:t>PC</a:t>
                      </a:r>
                      <a:r>
                        <a:rPr lang="en-US" altLang="zh-CN" sz="1200" b="1" baseline="-25000" dirty="0" err="1">
                          <a:latin typeface="+mn-lt"/>
                        </a:rPr>
                        <a:t>out</a:t>
                      </a:r>
                      <a:r>
                        <a:rPr lang="en-US" altLang="zh-CN" sz="1200" b="1" dirty="0">
                          <a:latin typeface="+mn-lt"/>
                        </a:rPr>
                        <a:t>=</a:t>
                      </a:r>
                      <a:r>
                        <a:rPr lang="en-US" altLang="zh-CN" sz="1200" b="1" dirty="0" err="1">
                          <a:latin typeface="+mn-lt"/>
                        </a:rPr>
                        <a:t>AR</a:t>
                      </a:r>
                      <a:r>
                        <a:rPr lang="en-US" altLang="zh-CN" sz="1200" b="1" baseline="-25000" dirty="0" err="1">
                          <a:latin typeface="+mn-lt"/>
                        </a:rPr>
                        <a:t>in</a:t>
                      </a:r>
                      <a:r>
                        <a:rPr lang="en-US" altLang="zh-CN" sz="1200" b="1" dirty="0">
                          <a:latin typeface="+mn-lt"/>
                        </a:rPr>
                        <a:t>=X</a:t>
                      </a:r>
                      <a:r>
                        <a:rPr lang="en-US" altLang="zh-CN" sz="1200" b="1" baseline="-25000" dirty="0">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2</a:t>
                      </a:r>
                      <a:endParaRPr lang="zh-CN" altLang="en-US" sz="1200" b="1" baseline="-25000" dirty="0">
                        <a:latin typeface="+mn-lt"/>
                      </a:endParaRPr>
                    </a:p>
                  </a:txBody>
                  <a:tcPr anchor="ctr"/>
                </a:tc>
                <a:tc>
                  <a:txBody>
                    <a:bodyPr/>
                    <a:lstStyle/>
                    <a:p>
                      <a:pPr algn="l"/>
                      <a:r>
                        <a:rPr lang="en-US" altLang="zh-CN" sz="1200" b="1" dirty="0">
                          <a:latin typeface="+mn-lt"/>
                        </a:rPr>
                        <a:t>X+4 -&gt; Z</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PC</a:t>
                      </a:r>
                      <a:r>
                        <a:rPr lang="zh-CN" altLang="en-US" sz="1200" b="1" dirty="0">
                          <a:latin typeface="+mn-lt"/>
                        </a:rPr>
                        <a:t>值加</a:t>
                      </a:r>
                      <a:r>
                        <a:rPr lang="en-US" altLang="zh-CN" sz="1200" b="1" dirty="0">
                          <a:latin typeface="+mn-lt"/>
                        </a:rPr>
                        <a:t>4</a:t>
                      </a:r>
                      <a:r>
                        <a:rPr lang="zh-CN" altLang="en-US" sz="1200" b="1" dirty="0">
                          <a:latin typeface="+mn-lt"/>
                        </a:rPr>
                        <a:t>并送入暂存器</a:t>
                      </a:r>
                      <a:r>
                        <a:rPr lang="en-US" altLang="zh-CN" sz="1200" b="1" dirty="0">
                          <a:latin typeface="+mn-lt"/>
                        </a:rPr>
                        <a:t>Z</a:t>
                      </a:r>
                      <a:endParaRPr lang="zh-CN" altLang="en-US" sz="1200" b="1" dirty="0">
                        <a:latin typeface="+mn-lt"/>
                      </a:endParaRPr>
                    </a:p>
                  </a:txBody>
                  <a:tcPr anchor="ctr"/>
                </a:tc>
                <a:tc>
                  <a:txBody>
                    <a:bodyPr/>
                    <a:lstStyle/>
                    <a:p>
                      <a:pPr algn="l"/>
                      <a:r>
                        <a:rPr lang="en-US" altLang="zh-CN" sz="1200" b="1" dirty="0">
                          <a:latin typeface="+mn-lt"/>
                        </a:rPr>
                        <a:t>+4=1</a:t>
                      </a:r>
                      <a:endParaRPr lang="zh-CN" altLang="en-US" sz="1200" b="1" dirty="0">
                        <a:latin typeface="+mn-lt"/>
                      </a:endParaRPr>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3</a:t>
                      </a:r>
                      <a:endParaRPr lang="zh-CN" altLang="en-US" sz="1200" b="1" baseline="-25000" dirty="0">
                        <a:latin typeface="+mn-lt"/>
                      </a:endParaRPr>
                    </a:p>
                  </a:txBody>
                  <a:tcPr anchor="ctr"/>
                </a:tc>
                <a:tc>
                  <a:txBody>
                    <a:bodyPr/>
                    <a:lstStyle/>
                    <a:p>
                      <a:pPr algn="l"/>
                      <a:r>
                        <a:rPr lang="en-US" altLang="zh-CN" sz="1200" b="1" dirty="0">
                          <a:latin typeface="+mn-lt"/>
                        </a:rPr>
                        <a:t>Z -&gt; PC ;  M[AR] -&gt; DR</a:t>
                      </a:r>
                      <a:endParaRPr lang="zh-CN" altLang="en-US" sz="1200" b="1" dirty="0">
                        <a:latin typeface="+mn-lt"/>
                      </a:endParaRPr>
                    </a:p>
                  </a:txBody>
                  <a:tcPr anchor="ctr"/>
                </a:tc>
                <a:tc>
                  <a:txBody>
                    <a:bodyPr/>
                    <a:lstStyle/>
                    <a:p>
                      <a:pPr algn="l"/>
                      <a:r>
                        <a:rPr lang="zh-CN" altLang="en-US" sz="1200" b="1" dirty="0">
                          <a:latin typeface="+mn-lt"/>
                        </a:rPr>
                        <a:t>将暂存器</a:t>
                      </a:r>
                      <a:r>
                        <a:rPr lang="en-US" altLang="zh-CN" sz="1200" b="1" dirty="0">
                          <a:latin typeface="+mn-lt"/>
                        </a:rPr>
                        <a:t>Z</a:t>
                      </a:r>
                      <a:r>
                        <a:rPr lang="zh-CN" altLang="en-US" sz="1200" b="1" dirty="0">
                          <a:latin typeface="+mn-lt"/>
                        </a:rPr>
                        <a:t>内容回送到</a:t>
                      </a:r>
                      <a:r>
                        <a:rPr lang="en-US" altLang="zh-CN" sz="1200" b="1" dirty="0">
                          <a:latin typeface="+mn-lt"/>
                        </a:rPr>
                        <a:t>PC</a:t>
                      </a:r>
                    </a:p>
                    <a:p>
                      <a:pPr algn="l"/>
                      <a:r>
                        <a:rPr lang="zh-CN" altLang="en-US" sz="1200" b="1" dirty="0">
                          <a:latin typeface="+mn-lt"/>
                        </a:rPr>
                        <a:t>同时读</a:t>
                      </a:r>
                      <a:r>
                        <a:rPr lang="en-US" altLang="zh-CN" sz="1200" b="1" dirty="0">
                          <a:latin typeface="+mn-lt"/>
                        </a:rPr>
                        <a:t>AR</a:t>
                      </a:r>
                      <a:r>
                        <a:rPr lang="zh-CN" altLang="en-US" sz="1200" b="1" dirty="0">
                          <a:latin typeface="+mn-lt"/>
                        </a:rPr>
                        <a:t>内容对应主存单元的值并送入</a:t>
                      </a:r>
                      <a:r>
                        <a:rPr lang="en-US" altLang="zh-CN" sz="1200" b="1" dirty="0">
                          <a:latin typeface="+mn-lt"/>
                        </a:rPr>
                        <a:t>DR</a:t>
                      </a:r>
                      <a:endParaRPr lang="zh-CN" altLang="en-US" sz="1200" b="1" dirty="0">
                        <a:latin typeface="+mn-lt"/>
                      </a:endParaRPr>
                    </a:p>
                  </a:txBody>
                  <a:tcPr anchor="ctr"/>
                </a:tc>
                <a:tc>
                  <a:txBody>
                    <a:bodyPr/>
                    <a:lstStyle/>
                    <a:p>
                      <a:pPr algn="l"/>
                      <a:r>
                        <a:rPr lang="en-US" altLang="zh-CN" sz="1200" b="1" dirty="0" err="1">
                          <a:latin typeface="+mn-lt"/>
                        </a:rPr>
                        <a:t>Z</a:t>
                      </a:r>
                      <a:r>
                        <a:rPr lang="en-US" altLang="zh-CN" sz="1200" b="1" baseline="-25000" dirty="0" err="1">
                          <a:latin typeface="+mn-lt"/>
                        </a:rPr>
                        <a:t>out</a:t>
                      </a:r>
                      <a:r>
                        <a:rPr lang="en-US" altLang="zh-CN" sz="1200" b="1" dirty="0">
                          <a:latin typeface="+mn-lt"/>
                        </a:rPr>
                        <a:t>=</a:t>
                      </a:r>
                      <a:r>
                        <a:rPr lang="en-US" altLang="zh-CN" sz="1200" b="1" dirty="0" err="1">
                          <a:latin typeface="+mn-lt"/>
                        </a:rPr>
                        <a:t>PC</a:t>
                      </a:r>
                      <a:r>
                        <a:rPr lang="en-US" altLang="zh-CN" sz="1200" b="1" baseline="-25000" dirty="0" err="1">
                          <a:latin typeface="+mn-lt"/>
                        </a:rPr>
                        <a:t>in</a:t>
                      </a:r>
                      <a:r>
                        <a:rPr lang="en-US" altLang="zh-CN" sz="1200" b="1" dirty="0">
                          <a:latin typeface="+mn-lt"/>
                        </a:rPr>
                        <a:t>=1</a:t>
                      </a:r>
                    </a:p>
                    <a:p>
                      <a:pPr algn="l"/>
                      <a:r>
                        <a:rPr lang="en-US" altLang="zh-CN" sz="1200" b="1" dirty="0">
                          <a:latin typeface="+mn-lt"/>
                        </a:rPr>
                        <a:t>Read=</a:t>
                      </a:r>
                      <a:r>
                        <a:rPr lang="en-US" altLang="zh-CN" sz="1200" b="1" dirty="0" err="1">
                          <a:latin typeface="+mn-lt"/>
                        </a:rPr>
                        <a:t>DRE</a:t>
                      </a:r>
                      <a:r>
                        <a:rPr lang="en-US" altLang="zh-CN" sz="1200" b="1" baseline="-25000" dirty="0" err="1">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4</a:t>
                      </a:r>
                      <a:endParaRPr lang="zh-CN" altLang="en-US" sz="1200" b="1" baseline="-25000" dirty="0">
                        <a:latin typeface="+mn-lt"/>
                      </a:endParaRPr>
                    </a:p>
                  </a:txBody>
                  <a:tcPr anchor="ctr"/>
                </a:tc>
                <a:tc>
                  <a:txBody>
                    <a:bodyPr/>
                    <a:lstStyle/>
                    <a:p>
                      <a:pPr algn="l"/>
                      <a:r>
                        <a:rPr lang="en-US" altLang="zh-CN" sz="1200" b="1" dirty="0">
                          <a:latin typeface="+mn-lt"/>
                        </a:rPr>
                        <a:t>DR -&gt; IR</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DR</a:t>
                      </a:r>
                      <a:r>
                        <a:rPr lang="zh-CN" altLang="en-US" sz="1200" b="1" dirty="0">
                          <a:latin typeface="+mn-lt"/>
                        </a:rPr>
                        <a:t>内容送入</a:t>
                      </a:r>
                      <a:r>
                        <a:rPr lang="en-US" altLang="zh-CN" sz="1200" b="1" dirty="0">
                          <a:latin typeface="+mn-lt"/>
                        </a:rPr>
                        <a:t>IR</a:t>
                      </a:r>
                      <a:r>
                        <a:rPr lang="zh-CN" altLang="en-US" sz="1200" b="1" dirty="0">
                          <a:latin typeface="+mn-lt"/>
                        </a:rPr>
                        <a:t>，完成取指令</a:t>
                      </a:r>
                    </a:p>
                  </a:txBody>
                  <a:tcPr anchor="ctr"/>
                </a:tc>
                <a:tc>
                  <a:txBody>
                    <a:bodyPr/>
                    <a:lstStyle/>
                    <a:p>
                      <a:pPr algn="l"/>
                      <a:r>
                        <a:rPr lang="en-US" altLang="zh-CN" sz="1200" b="1" dirty="0" err="1">
                          <a:latin typeface="+mn-lt"/>
                        </a:rPr>
                        <a:t>DR</a:t>
                      </a:r>
                      <a:r>
                        <a:rPr lang="en-US" altLang="zh-CN" sz="1200" b="1" baseline="-25000" dirty="0" err="1">
                          <a:latin typeface="+mn-lt"/>
                        </a:rPr>
                        <a:t>out</a:t>
                      </a:r>
                      <a:r>
                        <a:rPr lang="en-US" altLang="zh-CN" sz="1200" b="1" dirty="0">
                          <a:latin typeface="+mn-lt"/>
                        </a:rPr>
                        <a:t>=</a:t>
                      </a:r>
                      <a:r>
                        <a:rPr lang="en-US" altLang="zh-CN" sz="1200" b="1" dirty="0" err="1">
                          <a:latin typeface="+mn-lt"/>
                        </a:rPr>
                        <a:t>IR</a:t>
                      </a:r>
                      <a:r>
                        <a:rPr lang="en-US" altLang="zh-CN" sz="1200" b="1" baseline="-25000" dirty="0" err="1">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latin typeface="+mn-lt"/>
                        </a:rPr>
                        <a:t>计算周期</a:t>
                      </a:r>
                      <a:endParaRPr lang="en-US" altLang="zh-CN" sz="1200" b="1" dirty="0">
                        <a:latin typeface="+mn-lt"/>
                      </a:endParaRPr>
                    </a:p>
                    <a:p>
                      <a:pPr algn="ctr"/>
                      <a:r>
                        <a:rPr lang="en-US" altLang="zh-CN" sz="1200" b="1" dirty="0" err="1">
                          <a:latin typeface="+mn-lt"/>
                        </a:rPr>
                        <a:t>M</a:t>
                      </a:r>
                      <a:r>
                        <a:rPr lang="en-US" altLang="zh-CN" sz="1200" b="1" baseline="-25000" dirty="0" err="1">
                          <a:latin typeface="+mn-lt"/>
                        </a:rPr>
                        <a:t>cal</a:t>
                      </a:r>
                      <a:endParaRPr lang="zh-CN" altLang="en-US" sz="1200" b="1" baseline="-25000"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1</a:t>
                      </a:r>
                      <a:endParaRPr lang="zh-CN" altLang="en-US" sz="1200" b="1" baseline="-25000" dirty="0">
                        <a:latin typeface="+mn-lt"/>
                      </a:endParaRPr>
                    </a:p>
                  </a:txBody>
                  <a:tcPr anchor="ctr"/>
                </a:tc>
                <a:tc>
                  <a:txBody>
                    <a:bodyPr/>
                    <a:lstStyle/>
                    <a:p>
                      <a:pPr algn="l"/>
                      <a:r>
                        <a:rPr lang="en-US" altLang="zh-CN" sz="1200" b="1" dirty="0">
                          <a:latin typeface="+mn-lt"/>
                        </a:rPr>
                        <a:t>R[</a:t>
                      </a:r>
                      <a:r>
                        <a:rPr lang="en-US" altLang="zh-CN" sz="1200" b="1" dirty="0" err="1">
                          <a:latin typeface="+mn-lt"/>
                        </a:rPr>
                        <a:t>rs</a:t>
                      </a:r>
                      <a:r>
                        <a:rPr lang="en-US" altLang="zh-CN" sz="1200" b="1" dirty="0">
                          <a:latin typeface="+mn-lt"/>
                        </a:rPr>
                        <a:t>] -&gt; X</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err="1">
                          <a:latin typeface="+mn-lt"/>
                        </a:rPr>
                        <a:t>rs</a:t>
                      </a:r>
                      <a:r>
                        <a:rPr lang="zh-CN" altLang="en-US" sz="1200" b="1" dirty="0">
                          <a:latin typeface="+mn-lt"/>
                        </a:rPr>
                        <a:t>寄存器内容送入暂存器</a:t>
                      </a:r>
                      <a:r>
                        <a:rPr lang="en-US" altLang="zh-CN" sz="1200" b="1" dirty="0">
                          <a:latin typeface="+mn-lt"/>
                        </a:rPr>
                        <a:t>X</a:t>
                      </a:r>
                      <a:r>
                        <a:rPr lang="zh-CN" altLang="en-US" sz="1200" b="1" dirty="0">
                          <a:latin typeface="+mn-lt"/>
                        </a:rPr>
                        <a:t>，准备计算访存地址</a:t>
                      </a:r>
                    </a:p>
                  </a:txBody>
                  <a:tcPr anchor="ctr"/>
                </a:tc>
                <a:tc>
                  <a:txBody>
                    <a:bodyPr/>
                    <a:lstStyle/>
                    <a:p>
                      <a:pPr algn="l"/>
                      <a:r>
                        <a:rPr lang="en-US" altLang="zh-CN" sz="1200" b="1" dirty="0">
                          <a:latin typeface="+mn-lt"/>
                        </a:rPr>
                        <a:t>R</a:t>
                      </a:r>
                      <a:r>
                        <a:rPr lang="en-US" altLang="zh-CN" sz="1200" b="1" baseline="-25000" dirty="0">
                          <a:latin typeface="+mn-lt"/>
                        </a:rPr>
                        <a:t>out</a:t>
                      </a:r>
                      <a:r>
                        <a:rPr lang="en-US" altLang="zh-CN" sz="1200" b="1" dirty="0">
                          <a:latin typeface="+mn-lt"/>
                        </a:rPr>
                        <a:t>=X</a:t>
                      </a:r>
                      <a:r>
                        <a:rPr lang="en-US" altLang="zh-CN" sz="1200" b="1" baseline="-25000" dirty="0">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2</a:t>
                      </a:r>
                      <a:endParaRPr lang="zh-CN" altLang="en-US" sz="1200" b="1" baseline="-25000" dirty="0">
                        <a:latin typeface="+mn-lt"/>
                      </a:endParaRPr>
                    </a:p>
                  </a:txBody>
                  <a:tcPr anchor="ctr"/>
                </a:tc>
                <a:tc>
                  <a:txBody>
                    <a:bodyPr/>
                    <a:lstStyle/>
                    <a:p>
                      <a:pPr algn="l"/>
                      <a:r>
                        <a:rPr lang="en-US" altLang="zh-CN" sz="1200" b="1" dirty="0">
                          <a:latin typeface="+mn-lt"/>
                        </a:rPr>
                        <a:t>IR(I) + X -&gt; Z</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IR</a:t>
                      </a:r>
                      <a:r>
                        <a:rPr lang="zh-CN" altLang="en-US" sz="1200" b="1" dirty="0">
                          <a:latin typeface="+mn-lt"/>
                        </a:rPr>
                        <a:t>中的立即数符号扩展为</a:t>
                      </a:r>
                      <a:r>
                        <a:rPr lang="en-US" altLang="zh-CN" sz="1200" b="1" dirty="0">
                          <a:latin typeface="+mn-lt"/>
                        </a:rPr>
                        <a:t>32</a:t>
                      </a:r>
                      <a:r>
                        <a:rPr lang="zh-CN" altLang="en-US" sz="1200" b="1" dirty="0">
                          <a:latin typeface="+mn-lt"/>
                        </a:rPr>
                        <a:t>位并送入</a:t>
                      </a:r>
                      <a:r>
                        <a:rPr lang="en-US" altLang="zh-CN" sz="1200" b="1" dirty="0">
                          <a:latin typeface="+mn-lt"/>
                        </a:rPr>
                        <a:t>ALU</a:t>
                      </a:r>
                      <a:r>
                        <a:rPr lang="zh-CN" altLang="en-US" sz="1200" b="1" dirty="0">
                          <a:latin typeface="+mn-lt"/>
                        </a:rPr>
                        <a:t>做加法运算</a:t>
                      </a:r>
                    </a:p>
                  </a:txBody>
                  <a:tcPr anchor="ctr"/>
                </a:tc>
                <a:tc>
                  <a:txBody>
                    <a:bodyPr/>
                    <a:lstStyle/>
                    <a:p>
                      <a:pPr algn="l"/>
                      <a:r>
                        <a:rPr lang="en-US" altLang="zh-CN" sz="1200" b="1" dirty="0">
                          <a:latin typeface="+mn-lt"/>
                        </a:rPr>
                        <a:t>IR(I)</a:t>
                      </a:r>
                      <a:r>
                        <a:rPr lang="en-US" altLang="zh-CN" sz="1200" b="1" baseline="-25000" dirty="0">
                          <a:latin typeface="+mn-lt"/>
                        </a:rPr>
                        <a:t>out</a:t>
                      </a:r>
                      <a:r>
                        <a:rPr lang="en-US" altLang="zh-CN" sz="1200" b="1" dirty="0">
                          <a:latin typeface="+mn-lt"/>
                        </a:rPr>
                        <a:t>=ADD=1</a:t>
                      </a:r>
                      <a:endParaRPr lang="zh-CN" altLang="en-US" sz="1200" b="1" dirty="0">
                        <a:latin typeface="+mn-lt"/>
                      </a:endParaRPr>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latin typeface="+mn-lt"/>
                        </a:rPr>
                        <a:t>执行周期</a:t>
                      </a:r>
                      <a:endParaRPr lang="en-US" altLang="zh-CN" sz="1200" b="1" dirty="0">
                        <a:latin typeface="+mn-lt"/>
                      </a:endParaRPr>
                    </a:p>
                    <a:p>
                      <a:pPr algn="ctr"/>
                      <a:r>
                        <a:rPr lang="en-US" altLang="zh-CN" sz="1200" b="1" dirty="0">
                          <a:latin typeface="+mn-lt"/>
                        </a:rPr>
                        <a:t>M</a:t>
                      </a:r>
                      <a:r>
                        <a:rPr lang="en-US" altLang="zh-CN" sz="1200" b="1" baseline="-25000" dirty="0">
                          <a:latin typeface="+mn-lt"/>
                        </a:rPr>
                        <a:t>ex</a:t>
                      </a:r>
                      <a:endParaRPr lang="zh-CN" altLang="en-US" sz="1200" b="1" baseline="-25000"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1</a:t>
                      </a:r>
                      <a:endParaRPr lang="zh-CN" altLang="en-US" sz="1200" b="1" baseline="-25000" dirty="0">
                        <a:latin typeface="+mn-lt"/>
                      </a:endParaRPr>
                    </a:p>
                  </a:txBody>
                  <a:tcPr anchor="ctr"/>
                </a:tc>
                <a:tc>
                  <a:txBody>
                    <a:bodyPr/>
                    <a:lstStyle/>
                    <a:p>
                      <a:pPr algn="l"/>
                      <a:r>
                        <a:rPr lang="en-US" altLang="zh-CN" sz="1200" b="1" dirty="0">
                          <a:latin typeface="+mn-lt"/>
                        </a:rPr>
                        <a:t>Z -&gt; AR</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Z</a:t>
                      </a:r>
                      <a:r>
                        <a:rPr lang="zh-CN" altLang="en-US" sz="1200" b="1" dirty="0">
                          <a:latin typeface="+mn-lt"/>
                        </a:rPr>
                        <a:t>中暂存的访存地址送入</a:t>
                      </a:r>
                      <a:r>
                        <a:rPr lang="en-US" altLang="zh-CN" sz="1200" b="1" dirty="0">
                          <a:latin typeface="+mn-lt"/>
                        </a:rPr>
                        <a:t>AR</a:t>
                      </a:r>
                      <a:endParaRPr lang="zh-CN" altLang="en-US" sz="1200" b="1" dirty="0">
                        <a:latin typeface="+mn-lt"/>
                      </a:endParaRPr>
                    </a:p>
                  </a:txBody>
                  <a:tcPr anchor="ctr"/>
                </a:tc>
                <a:tc>
                  <a:txBody>
                    <a:bodyPr/>
                    <a:lstStyle/>
                    <a:p>
                      <a:pPr algn="l"/>
                      <a:r>
                        <a:rPr lang="en-US" altLang="zh-CN" sz="1200" b="1" dirty="0" err="1">
                          <a:latin typeface="+mn-lt"/>
                        </a:rPr>
                        <a:t>Z</a:t>
                      </a:r>
                      <a:r>
                        <a:rPr lang="en-US" altLang="zh-CN" sz="1200" b="1" baseline="-25000" dirty="0" err="1">
                          <a:latin typeface="+mn-lt"/>
                        </a:rPr>
                        <a:t>out</a:t>
                      </a:r>
                      <a:r>
                        <a:rPr lang="en-US" altLang="zh-CN" sz="1200" b="1" dirty="0">
                          <a:latin typeface="+mn-lt"/>
                        </a:rPr>
                        <a:t>=</a:t>
                      </a:r>
                      <a:r>
                        <a:rPr lang="en-US" altLang="zh-CN" sz="1200" b="1" dirty="0" err="1">
                          <a:latin typeface="+mn-lt"/>
                        </a:rPr>
                        <a:t>AR</a:t>
                      </a:r>
                      <a:r>
                        <a:rPr lang="en-US" altLang="zh-CN" sz="1200" b="1" baseline="-25000" dirty="0" err="1">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2</a:t>
                      </a:r>
                      <a:endParaRPr lang="zh-CN" altLang="en-US" sz="1200" b="1" baseline="-25000" dirty="0">
                        <a:latin typeface="+mn-lt"/>
                      </a:endParaRPr>
                    </a:p>
                  </a:txBody>
                  <a:tcPr anchor="ctr"/>
                </a:tc>
                <a:tc>
                  <a:txBody>
                    <a:bodyPr/>
                    <a:lstStyle/>
                    <a:p>
                      <a:pPr algn="l"/>
                      <a:r>
                        <a:rPr lang="en-US" altLang="zh-CN" sz="1200" b="1" dirty="0">
                          <a:latin typeface="+mn-lt"/>
                        </a:rPr>
                        <a:t>M[AR] -&gt; DR</a:t>
                      </a:r>
                      <a:endParaRPr lang="zh-CN" altLang="en-US" sz="1200" b="1" dirty="0">
                        <a:latin typeface="+mn-lt"/>
                      </a:endParaRPr>
                    </a:p>
                  </a:txBody>
                  <a:tcPr anchor="ctr"/>
                </a:tc>
                <a:tc>
                  <a:txBody>
                    <a:bodyPr/>
                    <a:lstStyle/>
                    <a:p>
                      <a:pPr algn="l"/>
                      <a:r>
                        <a:rPr lang="zh-CN" altLang="en-US" sz="1200" b="1" dirty="0">
                          <a:latin typeface="+mn-lt"/>
                        </a:rPr>
                        <a:t>读</a:t>
                      </a:r>
                      <a:r>
                        <a:rPr lang="en-US" altLang="zh-CN" sz="1200" b="1" dirty="0">
                          <a:latin typeface="+mn-lt"/>
                        </a:rPr>
                        <a:t>AR</a:t>
                      </a:r>
                      <a:r>
                        <a:rPr lang="zh-CN" altLang="en-US" sz="1200" b="1" dirty="0">
                          <a:latin typeface="+mn-lt"/>
                        </a:rPr>
                        <a:t>内容对应主存单元的值并送入</a:t>
                      </a:r>
                      <a:r>
                        <a:rPr lang="en-US" altLang="zh-CN" sz="1200" b="1" dirty="0">
                          <a:latin typeface="+mn-lt"/>
                        </a:rPr>
                        <a:t>DR</a:t>
                      </a:r>
                      <a:endParaRPr lang="zh-CN" altLang="en-US" sz="1200" b="1" dirty="0">
                        <a:latin typeface="+mn-lt"/>
                      </a:endParaRPr>
                    </a:p>
                  </a:txBody>
                  <a:tcPr anchor="ctr"/>
                </a:tc>
                <a:tc>
                  <a:txBody>
                    <a:bodyPr/>
                    <a:lstStyle/>
                    <a:p>
                      <a:pPr algn="l"/>
                      <a:r>
                        <a:rPr lang="en-US" altLang="zh-CN" sz="1200" b="1" dirty="0">
                          <a:latin typeface="+mn-lt"/>
                        </a:rPr>
                        <a:t>Read=</a:t>
                      </a:r>
                      <a:r>
                        <a:rPr lang="en-US" altLang="zh-CN" sz="1200" b="1" dirty="0" err="1">
                          <a:latin typeface="+mn-lt"/>
                        </a:rPr>
                        <a:t>DRE</a:t>
                      </a:r>
                      <a:r>
                        <a:rPr lang="en-US" altLang="zh-CN" sz="1200" b="1" baseline="-25000" dirty="0" err="1">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mn-lt"/>
                        </a:rPr>
                        <a:t>T</a:t>
                      </a:r>
                      <a:r>
                        <a:rPr lang="en-US" altLang="zh-CN" sz="1200" b="1" baseline="-25000" dirty="0">
                          <a:latin typeface="+mn-lt"/>
                        </a:rPr>
                        <a:t>3</a:t>
                      </a:r>
                      <a:endParaRPr lang="zh-CN" altLang="en-US" sz="1200" b="1" baseline="-25000" dirty="0">
                        <a:latin typeface="+mn-lt"/>
                      </a:endParaRPr>
                    </a:p>
                  </a:txBody>
                  <a:tcPr anchor="ctr"/>
                </a:tc>
                <a:tc>
                  <a:txBody>
                    <a:bodyPr/>
                    <a:lstStyle/>
                    <a:p>
                      <a:pPr algn="l"/>
                      <a:r>
                        <a:rPr lang="en-US" altLang="zh-CN" sz="1200" b="1" dirty="0">
                          <a:latin typeface="+mn-lt"/>
                        </a:rPr>
                        <a:t>DR -&gt; R[rt]</a:t>
                      </a:r>
                      <a:endParaRPr lang="zh-CN" altLang="en-US" sz="1200" b="1" dirty="0">
                        <a:latin typeface="+mn-lt"/>
                      </a:endParaRPr>
                    </a:p>
                  </a:txBody>
                  <a:tcPr anchor="ctr"/>
                </a:tc>
                <a:tc>
                  <a:txBody>
                    <a:bodyPr/>
                    <a:lstStyle/>
                    <a:p>
                      <a:pPr algn="l"/>
                      <a:r>
                        <a:rPr lang="zh-CN" altLang="en-US" sz="1200" b="1" dirty="0">
                          <a:latin typeface="+mn-lt"/>
                        </a:rPr>
                        <a:t>将</a:t>
                      </a:r>
                      <a:r>
                        <a:rPr lang="en-US" altLang="zh-CN" sz="1200" b="1" dirty="0">
                          <a:latin typeface="+mn-lt"/>
                        </a:rPr>
                        <a:t>DR</a:t>
                      </a:r>
                      <a:r>
                        <a:rPr lang="zh-CN" altLang="en-US" sz="1200" b="1" dirty="0">
                          <a:latin typeface="+mn-lt"/>
                        </a:rPr>
                        <a:t>内容送入寄存器</a:t>
                      </a:r>
                      <a:r>
                        <a:rPr lang="en-US" altLang="zh-CN" sz="1200" b="1" dirty="0">
                          <a:latin typeface="+mn-lt"/>
                        </a:rPr>
                        <a:t>rt</a:t>
                      </a:r>
                      <a:endParaRPr lang="zh-CN" altLang="en-US" sz="1200" b="1" dirty="0">
                        <a:latin typeface="+mn-lt"/>
                      </a:endParaRPr>
                    </a:p>
                  </a:txBody>
                  <a:tcPr anchor="ctr"/>
                </a:tc>
                <a:tc>
                  <a:txBody>
                    <a:bodyPr/>
                    <a:lstStyle/>
                    <a:p>
                      <a:pPr algn="l"/>
                      <a:r>
                        <a:rPr lang="en-US" altLang="zh-CN" sz="1200" b="1" dirty="0" err="1">
                          <a:latin typeface="+mn-lt"/>
                        </a:rPr>
                        <a:t>DR</a:t>
                      </a:r>
                      <a:r>
                        <a:rPr lang="en-US" altLang="zh-CN" sz="1200" b="1" baseline="-25000" dirty="0" err="1">
                          <a:latin typeface="+mn-lt"/>
                        </a:rPr>
                        <a:t>out</a:t>
                      </a:r>
                      <a:r>
                        <a:rPr lang="en-US" altLang="zh-CN" sz="1200" b="1" dirty="0">
                          <a:latin typeface="+mn-lt"/>
                        </a:rPr>
                        <a:t>=R</a:t>
                      </a:r>
                      <a:r>
                        <a:rPr lang="en-US" altLang="zh-CN" sz="1200" b="1" baseline="-25000" dirty="0">
                          <a:latin typeface="+mn-lt"/>
                        </a:rPr>
                        <a:t>in</a:t>
                      </a:r>
                      <a:r>
                        <a:rPr lang="en-US" altLang="zh-CN" sz="1200" b="1" dirty="0">
                          <a:latin typeface="+mn-lt"/>
                        </a:rPr>
                        <a:t>=1</a:t>
                      </a:r>
                      <a:endParaRPr lang="zh-CN" altLang="en-US" sz="1200" b="1" dirty="0">
                        <a:latin typeface="+mn-lt"/>
                      </a:endParaRPr>
                    </a:p>
                  </a:txBody>
                  <a:tcPr anchor="ctr"/>
                </a:tc>
                <a:extLst>
                  <a:ext uri="{0D108BD9-81ED-4DB2-BD59-A6C34878D82A}">
                    <a16:rowId xmlns:a16="http://schemas.microsoft.com/office/drawing/2014/main" val="3201194894"/>
                  </a:ext>
                </a:extLst>
              </a:tr>
            </a:tbl>
          </a:graphicData>
        </a:graphic>
      </p:graphicFrame>
      <p:grpSp>
        <p:nvGrpSpPr>
          <p:cNvPr id="8" name="组合 7">
            <a:extLst>
              <a:ext uri="{FF2B5EF4-FFF2-40B4-BE49-F238E27FC236}">
                <a16:creationId xmlns:a16="http://schemas.microsoft.com/office/drawing/2014/main" id="{00A3CF9A-2871-4520-ABDC-B6287F234A56}"/>
              </a:ext>
            </a:extLst>
          </p:cNvPr>
          <p:cNvGrpSpPr/>
          <p:nvPr/>
        </p:nvGrpSpPr>
        <p:grpSpPr>
          <a:xfrm>
            <a:off x="2843808" y="1261028"/>
            <a:ext cx="3816546" cy="787180"/>
            <a:chOff x="4715894" y="1340768"/>
            <a:chExt cx="3816546" cy="787180"/>
          </a:xfrm>
        </p:grpSpPr>
        <p:grpSp>
          <p:nvGrpSpPr>
            <p:cNvPr id="6" name="组合 5">
              <a:extLst>
                <a:ext uri="{FF2B5EF4-FFF2-40B4-BE49-F238E27FC236}">
                  <a16:creationId xmlns:a16="http://schemas.microsoft.com/office/drawing/2014/main" id="{1E68CFD3-7040-42C2-92C9-E0FEEC48CD6F}"/>
                </a:ext>
              </a:extLst>
            </p:cNvPr>
            <p:cNvGrpSpPr/>
            <p:nvPr/>
          </p:nvGrpSpPr>
          <p:grpSpPr>
            <a:xfrm>
              <a:off x="4715894" y="13407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sp>
          <p:nvSpPr>
            <p:cNvPr id="7" name="文本框 6">
              <a:extLst>
                <a:ext uri="{FF2B5EF4-FFF2-40B4-BE49-F238E27FC236}">
                  <a16:creationId xmlns:a16="http://schemas.microsoft.com/office/drawing/2014/main" id="{79FDD643-9254-44E2-B22A-E2E7D56C9368}"/>
                </a:ext>
              </a:extLst>
            </p:cNvPr>
            <p:cNvSpPr txBox="1"/>
            <p:nvPr/>
          </p:nvSpPr>
          <p:spPr>
            <a:xfrm>
              <a:off x="5436096" y="1526549"/>
              <a:ext cx="461986" cy="215444"/>
            </a:xfrm>
            <a:prstGeom prst="rect">
              <a:avLst/>
            </a:prstGeom>
            <a:solidFill>
              <a:schemeClr val="accent3"/>
            </a:solidFill>
          </p:spPr>
          <p:txBody>
            <a:bodyPr wrap="none" rtlCol="0">
              <a:spAutoFit/>
            </a:bodyPr>
            <a:lstStyle/>
            <a:p>
              <a:r>
                <a:rPr lang="en-US" altLang="zh-CN" sz="800" b="1" dirty="0">
                  <a:solidFill>
                    <a:schemeClr val="bg1"/>
                  </a:solidFill>
                </a:rPr>
                <a:t>OP=35</a:t>
              </a:r>
              <a:endParaRPr lang="zh-CN" altLang="en-US" sz="800" b="1" dirty="0">
                <a:solidFill>
                  <a:schemeClr val="bg1"/>
                </a:solidFill>
              </a:endParaRPr>
            </a:p>
          </p:txBody>
        </p:sp>
      </p:grpSp>
    </p:spTree>
    <p:extLst>
      <p:ext uri="{BB962C8B-B14F-4D97-AF65-F5344CB8AC3E}">
        <p14:creationId xmlns:p14="http://schemas.microsoft.com/office/powerpoint/2010/main" val="1437826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extLst>
              <p:ext uri="{D42A27DB-BD31-4B8C-83A1-F6EECF244321}">
                <p14:modId xmlns:p14="http://schemas.microsoft.com/office/powerpoint/2010/main" val="3381844346"/>
              </p:ext>
            </p:extLst>
          </p:nvPr>
        </p:nvGraphicFramePr>
        <p:xfrm>
          <a:off x="251521" y="3789040"/>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都</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7173"/>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5378532"/>
            <a:ext cx="8856984" cy="1415772"/>
          </a:xfrm>
          <a:prstGeom prst="rect">
            <a:avLst/>
          </a:prstGeom>
          <a:solidFill>
            <a:srgbClr val="FFFF00"/>
          </a:solidFill>
        </p:spPr>
        <p:txBody>
          <a:bodyPr wrap="square" rtlCol="0">
            <a:spAutoFit/>
          </a:bodyPr>
          <a:lstStyle/>
          <a:p>
            <a:r>
              <a:rPr lang="en-US" altLang="zh-CN" b="1" dirty="0" err="1"/>
              <a:t>lw</a:t>
            </a:r>
            <a:r>
              <a:rPr lang="zh-CN" altLang="en-US" b="1" dirty="0"/>
              <a:t>指令取指周期使用的两条数据通道：</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301090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都</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4167350"/>
            <a:ext cx="8856984" cy="1200329"/>
          </a:xfrm>
          <a:prstGeom prst="rect">
            <a:avLst/>
          </a:prstGeom>
          <a:solidFill>
            <a:srgbClr val="FFFF00"/>
          </a:solidFill>
        </p:spPr>
        <p:txBody>
          <a:bodyPr wrap="square" rtlCol="0">
            <a:spAutoFit/>
          </a:bodyPr>
          <a:lstStyle/>
          <a:p>
            <a:r>
              <a:rPr lang="en-US" altLang="zh-CN" b="1" dirty="0" err="1"/>
              <a:t>lw</a:t>
            </a:r>
            <a:r>
              <a:rPr lang="zh-CN" altLang="en-US" b="1" dirty="0"/>
              <a:t>指令计算周期使用的数据通道：</a:t>
            </a: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-&gt; ALU ;</a:t>
            </a:r>
            <a:r>
              <a:rPr lang="en-US" altLang="zh-CN" dirty="0">
                <a:latin typeface="Arial" panose="020B0604020202020204" pitchFamily="34" charset="0"/>
              </a:rPr>
              <a:t>   </a:t>
            </a:r>
            <a:r>
              <a:rPr lang="en-US" altLang="zh-CN" sz="1800" b="1" i="0" u="none" strike="noStrike" kern="1200" dirty="0">
                <a:solidFill>
                  <a:srgbClr val="000000"/>
                </a:solidFill>
                <a:effectLst/>
                <a:latin typeface="Calibri" panose="020F0502020204030204" pitchFamily="34" charset="0"/>
              </a:rPr>
              <a:t>IR(I) -&gt;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计算访存地址</a:t>
            </a:r>
            <a:r>
              <a:rPr lang="en-US" altLang="zh-CN" b="1" i="0" u="none" strike="noStrike" kern="1200" dirty="0">
                <a:effectLst/>
                <a:latin typeface="Calibri" panose="020F0502020204030204" pitchFamily="34" charset="0"/>
              </a:rPr>
              <a:t>R[</a:t>
            </a:r>
            <a:r>
              <a:rPr lang="en-US" altLang="zh-CN" b="1" i="0" u="none" strike="noStrike" kern="1200" dirty="0" err="1">
                <a:effectLst/>
                <a:latin typeface="Calibri" panose="020F0502020204030204" pitchFamily="34" charset="0"/>
              </a:rPr>
              <a:t>rs</a:t>
            </a:r>
            <a:r>
              <a:rPr lang="en-US" altLang="zh-CN" b="1" i="0" u="none" strike="noStrike" kern="1200" dirty="0">
                <a:effectLst/>
                <a:latin typeface="Calibri" panose="020F0502020204030204" pitchFamily="34" charset="0"/>
              </a:rPr>
              <a:t>]+</a:t>
            </a:r>
            <a:r>
              <a:rPr lang="en-US" altLang="zh-CN" b="1" i="0" u="none" strike="noStrike" kern="1200" dirty="0" err="1">
                <a:effectLst/>
                <a:latin typeface="Calibri" panose="020F0502020204030204" pitchFamily="34" charset="0"/>
              </a:rPr>
              <a:t>imm</a:t>
            </a:r>
            <a:r>
              <a:rPr lang="zh-CN" altLang="en-US" b="1" i="0" u="none" strike="noStrike" kern="1200" dirty="0">
                <a:effectLst/>
                <a:latin typeface="Calibri" panose="020F0502020204030204" pitchFamily="34" charset="0"/>
              </a:rPr>
              <a:t>，并送入暂存器</a:t>
            </a:r>
            <a:r>
              <a:rPr lang="en-US" altLang="zh-CN" b="1" i="0" u="none" strike="noStrike" kern="1200" dirty="0">
                <a:effectLst/>
                <a:latin typeface="Calibri" panose="020F0502020204030204" pitchFamily="34" charset="0"/>
              </a:rPr>
              <a:t>Z</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
        <p:nvSpPr>
          <p:cNvPr id="11" name="文本框 10">
            <a:extLst>
              <a:ext uri="{FF2B5EF4-FFF2-40B4-BE49-F238E27FC236}">
                <a16:creationId xmlns:a16="http://schemas.microsoft.com/office/drawing/2014/main" id="{1C95B92E-11CF-4B69-9112-A47FF798A2F7}"/>
              </a:ext>
            </a:extLst>
          </p:cNvPr>
          <p:cNvSpPr txBox="1"/>
          <p:nvPr/>
        </p:nvSpPr>
        <p:spPr>
          <a:xfrm>
            <a:off x="179512" y="5994708"/>
            <a:ext cx="8856984" cy="769441"/>
          </a:xfrm>
          <a:prstGeom prst="rect">
            <a:avLst/>
          </a:prstGeom>
          <a:solidFill>
            <a:srgbClr val="FFFF00"/>
          </a:solidFill>
        </p:spPr>
        <p:txBody>
          <a:bodyPr wrap="square" rtlCol="0">
            <a:spAutoFit/>
          </a:bodyPr>
          <a:lstStyle/>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b="1" dirty="0"/>
          </a:p>
          <a:p>
            <a:pPr marL="0" algn="l" rtl="0" eaLnBrk="1" fontAlgn="ctr" latinLnBrk="0" hangingPunct="1">
              <a:spcBef>
                <a:spcPts val="0"/>
              </a:spcBef>
              <a:spcAft>
                <a:spcPts val="0"/>
              </a:spcAft>
            </a:pPr>
            <a:endParaRPr lang="en-US" altLang="zh-CN" sz="8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3198421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extLst>
              <p:ext uri="{D42A27DB-BD31-4B8C-83A1-F6EECF244321}">
                <p14:modId xmlns:p14="http://schemas.microsoft.com/office/powerpoint/2010/main" val="943759008"/>
              </p:ext>
            </p:extLst>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4151402"/>
            <a:ext cx="8856984" cy="1754326"/>
          </a:xfrm>
          <a:prstGeom prst="rect">
            <a:avLst/>
          </a:prstGeom>
          <a:solidFill>
            <a:srgbClr val="FFFF00"/>
          </a:solidFill>
        </p:spPr>
        <p:txBody>
          <a:bodyPr wrap="square" rtlCol="0">
            <a:spAutoFit/>
          </a:bodyPr>
          <a:lstStyle/>
          <a:p>
            <a:endParaRPr lang="en-US" altLang="zh-CN" b="1" dirty="0"/>
          </a:p>
          <a:p>
            <a:r>
              <a:rPr lang="en-US" altLang="zh-CN" b="1" dirty="0" err="1"/>
              <a:t>lw</a:t>
            </a:r>
            <a:r>
              <a:rPr lang="zh-CN" altLang="en-US" b="1" dirty="0"/>
              <a:t>指令执行周期使用的数据通道：</a:t>
            </a:r>
            <a:endParaRPr lang="en-US" altLang="zh-CN" b="1" dirty="0"/>
          </a:p>
          <a:p>
            <a:endParaRPr lang="en-US" altLang="zh-CN"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Z -&gt; AR -&gt; MEM </a:t>
            </a:r>
            <a:r>
              <a:rPr lang="en-US" altLang="zh-CN" sz="1800" b="1" i="0" u="none" strike="noStrike" kern="1200" dirty="0">
                <a:solidFill>
                  <a:srgbClr val="000000"/>
                </a:solidFill>
                <a:effectLst/>
                <a:latin typeface="Calibri" panose="020F0502020204030204" pitchFamily="34" charset="0"/>
              </a:rPr>
              <a:t>-&gt; DR -&gt; R[rt]</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从主存中取</a:t>
            </a:r>
            <a:r>
              <a:rPr lang="en-US" altLang="zh-CN" b="1" i="0" u="none" strike="noStrike" kern="1200" dirty="0">
                <a:effectLst/>
                <a:latin typeface="Calibri" panose="020F0502020204030204" pitchFamily="34" charset="0"/>
              </a:rPr>
              <a:t>32</a:t>
            </a:r>
            <a:r>
              <a:rPr lang="zh-CN" altLang="en-US" b="1" i="0" u="none" strike="noStrike" kern="1200" dirty="0">
                <a:effectLst/>
                <a:latin typeface="Calibri" panose="020F0502020204030204" pitchFamily="34" charset="0"/>
              </a:rPr>
              <a:t>位存储字，并送入寄存器</a:t>
            </a:r>
            <a:r>
              <a:rPr lang="en-US" altLang="zh-CN" b="1" i="0" u="none" strike="noStrike" kern="1200" dirty="0">
                <a:effectLst/>
                <a:latin typeface="Calibri" panose="020F0502020204030204" pitchFamily="34" charset="0"/>
              </a:rPr>
              <a:t>rt</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2189390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extLst>
              <p:ext uri="{D42A27DB-BD31-4B8C-83A1-F6EECF244321}">
                <p14:modId xmlns:p14="http://schemas.microsoft.com/office/powerpoint/2010/main" val="474358792"/>
              </p:ext>
            </p:extLst>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608965">
                  <a:extLst>
                    <a:ext uri="{9D8B030D-6E8A-4147-A177-3AD203B41FA5}">
                      <a16:colId xmlns:a16="http://schemas.microsoft.com/office/drawing/2014/main" val="4164946546"/>
                    </a:ext>
                  </a:extLst>
                </a:gridCol>
                <a:gridCol w="4054818">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 ; </a:t>
                      </a:r>
                      <a:r>
                        <a:rPr lang="en-US" altLang="zh-CN" sz="1200" b="1" dirty="0">
                          <a:solidFill>
                            <a:srgbClr val="FF0000"/>
                          </a:solidFill>
                        </a:rPr>
                        <a:t>M[AR] -&gt; DR</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+4=1</a:t>
                      </a:r>
                    </a:p>
                    <a:p>
                      <a:pPr algn="l"/>
                      <a:r>
                        <a:rPr lang="en-US" altLang="zh-CN" sz="1200" b="1" dirty="0">
                          <a:solidFill>
                            <a:srgbClr val="FF0000"/>
                          </a:solidFill>
                        </a:rPr>
                        <a:t>Read=</a:t>
                      </a:r>
                      <a:r>
                        <a:rPr lang="en-US" altLang="zh-CN" sz="1200" b="1" dirty="0" err="1">
                          <a:solidFill>
                            <a:srgbClr val="FF0000"/>
                          </a:solidFill>
                        </a:rPr>
                        <a:t>DRE</a:t>
                      </a:r>
                      <a:r>
                        <a:rPr lang="en-US" altLang="zh-CN" sz="1200" b="1" baseline="-25000" dirty="0" err="1">
                          <a:solidFill>
                            <a:srgbClr val="FF0000"/>
                          </a:solidFill>
                        </a:rPr>
                        <a:t>in</a:t>
                      </a:r>
                      <a:r>
                        <a:rPr lang="en-US" altLang="zh-CN" sz="1200" b="1" dirty="0">
                          <a:solidFill>
                            <a:srgbClr val="FF0000"/>
                          </a:solidFill>
                        </a:rPr>
                        <a:t>=1</a:t>
                      </a:r>
                      <a:endParaRPr lang="zh-CN" altLang="en-US" sz="1200" b="1" dirty="0">
                        <a:solidFill>
                          <a:srgbClr val="FF0000"/>
                        </a:solidFill>
                      </a:endParaRPr>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graphicFrame>
        <p:nvGraphicFramePr>
          <p:cNvPr id="11" name="表格 5">
            <a:extLst>
              <a:ext uri="{FF2B5EF4-FFF2-40B4-BE49-F238E27FC236}">
                <a16:creationId xmlns:a16="http://schemas.microsoft.com/office/drawing/2014/main" id="{BA60360B-F31B-40F7-A047-0A723109CA85}"/>
              </a:ext>
            </a:extLst>
          </p:cNvPr>
          <p:cNvGraphicFramePr>
            <a:graphicFrameLocks noGrp="1"/>
          </p:cNvGraphicFramePr>
          <p:nvPr>
            <p:extLst>
              <p:ext uri="{D42A27DB-BD31-4B8C-83A1-F6EECF244321}">
                <p14:modId xmlns:p14="http://schemas.microsoft.com/office/powerpoint/2010/main" val="3799119026"/>
              </p:ext>
            </p:extLst>
          </p:nvPr>
        </p:nvGraphicFramePr>
        <p:xfrm>
          <a:off x="251520" y="430912"/>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608966">
                  <a:extLst>
                    <a:ext uri="{9D8B030D-6E8A-4147-A177-3AD203B41FA5}">
                      <a16:colId xmlns:a16="http://schemas.microsoft.com/office/drawing/2014/main" val="4164946546"/>
                    </a:ext>
                  </a:extLst>
                </a:gridCol>
                <a:gridCol w="405481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a:t>
                      </a:r>
                      <a:r>
                        <a:rPr lang="en-US" altLang="zh-CN" sz="1200" b="1" dirty="0">
                          <a:solidFill>
                            <a:srgbClr val="FF0000"/>
                          </a:solidFill>
                        </a:rPr>
                        <a:t>M[AR] -&gt; DR</a:t>
                      </a:r>
                      <a:endParaRPr lang="zh-CN" altLang="en-US" sz="1200" b="1" dirty="0">
                        <a:solidFill>
                          <a:srgbClr val="FF0000"/>
                        </a:solidFill>
                      </a:endParaRPr>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solidFill>
                            <a:srgbClr val="FF0000"/>
                          </a:solidFill>
                        </a:rPr>
                        <a:t>Read=</a:t>
                      </a:r>
                      <a:r>
                        <a:rPr lang="en-US" altLang="zh-CN" sz="1200" b="1" dirty="0" err="1">
                          <a:solidFill>
                            <a:srgbClr val="FF0000"/>
                          </a:solidFill>
                        </a:rPr>
                        <a:t>DRE</a:t>
                      </a:r>
                      <a:r>
                        <a:rPr lang="en-US" altLang="zh-CN" sz="1200" b="1" baseline="-25000" dirty="0" err="1">
                          <a:solidFill>
                            <a:srgbClr val="FF0000"/>
                          </a:solidFill>
                        </a:rPr>
                        <a:t>in</a:t>
                      </a:r>
                      <a:r>
                        <a:rPr lang="en-US" altLang="zh-CN" sz="1200" b="1" dirty="0">
                          <a:solidFill>
                            <a:srgbClr val="FF0000"/>
                          </a:solidFill>
                        </a:rPr>
                        <a:t>=1</a:t>
                      </a:r>
                      <a:endParaRPr lang="zh-CN" altLang="en-US" sz="1200" b="1" dirty="0">
                        <a:solidFill>
                          <a:srgbClr val="FF0000"/>
                        </a:solidFill>
                      </a:endParaRPr>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4" name="文本框 3">
            <a:extLst>
              <a:ext uri="{FF2B5EF4-FFF2-40B4-BE49-F238E27FC236}">
                <a16:creationId xmlns:a16="http://schemas.microsoft.com/office/drawing/2014/main" id="{B6C5F720-B377-49A9-A343-0B27E7F976CA}"/>
              </a:ext>
            </a:extLst>
          </p:cNvPr>
          <p:cNvSpPr txBox="1"/>
          <p:nvPr/>
        </p:nvSpPr>
        <p:spPr>
          <a:xfrm>
            <a:off x="755576" y="3448050"/>
            <a:ext cx="7704856" cy="307777"/>
          </a:xfrm>
          <a:prstGeom prst="rect">
            <a:avLst/>
          </a:prstGeom>
          <a:solidFill>
            <a:srgbClr val="FFFF00"/>
          </a:solidFill>
        </p:spPr>
        <p:txBody>
          <a:bodyPr wrap="square" rtlCol="0">
            <a:spAutoFit/>
          </a:bodyPr>
          <a:lstStyle/>
          <a:p>
            <a:r>
              <a:rPr lang="zh-CN" altLang="en-US" sz="1400" b="1" dirty="0"/>
              <a:t>取指周期中</a:t>
            </a:r>
            <a:r>
              <a:rPr lang="en-US" altLang="zh-CN" sz="1400" b="1" dirty="0"/>
              <a:t>M[AR] -&gt; DR</a:t>
            </a:r>
            <a:r>
              <a:rPr lang="zh-CN" altLang="en-US" sz="1400" b="1" dirty="0"/>
              <a:t>，可以放在节拍</a:t>
            </a:r>
            <a:r>
              <a:rPr lang="en-US" altLang="zh-CN" sz="1400" b="1" dirty="0"/>
              <a:t>T</a:t>
            </a:r>
            <a:r>
              <a:rPr lang="en-US" altLang="zh-CN" sz="1400" b="1" baseline="-25000" dirty="0"/>
              <a:t>3</a:t>
            </a:r>
            <a:r>
              <a:rPr lang="zh-CN" altLang="en-US" sz="1400" b="1" dirty="0"/>
              <a:t>（上面），也可以放在节拍</a:t>
            </a:r>
            <a:r>
              <a:rPr lang="en-US" altLang="zh-CN" sz="1400" b="1" dirty="0"/>
              <a:t>T</a:t>
            </a:r>
            <a:r>
              <a:rPr lang="en-US" altLang="zh-CN" sz="1400" b="1" baseline="-25000" dirty="0"/>
              <a:t>2</a:t>
            </a:r>
            <a:r>
              <a:rPr lang="zh-CN" altLang="en-US" sz="1400" b="1" dirty="0"/>
              <a:t>（下面）；两者功能等价</a:t>
            </a:r>
          </a:p>
        </p:txBody>
      </p:sp>
    </p:spTree>
    <p:extLst>
      <p:ext uri="{BB962C8B-B14F-4D97-AF65-F5344CB8AC3E}">
        <p14:creationId xmlns:p14="http://schemas.microsoft.com/office/powerpoint/2010/main" val="1114677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chemeClr val="tx2"/>
                </a:solidFill>
                <a:latin typeface="+mn-lt"/>
                <a:ea typeface="黑体" pitchFamily="49" charset="-122"/>
              </a:rPr>
              <a:t>第</a:t>
            </a:r>
            <a:r>
              <a:rPr lang="en-US" altLang="zh-CN" b="1" dirty="0">
                <a:solidFill>
                  <a:schemeClr val="tx2"/>
                </a:solidFill>
                <a:latin typeface="+mn-lt"/>
                <a:ea typeface="黑体" pitchFamily="49" charset="-122"/>
              </a:rPr>
              <a:t>6</a:t>
            </a:r>
            <a:r>
              <a:rPr lang="zh-CN" altLang="en-US" b="1" dirty="0">
                <a:solidFill>
                  <a:schemeClr val="tx2"/>
                </a:solidFill>
                <a:latin typeface="+mn-lt"/>
                <a:ea typeface="黑体" pitchFamily="49" charset="-122"/>
              </a:rPr>
              <a:t>章    中央处理器</a:t>
            </a:r>
            <a:endParaRPr lang="zh-CN" altLang="en-US" dirty="0">
              <a:solidFill>
                <a:schemeClr val="tx2"/>
              </a:solidFill>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70737" y="1417638"/>
            <a:ext cx="8229600" cy="4963690"/>
          </a:xfrm>
        </p:spPr>
        <p:txBody>
          <a:bodyPr/>
          <a:lstStyle/>
          <a:p>
            <a:pPr eaLnBrk="1" hangingPunct="1"/>
            <a:r>
              <a:rPr lang="en-US" altLang="zh-CN" sz="2000" b="1" dirty="0">
                <a:solidFill>
                  <a:srgbClr val="002060"/>
                </a:solidFill>
                <a:ea typeface="黑体" panose="02010609060101010101" pitchFamily="49" charset="-122"/>
              </a:rPr>
              <a:t>6.1</a:t>
            </a:r>
            <a:r>
              <a:rPr lang="zh-CN" altLang="en-US" sz="2000" b="1" dirty="0">
                <a:solidFill>
                  <a:srgbClr val="002060"/>
                </a:solidFill>
                <a:ea typeface="黑体" panose="02010609060101010101" pitchFamily="49" charset="-122"/>
              </a:rPr>
              <a:t>　中央处理器概述　</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6.2</a:t>
            </a:r>
            <a:r>
              <a:rPr lang="zh-CN" altLang="en-US" sz="2000" b="1" dirty="0">
                <a:solidFill>
                  <a:srgbClr val="002060"/>
                </a:solidFill>
                <a:ea typeface="黑体" panose="02010609060101010101" pitchFamily="49" charset="-122"/>
              </a:rPr>
              <a:t>　指令周期</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6.3</a:t>
            </a:r>
            <a:r>
              <a:rPr lang="zh-CN" altLang="en-US" sz="2000" b="1" dirty="0">
                <a:solidFill>
                  <a:srgbClr val="002060"/>
                </a:solidFill>
                <a:ea typeface="黑体" panose="02010609060101010101" pitchFamily="49" charset="-122"/>
              </a:rPr>
              <a:t>　数据通路及指令操作流程　</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6.4</a:t>
            </a:r>
            <a:r>
              <a:rPr lang="zh-CN" altLang="en-US" sz="2000" b="1" dirty="0">
                <a:solidFill>
                  <a:srgbClr val="002060"/>
                </a:solidFill>
                <a:ea typeface="黑体" panose="02010609060101010101" pitchFamily="49" charset="-122"/>
              </a:rPr>
              <a:t>　时序与控制</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dirty="0">
                <a:solidFill>
                  <a:srgbClr val="002060"/>
                </a:solidFill>
                <a:highlight>
                  <a:srgbClr val="FFFF00"/>
                </a:highlight>
                <a:ea typeface="黑体" panose="02010609060101010101" pitchFamily="49" charset="-122"/>
              </a:rPr>
              <a:t>6.5</a:t>
            </a:r>
            <a:r>
              <a:rPr lang="zh-CN" altLang="en-US" sz="2000" dirty="0">
                <a:solidFill>
                  <a:srgbClr val="002060"/>
                </a:solidFill>
                <a:highlight>
                  <a:srgbClr val="FFFF00"/>
                </a:highlight>
                <a:ea typeface="黑体" panose="02010609060101010101" pitchFamily="49" charset="-122"/>
              </a:rPr>
              <a:t>　硬布线控制器</a:t>
            </a:r>
            <a:r>
              <a:rPr lang="en-US" altLang="zh-CN" sz="2000" dirty="0">
                <a:solidFill>
                  <a:srgbClr val="002060"/>
                </a:solidFill>
                <a:highlight>
                  <a:srgbClr val="FFFF00"/>
                </a:highlight>
                <a:ea typeface="黑体" panose="02010609060101010101" pitchFamily="49" charset="-122"/>
              </a:rPr>
              <a:t> </a:t>
            </a:r>
            <a:r>
              <a:rPr lang="zh-CN" altLang="en-US" sz="2000" dirty="0">
                <a:solidFill>
                  <a:srgbClr val="002060"/>
                </a:solidFill>
                <a:highlight>
                  <a:srgbClr val="FFFF00"/>
                </a:highlight>
                <a:ea typeface="黑体" panose="02010609060101010101" pitchFamily="49" charset="-122"/>
              </a:rPr>
              <a:t>（略）</a:t>
            </a:r>
            <a:endParaRPr lang="en-US" altLang="zh-CN" sz="2000" dirty="0">
              <a:solidFill>
                <a:srgbClr val="002060"/>
              </a:solidFill>
              <a:highlight>
                <a:srgbClr val="FFFF00"/>
              </a:highlight>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6.6</a:t>
            </a:r>
            <a:r>
              <a:rPr lang="zh-CN" altLang="en-US" sz="2000" b="1" dirty="0">
                <a:solidFill>
                  <a:srgbClr val="002060"/>
                </a:solidFill>
                <a:ea typeface="黑体" panose="02010609060101010101" pitchFamily="49" charset="-122"/>
              </a:rPr>
              <a:t>　微程序控制器</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dirty="0">
                <a:solidFill>
                  <a:srgbClr val="002060"/>
                </a:solidFill>
                <a:highlight>
                  <a:srgbClr val="FFFF00"/>
                </a:highlight>
                <a:ea typeface="黑体" panose="02010609060101010101" pitchFamily="49" charset="-122"/>
              </a:rPr>
              <a:t>6.7    </a:t>
            </a:r>
            <a:r>
              <a:rPr lang="zh-CN" altLang="en-US" sz="2000" dirty="0">
                <a:solidFill>
                  <a:srgbClr val="002060"/>
                </a:solidFill>
                <a:highlight>
                  <a:srgbClr val="FFFF00"/>
                </a:highlight>
                <a:ea typeface="黑体" panose="02010609060101010101" pitchFamily="49" charset="-122"/>
              </a:rPr>
              <a:t>异常与中断处理 （并入第</a:t>
            </a:r>
            <a:r>
              <a:rPr lang="en-US" altLang="zh-CN" sz="2000" dirty="0">
                <a:solidFill>
                  <a:srgbClr val="002060"/>
                </a:solidFill>
                <a:highlight>
                  <a:srgbClr val="FFFF00"/>
                </a:highlight>
                <a:ea typeface="黑体" panose="02010609060101010101" pitchFamily="49" charset="-122"/>
              </a:rPr>
              <a:t>9</a:t>
            </a:r>
            <a:r>
              <a:rPr lang="zh-CN" altLang="en-US" sz="2000" dirty="0">
                <a:solidFill>
                  <a:srgbClr val="002060"/>
                </a:solidFill>
                <a:highlight>
                  <a:srgbClr val="FFFF00"/>
                </a:highlight>
                <a:ea typeface="黑体" panose="02010609060101010101" pitchFamily="49" charset="-122"/>
              </a:rPr>
              <a:t>章 </a:t>
            </a:r>
            <a:r>
              <a:rPr lang="en-US" altLang="zh-CN" sz="2000" dirty="0">
                <a:solidFill>
                  <a:srgbClr val="002060"/>
                </a:solidFill>
                <a:highlight>
                  <a:srgbClr val="FFFF00"/>
                </a:highlight>
                <a:ea typeface="黑体" panose="02010609060101010101" pitchFamily="49" charset="-122"/>
              </a:rPr>
              <a:t>I/O</a:t>
            </a:r>
            <a:r>
              <a:rPr lang="zh-CN" altLang="en-US" sz="2000" dirty="0">
                <a:solidFill>
                  <a:srgbClr val="002060"/>
                </a:solidFill>
                <a:highlight>
                  <a:srgbClr val="FFFF00"/>
                </a:highlight>
                <a:ea typeface="黑体" panose="02010609060101010101" pitchFamily="49" charset="-122"/>
              </a:rPr>
              <a:t>）</a:t>
            </a:r>
            <a:r>
              <a:rPr lang="zh-CN" altLang="en-US" sz="2000" b="1" dirty="0">
                <a:solidFill>
                  <a:srgbClr val="002060"/>
                </a:solidFill>
                <a:ea typeface="黑体" panose="02010609060101010101" pitchFamily="49" charset="-122"/>
              </a:rPr>
              <a:t>　</a:t>
            </a:r>
            <a:endParaRPr lang="en-US" altLang="zh-CN" sz="20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extLst>
              <p:ext uri="{D42A27DB-BD31-4B8C-83A1-F6EECF244321}">
                <p14:modId xmlns:p14="http://schemas.microsoft.com/office/powerpoint/2010/main" val="2554252259"/>
              </p:ext>
            </p:extLst>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solidFill>
                            <a:srgbClr val="FF0000"/>
                          </a:solidFill>
                        </a:rPr>
                        <a:t>IR(I) -&gt; X</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位并送入暂存器</a:t>
                      </a:r>
                      <a:r>
                        <a:rPr lang="en-US" altLang="zh-CN" sz="1200" b="1" dirty="0"/>
                        <a:t>X</a:t>
                      </a:r>
                      <a:endParaRPr lang="zh-CN" altLang="en-US" sz="1200" b="1" dirty="0"/>
                    </a:p>
                  </a:txBody>
                  <a:tcPr anchor="ctr"/>
                </a:tc>
                <a:tc>
                  <a:txBody>
                    <a:bodyPr/>
                    <a:lstStyle/>
                    <a:p>
                      <a:pPr algn="l"/>
                      <a:r>
                        <a:rPr lang="en-US" altLang="zh-CN" sz="1200" b="1" dirty="0">
                          <a:solidFill>
                            <a:srgbClr val="FF0000"/>
                          </a:solidFill>
                        </a:rPr>
                        <a:t>IR(I)</a:t>
                      </a:r>
                      <a:r>
                        <a:rPr lang="en-US" altLang="zh-CN" sz="1200" b="1" baseline="-25000" dirty="0">
                          <a:solidFill>
                            <a:srgbClr val="FF0000"/>
                          </a:solidFill>
                        </a:rPr>
                        <a:t>out</a:t>
                      </a:r>
                      <a:r>
                        <a:rPr lang="en-US" altLang="zh-CN" sz="1200" b="1" dirty="0">
                          <a:solidFill>
                            <a:srgbClr val="FF0000"/>
                          </a:solidFill>
                        </a:rPr>
                        <a:t>=X</a:t>
                      </a:r>
                      <a:r>
                        <a:rPr lang="en-US" altLang="zh-CN" sz="1200" b="1" baseline="-25000" dirty="0">
                          <a:solidFill>
                            <a:srgbClr val="FF0000"/>
                          </a:solidFill>
                        </a:rPr>
                        <a:t>in</a:t>
                      </a:r>
                      <a:r>
                        <a:rPr lang="en-US" altLang="zh-CN" sz="1200" b="1" dirty="0">
                          <a:solidFill>
                            <a:srgbClr val="FF0000"/>
                          </a:solidFill>
                        </a:rPr>
                        <a:t>=1</a:t>
                      </a:r>
                      <a:endParaRPr lang="zh-CN" altLang="en-US" sz="1200" b="1" dirty="0">
                        <a:solidFill>
                          <a:srgbClr val="FF0000"/>
                        </a:solidFill>
                      </a:endParaRPr>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solidFill>
                            <a:srgbClr val="FF0000"/>
                          </a:solidFill>
                        </a:rPr>
                        <a:t>R(</a:t>
                      </a:r>
                      <a:r>
                        <a:rPr lang="en-US" altLang="zh-CN" sz="1200" b="1" dirty="0" err="1">
                          <a:solidFill>
                            <a:srgbClr val="FF0000"/>
                          </a:solidFill>
                        </a:rPr>
                        <a:t>rs</a:t>
                      </a:r>
                      <a:r>
                        <a:rPr lang="en-US" altLang="zh-CN" sz="1200" b="1" dirty="0">
                          <a:solidFill>
                            <a:srgbClr val="FF0000"/>
                          </a:solidFill>
                        </a:rPr>
                        <a:t>) + X -&gt; Z</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err="1"/>
                        <a:t>rs</a:t>
                      </a:r>
                      <a:r>
                        <a:rPr lang="zh-CN" altLang="en-US" sz="1200" b="1" dirty="0"/>
                        <a:t>寄存器内容送入</a:t>
                      </a:r>
                      <a:r>
                        <a:rPr lang="en-US" altLang="zh-CN" sz="1200" b="1" dirty="0"/>
                        <a:t>ALU</a:t>
                      </a:r>
                      <a:r>
                        <a:rPr lang="zh-CN" altLang="en-US" sz="1200" b="1" dirty="0"/>
                        <a:t>做加法运算</a:t>
                      </a:r>
                    </a:p>
                  </a:txBody>
                  <a:tcPr anchor="ctr"/>
                </a:tc>
                <a:tc>
                  <a:txBody>
                    <a:bodyPr/>
                    <a:lstStyle/>
                    <a:p>
                      <a:pPr algn="l"/>
                      <a:r>
                        <a:rPr lang="en-US" altLang="zh-CN" sz="1200" b="1" dirty="0">
                          <a:solidFill>
                            <a:srgbClr val="FF0000"/>
                          </a:solidFill>
                        </a:rPr>
                        <a:t>R</a:t>
                      </a:r>
                      <a:r>
                        <a:rPr lang="en-US" altLang="zh-CN" sz="1200" b="1" baseline="-25000" dirty="0">
                          <a:solidFill>
                            <a:srgbClr val="FF0000"/>
                          </a:solidFill>
                        </a:rPr>
                        <a:t>out</a:t>
                      </a:r>
                      <a:r>
                        <a:rPr lang="en-US" altLang="zh-CN" sz="1200" b="1" dirty="0">
                          <a:solidFill>
                            <a:srgbClr val="FF0000"/>
                          </a:solidFill>
                        </a:rPr>
                        <a:t>=ADD=1</a:t>
                      </a:r>
                      <a:endParaRPr lang="zh-CN" altLang="en-US" sz="1200" b="1" dirty="0">
                        <a:solidFill>
                          <a:srgbClr val="FF0000"/>
                        </a:solidFill>
                      </a:endParaRPr>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graphicFrame>
        <p:nvGraphicFramePr>
          <p:cNvPr id="11" name="表格 5">
            <a:extLst>
              <a:ext uri="{FF2B5EF4-FFF2-40B4-BE49-F238E27FC236}">
                <a16:creationId xmlns:a16="http://schemas.microsoft.com/office/drawing/2014/main" id="{8D8F5B1C-49F9-4086-BEF5-4548D226A29C}"/>
              </a:ext>
            </a:extLst>
          </p:cNvPr>
          <p:cNvGraphicFramePr>
            <a:graphicFrameLocks noGrp="1"/>
          </p:cNvGraphicFramePr>
          <p:nvPr>
            <p:extLst>
              <p:ext uri="{D42A27DB-BD31-4B8C-83A1-F6EECF244321}">
                <p14:modId xmlns:p14="http://schemas.microsoft.com/office/powerpoint/2010/main" val="960616149"/>
              </p:ext>
            </p:extLst>
          </p:nvPr>
        </p:nvGraphicFramePr>
        <p:xfrm>
          <a:off x="251520" y="260648"/>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solidFill>
                            <a:srgbClr val="FF0000"/>
                          </a:solidFill>
                        </a:rPr>
                        <a:t>R[</a:t>
                      </a:r>
                      <a:r>
                        <a:rPr lang="en-US" altLang="zh-CN" sz="1200" b="1" dirty="0" err="1">
                          <a:solidFill>
                            <a:srgbClr val="FF0000"/>
                          </a:solidFill>
                        </a:rPr>
                        <a:t>rs</a:t>
                      </a:r>
                      <a:r>
                        <a:rPr lang="en-US" altLang="zh-CN" sz="1200" b="1" dirty="0">
                          <a:solidFill>
                            <a:srgbClr val="FF0000"/>
                          </a:solidFill>
                        </a:rPr>
                        <a:t>] -&gt; X</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solidFill>
                            <a:srgbClr val="FF0000"/>
                          </a:solidFill>
                        </a:rPr>
                        <a:t>R</a:t>
                      </a:r>
                      <a:r>
                        <a:rPr lang="en-US" altLang="zh-CN" sz="1200" b="1" baseline="-25000" dirty="0">
                          <a:solidFill>
                            <a:srgbClr val="FF0000"/>
                          </a:solidFill>
                        </a:rPr>
                        <a:t>out</a:t>
                      </a:r>
                      <a:r>
                        <a:rPr lang="en-US" altLang="zh-CN" sz="1200" b="1" dirty="0">
                          <a:solidFill>
                            <a:srgbClr val="FF0000"/>
                          </a:solidFill>
                        </a:rPr>
                        <a:t>=X</a:t>
                      </a:r>
                      <a:r>
                        <a:rPr lang="en-US" altLang="zh-CN" sz="1200" b="1" baseline="-25000" dirty="0">
                          <a:solidFill>
                            <a:srgbClr val="FF0000"/>
                          </a:solidFill>
                        </a:rPr>
                        <a:t>in</a:t>
                      </a:r>
                      <a:r>
                        <a:rPr lang="en-US" altLang="zh-CN" sz="1200" b="1" dirty="0">
                          <a:solidFill>
                            <a:srgbClr val="FF0000"/>
                          </a:solidFill>
                        </a:rPr>
                        <a:t>=1</a:t>
                      </a:r>
                      <a:endParaRPr lang="zh-CN" altLang="en-US" sz="1200" b="1" dirty="0">
                        <a:solidFill>
                          <a:srgbClr val="FF0000"/>
                        </a:solidFill>
                      </a:endParaRPr>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solidFill>
                            <a:srgbClr val="FF0000"/>
                          </a:solidFill>
                        </a:rPr>
                        <a:t>IR(I) + X -&gt; Z</a:t>
                      </a:r>
                      <a:endParaRPr lang="zh-CN" altLang="en-US" sz="1200" b="1" dirty="0">
                        <a:solidFill>
                          <a:srgbClr val="FF0000"/>
                        </a:solidFill>
                      </a:endParaRPr>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solidFill>
                            <a:srgbClr val="FF0000"/>
                          </a:solidFill>
                        </a:rPr>
                        <a:t>IR(I)</a:t>
                      </a:r>
                      <a:r>
                        <a:rPr lang="en-US" altLang="zh-CN" sz="1200" b="1" baseline="-25000" dirty="0">
                          <a:solidFill>
                            <a:srgbClr val="FF0000"/>
                          </a:solidFill>
                        </a:rPr>
                        <a:t>out</a:t>
                      </a:r>
                      <a:r>
                        <a:rPr lang="en-US" altLang="zh-CN" sz="1200" b="1" dirty="0">
                          <a:solidFill>
                            <a:srgbClr val="FF0000"/>
                          </a:solidFill>
                        </a:rPr>
                        <a:t>=ADD=1</a:t>
                      </a:r>
                      <a:endParaRPr lang="zh-CN" altLang="en-US" sz="1200" b="1" dirty="0">
                        <a:solidFill>
                          <a:srgbClr val="FF0000"/>
                        </a:solidFill>
                      </a:endParaRPr>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12" name="文本框 11">
            <a:extLst>
              <a:ext uri="{FF2B5EF4-FFF2-40B4-BE49-F238E27FC236}">
                <a16:creationId xmlns:a16="http://schemas.microsoft.com/office/drawing/2014/main" id="{ECE34A7D-CF16-4D78-94F7-507113BC13DF}"/>
              </a:ext>
            </a:extLst>
          </p:cNvPr>
          <p:cNvSpPr txBox="1"/>
          <p:nvPr/>
        </p:nvSpPr>
        <p:spPr>
          <a:xfrm>
            <a:off x="385192" y="3337247"/>
            <a:ext cx="8435280" cy="276999"/>
          </a:xfrm>
          <a:prstGeom prst="rect">
            <a:avLst/>
          </a:prstGeom>
          <a:solidFill>
            <a:srgbClr val="FFFF00"/>
          </a:solidFill>
        </p:spPr>
        <p:txBody>
          <a:bodyPr wrap="square" rtlCol="0">
            <a:spAutoFit/>
          </a:bodyPr>
          <a:lstStyle/>
          <a:p>
            <a:r>
              <a:rPr lang="zh-CN" altLang="en-US" sz="1200" b="1" dirty="0"/>
              <a:t>计算周期中，暂存器</a:t>
            </a:r>
            <a:r>
              <a:rPr lang="en-US" altLang="zh-CN" sz="1200" b="1" dirty="0"/>
              <a:t>X</a:t>
            </a:r>
            <a:r>
              <a:rPr lang="zh-CN" altLang="en-US" sz="1200" b="1" dirty="0"/>
              <a:t>可以是暂存</a:t>
            </a:r>
            <a:r>
              <a:rPr lang="en-US" altLang="zh-CN" sz="1200" b="1" dirty="0" err="1"/>
              <a:t>rs</a:t>
            </a:r>
            <a:r>
              <a:rPr lang="zh-CN" altLang="en-US" sz="1200" b="1" dirty="0"/>
              <a:t>寄存器的值（上面），也可以是暂存符号扩展后的立即数的值（下面）；两者结果一样</a:t>
            </a:r>
            <a:endParaRPr lang="en-US" altLang="zh-CN" sz="12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373301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2</a:t>
            </a:r>
            <a:r>
              <a:rPr lang="zh-CN" altLang="en-US" sz="2000" b="1" dirty="0"/>
              <a:t>、</a:t>
            </a:r>
            <a:r>
              <a:rPr lang="en-US" altLang="zh-CN" sz="2000" b="1" dirty="0" err="1"/>
              <a:t>sw</a:t>
            </a:r>
            <a:r>
              <a:rPr lang="zh-CN" altLang="en-US" sz="2000" b="1" dirty="0"/>
              <a:t>指令的执行流程</a:t>
            </a:r>
            <a:endParaRPr lang="en-US" altLang="zh-CN" sz="1800" b="1" dirty="0"/>
          </a:p>
          <a:p>
            <a:pPr lvl="1"/>
            <a:endParaRPr lang="en-US" altLang="zh-CN" sz="800" b="1" dirty="0"/>
          </a:p>
          <a:p>
            <a:pPr lvl="2"/>
            <a:r>
              <a:rPr lang="en-US" altLang="zh-CN" sz="1400" b="1" dirty="0" err="1"/>
              <a:t>sw</a:t>
            </a:r>
            <a:r>
              <a:rPr lang="zh-CN" altLang="en-US" sz="1400" b="1" dirty="0"/>
              <a:t>指令（</a:t>
            </a:r>
            <a:r>
              <a:rPr lang="zh-CN" altLang="en-US" sz="1400" b="1" dirty="0">
                <a:solidFill>
                  <a:srgbClr val="FF0000"/>
                </a:solidFill>
              </a:rPr>
              <a:t>存数指令</a:t>
            </a:r>
            <a:r>
              <a:rPr lang="zh-CN" altLang="en-US" sz="1400" b="1" dirty="0"/>
              <a:t>）也属于</a:t>
            </a:r>
            <a:r>
              <a:rPr lang="en-US" altLang="zh-CN" sz="1400" b="1" dirty="0"/>
              <a:t>I</a:t>
            </a:r>
            <a:r>
              <a:rPr lang="zh-CN" altLang="en-US" sz="1400" b="1" dirty="0"/>
              <a:t>型指令，汇编代码为：</a:t>
            </a:r>
            <a:r>
              <a:rPr lang="en-US" altLang="zh-CN" sz="1400" b="1" dirty="0" err="1"/>
              <a:t>sw</a:t>
            </a:r>
            <a:r>
              <a:rPr lang="en-US" altLang="zh-CN" sz="1400" b="1" dirty="0"/>
              <a:t> </a:t>
            </a:r>
            <a:r>
              <a:rPr lang="en-US" altLang="zh-CN" sz="1400" b="1" dirty="0" err="1"/>
              <a:t>rt,imm</a:t>
            </a:r>
            <a:r>
              <a:rPr lang="en-US" altLang="zh-CN" sz="1400" b="1" dirty="0"/>
              <a:t>(</a:t>
            </a:r>
            <a:r>
              <a:rPr lang="en-US" altLang="zh-CN" sz="1400" b="1" dirty="0" err="1"/>
              <a:t>rs</a:t>
            </a:r>
            <a:r>
              <a:rPr lang="en-US" altLang="zh-CN" sz="1400" b="1" dirty="0"/>
              <a:t>)</a:t>
            </a:r>
            <a:r>
              <a:rPr lang="zh-CN" altLang="en-US" sz="1400" b="1" dirty="0"/>
              <a:t>，其指令格式如图</a:t>
            </a:r>
            <a:r>
              <a:rPr lang="en-US" altLang="zh-CN" sz="1400" b="1" dirty="0"/>
              <a:t>6.10</a:t>
            </a:r>
            <a:r>
              <a:rPr lang="zh-CN" altLang="en-US" sz="1400" b="1" dirty="0"/>
              <a:t>所示；</a:t>
            </a:r>
            <a:r>
              <a:rPr lang="en-US" altLang="zh-CN" sz="1400" b="1" dirty="0" err="1"/>
              <a:t>sw</a:t>
            </a:r>
            <a:r>
              <a:rPr lang="zh-CN" altLang="en-US" sz="1400" b="1" dirty="0"/>
              <a:t>指令的</a:t>
            </a:r>
            <a:r>
              <a:rPr lang="en-US" altLang="zh-CN" sz="1400" b="1" dirty="0"/>
              <a:t>RTL</a:t>
            </a:r>
            <a:r>
              <a:rPr lang="zh-CN" altLang="en-US" sz="1400" b="1" dirty="0"/>
              <a:t>功能描述是：</a:t>
            </a:r>
            <a:r>
              <a:rPr lang="en-US" altLang="zh-CN" sz="1400" b="1" dirty="0"/>
              <a:t>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 &lt;- R[rt] </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sw</a:t>
            </a:r>
            <a:r>
              <a:rPr lang="zh-CN" altLang="en-US" sz="1400" b="1" dirty="0"/>
              <a:t>指令的执行也需要</a:t>
            </a:r>
            <a:r>
              <a:rPr lang="en-US" altLang="zh-CN" sz="1400" b="1" dirty="0"/>
              <a:t>3</a:t>
            </a:r>
            <a:r>
              <a:rPr lang="zh-CN" altLang="en-US" sz="1400" b="1" dirty="0"/>
              <a:t>个机器周期，其指令操作流程及控制信号如表</a:t>
            </a:r>
            <a:r>
              <a:rPr lang="en-US" altLang="zh-CN" sz="1400" b="1" dirty="0"/>
              <a:t>6.4</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第三个机器周期：执行周期，用于实现存储器写入操作。</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429000"/>
            <a:ext cx="4471930" cy="276999"/>
          </a:xfrm>
          <a:prstGeom prst="rect">
            <a:avLst/>
          </a:prstGeom>
          <a:noFill/>
        </p:spPr>
        <p:txBody>
          <a:bodyPr wrap="none" rtlCol="0">
            <a:spAutoFit/>
          </a:bodyPr>
          <a:lstStyle/>
          <a:p>
            <a:r>
              <a:rPr lang="zh-CN" altLang="en-US" sz="1200" b="1" dirty="0"/>
              <a:t>表</a:t>
            </a:r>
            <a:r>
              <a:rPr lang="en-US" altLang="zh-CN" sz="1200" b="1" dirty="0"/>
              <a:t>6.4    </a:t>
            </a:r>
            <a:r>
              <a:rPr lang="en-US" altLang="zh-CN" sz="1200" b="1" dirty="0" err="1"/>
              <a:t>sw</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4215982379"/>
              </p:ext>
            </p:extLst>
          </p:nvPr>
        </p:nvGraphicFramePr>
        <p:xfrm>
          <a:off x="251521" y="3778007"/>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R[rt] -&gt; DR</a:t>
                      </a:r>
                      <a:endParaRPr lang="zh-CN" altLang="en-US" sz="1200" b="1" dirty="0"/>
                    </a:p>
                  </a:txBody>
                  <a:tcPr anchor="ctr"/>
                </a:tc>
                <a:tc>
                  <a:txBody>
                    <a:bodyPr/>
                    <a:lstStyle/>
                    <a:p>
                      <a:pPr algn="l"/>
                      <a:r>
                        <a:rPr lang="zh-CN" altLang="en-US" sz="1200" b="1" dirty="0"/>
                        <a:t>将</a:t>
                      </a:r>
                      <a:r>
                        <a:rPr lang="en-US" altLang="zh-CN" sz="1200" b="1" dirty="0"/>
                        <a:t>rt</a:t>
                      </a:r>
                      <a:r>
                        <a:rPr lang="zh-CN" altLang="en-US" sz="1200" b="1" dirty="0"/>
                        <a:t>寄存器内容送入</a:t>
                      </a:r>
                      <a:r>
                        <a:rPr lang="en-US" altLang="zh-CN" sz="1200" b="1" dirty="0"/>
                        <a:t>DR</a:t>
                      </a:r>
                      <a:endParaRPr lang="zh-CN" altLang="en-US" sz="1200" b="1" dirty="0"/>
                    </a:p>
                  </a:txBody>
                  <a:tcPr anchor="ctr"/>
                </a:tc>
                <a:tc>
                  <a:txBody>
                    <a:bodyPr/>
                    <a:lstStyle/>
                    <a:p>
                      <a:pPr algn="l"/>
                      <a:r>
                        <a:rPr lang="en-US" altLang="zh-CN" sz="1200" b="1" dirty="0"/>
                        <a:t>R</a:t>
                      </a:r>
                      <a:r>
                        <a:rPr lang="en-US" altLang="zh-CN" sz="1200" b="1" baseline="-25000" dirty="0"/>
                        <a:t>out</a:t>
                      </a:r>
                      <a:r>
                        <a:rPr lang="en-US" altLang="zh-CN" sz="1200" b="1" dirty="0"/>
                        <a:t>=Rs/Rt=</a:t>
                      </a:r>
                      <a:r>
                        <a:rPr lang="en-US" altLang="zh-CN" sz="1200" b="1" dirty="0" err="1"/>
                        <a:t>DR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M[AR]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内容写入</a:t>
                      </a:r>
                      <a:r>
                        <a:rPr lang="en-US" altLang="zh-CN" sz="1200" b="1" dirty="0"/>
                        <a:t>AR</a:t>
                      </a:r>
                      <a:r>
                        <a:rPr lang="zh-CN" altLang="en-US" sz="1200" b="1" dirty="0"/>
                        <a:t>内容所指的主存单元</a:t>
                      </a:r>
                    </a:p>
                  </a:txBody>
                  <a:tcPr anchor="ctr"/>
                </a:tc>
                <a:tc>
                  <a:txBody>
                    <a:bodyPr/>
                    <a:lstStyle/>
                    <a:p>
                      <a:pPr algn="l"/>
                      <a:r>
                        <a:rPr lang="en-US" altLang="zh-CN" sz="1200" b="1" dirty="0" err="1"/>
                        <a:t>DRE</a:t>
                      </a:r>
                      <a:r>
                        <a:rPr lang="en-US" altLang="zh-CN" sz="1200" b="1" baseline="-25000" dirty="0" err="1"/>
                        <a:t>out</a:t>
                      </a:r>
                      <a:r>
                        <a:rPr lang="en-US" altLang="zh-CN" sz="1200" b="1" dirty="0"/>
                        <a:t>=Write=1</a:t>
                      </a:r>
                      <a:endParaRPr lang="zh-CN" altLang="en-US" sz="1200" b="1" dirty="0"/>
                    </a:p>
                  </a:txBody>
                  <a:tcPr anchor="ctr"/>
                </a:tc>
                <a:extLst>
                  <a:ext uri="{0D108BD9-81ED-4DB2-BD59-A6C34878D82A}">
                    <a16:rowId xmlns:a16="http://schemas.microsoft.com/office/drawing/2014/main" val="3201194894"/>
                  </a:ext>
                </a:extLst>
              </a:tr>
            </a:tbl>
          </a:graphicData>
        </a:graphic>
      </p:graphicFrame>
      <p:grpSp>
        <p:nvGrpSpPr>
          <p:cNvPr id="2" name="组合 1">
            <a:extLst>
              <a:ext uri="{FF2B5EF4-FFF2-40B4-BE49-F238E27FC236}">
                <a16:creationId xmlns:a16="http://schemas.microsoft.com/office/drawing/2014/main" id="{4A97687D-EA2C-4A8E-802E-521DE12036E5}"/>
              </a:ext>
            </a:extLst>
          </p:cNvPr>
          <p:cNvGrpSpPr/>
          <p:nvPr/>
        </p:nvGrpSpPr>
        <p:grpSpPr>
          <a:xfrm>
            <a:off x="2699792" y="1287200"/>
            <a:ext cx="3816546" cy="787180"/>
            <a:chOff x="4716016" y="1345676"/>
            <a:chExt cx="3816546" cy="787180"/>
          </a:xfrm>
        </p:grpSpPr>
        <p:grpSp>
          <p:nvGrpSpPr>
            <p:cNvPr id="6" name="组合 5">
              <a:extLst>
                <a:ext uri="{FF2B5EF4-FFF2-40B4-BE49-F238E27FC236}">
                  <a16:creationId xmlns:a16="http://schemas.microsoft.com/office/drawing/2014/main" id="{1E68CFD3-7040-42C2-92C9-E0FEEC48CD6F}"/>
                </a:ext>
              </a:extLst>
            </p:cNvPr>
            <p:cNvGrpSpPr/>
            <p:nvPr/>
          </p:nvGrpSpPr>
          <p:grpSpPr>
            <a:xfrm>
              <a:off x="4716016" y="1345676"/>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548052" cy="276999"/>
              </a:xfrm>
              <a:prstGeom prst="rect">
                <a:avLst/>
              </a:prstGeom>
              <a:noFill/>
            </p:spPr>
            <p:txBody>
              <a:bodyPr wrap="none" rtlCol="0">
                <a:spAutoFit/>
              </a:bodyPr>
              <a:lstStyle/>
              <a:p>
                <a:r>
                  <a:rPr lang="zh-CN" altLang="en-US" sz="1200" b="1" dirty="0"/>
                  <a:t>图</a:t>
                </a:r>
                <a:r>
                  <a:rPr lang="en-US" altLang="zh-CN" sz="1200" b="1" dirty="0"/>
                  <a:t>6.10    </a:t>
                </a:r>
                <a:r>
                  <a:rPr lang="en-US" altLang="zh-CN" sz="1200" b="1" dirty="0" err="1"/>
                  <a:t>sw</a:t>
                </a:r>
                <a:r>
                  <a:rPr lang="zh-CN" altLang="en-US" sz="1200" b="1" dirty="0"/>
                  <a:t>指令格式</a:t>
                </a:r>
              </a:p>
            </p:txBody>
          </p:sp>
        </p:grpSp>
        <p:sp>
          <p:nvSpPr>
            <p:cNvPr id="8" name="文本框 7">
              <a:extLst>
                <a:ext uri="{FF2B5EF4-FFF2-40B4-BE49-F238E27FC236}">
                  <a16:creationId xmlns:a16="http://schemas.microsoft.com/office/drawing/2014/main" id="{688DD0C4-65AF-46E3-9922-6508C554EF03}"/>
                </a:ext>
              </a:extLst>
            </p:cNvPr>
            <p:cNvSpPr txBox="1"/>
            <p:nvPr/>
          </p:nvSpPr>
          <p:spPr>
            <a:xfrm>
              <a:off x="5436096" y="1526549"/>
              <a:ext cx="461986" cy="215444"/>
            </a:xfrm>
            <a:prstGeom prst="rect">
              <a:avLst/>
            </a:prstGeom>
            <a:solidFill>
              <a:schemeClr val="accent3"/>
            </a:solidFill>
          </p:spPr>
          <p:txBody>
            <a:bodyPr wrap="none" rtlCol="0">
              <a:spAutoFit/>
            </a:bodyPr>
            <a:lstStyle/>
            <a:p>
              <a:r>
                <a:rPr lang="en-US" altLang="zh-CN" sz="800" b="1" dirty="0">
                  <a:solidFill>
                    <a:schemeClr val="bg1"/>
                  </a:solidFill>
                </a:rPr>
                <a:t>OP=43</a:t>
              </a:r>
              <a:endParaRPr lang="zh-CN" altLang="en-US" sz="800" b="1" dirty="0">
                <a:solidFill>
                  <a:schemeClr val="bg1"/>
                </a:solidFill>
              </a:endParaRPr>
            </a:p>
          </p:txBody>
        </p:sp>
      </p:grpSp>
    </p:spTree>
    <p:extLst>
      <p:ext uri="{BB962C8B-B14F-4D97-AF65-F5344CB8AC3E}">
        <p14:creationId xmlns:p14="http://schemas.microsoft.com/office/powerpoint/2010/main" val="1526574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都</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5445224"/>
            <a:ext cx="8856984" cy="1415772"/>
          </a:xfrm>
          <a:prstGeom prst="rect">
            <a:avLst/>
          </a:prstGeom>
          <a:solidFill>
            <a:srgbClr val="FFFF00"/>
          </a:solidFill>
        </p:spPr>
        <p:txBody>
          <a:bodyPr wrap="square" rtlCol="0">
            <a:spAutoFit/>
          </a:bodyPr>
          <a:lstStyle/>
          <a:p>
            <a:r>
              <a:rPr lang="en-US" altLang="zh-CN" b="1" dirty="0" err="1"/>
              <a:t>sw</a:t>
            </a:r>
            <a:r>
              <a:rPr lang="zh-CN" altLang="en-US" b="1" dirty="0"/>
              <a:t>指令取指周期使用的两条数据通道（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4178571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graphicFrame>
        <p:nvGraphicFramePr>
          <p:cNvPr id="2" name="表格 5">
            <a:extLst>
              <a:ext uri="{FF2B5EF4-FFF2-40B4-BE49-F238E27FC236}">
                <a16:creationId xmlns:a16="http://schemas.microsoft.com/office/drawing/2014/main" id="{B4771EBE-BD4E-45A5-94FF-431896AFD470}"/>
              </a:ext>
            </a:extLst>
          </p:cNvPr>
          <p:cNvGraphicFramePr>
            <a:graphicFrameLocks noGrp="1"/>
          </p:cNvGraphicFramePr>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M[AR] -&gt; DR</a:t>
                      </a:r>
                      <a:endParaRPr lang="zh-CN" altLang="en-US" sz="1200" b="1" dirty="0"/>
                    </a:p>
                  </a:txBody>
                  <a:tcPr anchor="ctr"/>
                </a:tc>
                <a:tc>
                  <a:txBody>
                    <a:bodyPr/>
                    <a:lstStyle/>
                    <a:p>
                      <a:pPr algn="l"/>
                      <a:r>
                        <a:rPr lang="zh-CN" altLang="en-US" sz="1200" b="1" dirty="0"/>
                        <a:t>都</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R[rt]</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内容送入寄存器</a:t>
                      </a:r>
                      <a:r>
                        <a:rPr lang="en-US" altLang="zh-CN" sz="1200" b="1" dirty="0"/>
                        <a:t>rt</a:t>
                      </a:r>
                      <a:endParaRPr lang="zh-CN" altLang="en-US" sz="1200" b="1" dirty="0"/>
                    </a:p>
                  </a:txBody>
                  <a:tcPr anchor="ctr"/>
                </a:tc>
                <a:tc>
                  <a:txBody>
                    <a:bodyPr/>
                    <a:lstStyle/>
                    <a:p>
                      <a:pPr algn="l"/>
                      <a:r>
                        <a:rPr lang="en-US" altLang="zh-CN" sz="1200" b="1" dirty="0" err="1"/>
                        <a:t>DR</a:t>
                      </a:r>
                      <a:r>
                        <a:rPr lang="en-US" altLang="zh-CN" sz="1200" b="1" baseline="-25000" dirty="0" err="1"/>
                        <a:t>out</a:t>
                      </a:r>
                      <a:r>
                        <a:rPr lang="en-US" altLang="zh-CN" sz="1200" b="1" dirty="0"/>
                        <a:t>=R</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sp>
        <p:nvSpPr>
          <p:cNvPr id="7" name="文本框 6">
            <a:extLst>
              <a:ext uri="{FF2B5EF4-FFF2-40B4-BE49-F238E27FC236}">
                <a16:creationId xmlns:a16="http://schemas.microsoft.com/office/drawing/2014/main" id="{8AEE89E4-2B56-49A8-A422-9CABE4B37816}"/>
              </a:ext>
            </a:extLst>
          </p:cNvPr>
          <p:cNvSpPr txBox="1"/>
          <p:nvPr/>
        </p:nvSpPr>
        <p:spPr>
          <a:xfrm>
            <a:off x="179512" y="4151402"/>
            <a:ext cx="8856984" cy="1200329"/>
          </a:xfrm>
          <a:prstGeom prst="rect">
            <a:avLst/>
          </a:prstGeom>
          <a:solidFill>
            <a:srgbClr val="FFFF00"/>
          </a:solidFill>
        </p:spPr>
        <p:txBody>
          <a:bodyPr wrap="square" rtlCol="0">
            <a:spAutoFit/>
          </a:bodyPr>
          <a:lstStyle/>
          <a:p>
            <a:r>
              <a:rPr lang="en-US" altLang="zh-CN" b="1" dirty="0" err="1"/>
              <a:t>sw</a:t>
            </a:r>
            <a:r>
              <a:rPr lang="zh-CN" altLang="en-US" b="1" dirty="0"/>
              <a:t>指令计算周期使用的数据通道（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-&gt; ALU ;    </a:t>
            </a:r>
            <a:r>
              <a:rPr lang="en-US" altLang="zh-CN" dirty="0">
                <a:latin typeface="Arial" panose="020B0604020202020204" pitchFamily="34" charset="0"/>
              </a:rPr>
              <a:t> </a:t>
            </a:r>
            <a:r>
              <a:rPr lang="en-US" altLang="zh-CN" sz="1800" b="1" i="0" u="none" strike="noStrike" kern="1200" dirty="0">
                <a:solidFill>
                  <a:srgbClr val="000000"/>
                </a:solidFill>
                <a:effectLst/>
                <a:latin typeface="Calibri" panose="020F0502020204030204" pitchFamily="34" charset="0"/>
              </a:rPr>
              <a:t>IR(I) -&gt;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计算访存地址</a:t>
            </a:r>
            <a:r>
              <a:rPr lang="en-US" altLang="zh-CN" b="1" i="0" u="none" strike="noStrike" kern="1200" dirty="0">
                <a:effectLst/>
                <a:latin typeface="Calibri" panose="020F0502020204030204" pitchFamily="34" charset="0"/>
              </a:rPr>
              <a:t>R[</a:t>
            </a:r>
            <a:r>
              <a:rPr lang="en-US" altLang="zh-CN" b="1" i="0" u="none" strike="noStrike" kern="1200" dirty="0" err="1">
                <a:effectLst/>
                <a:latin typeface="Calibri" panose="020F0502020204030204" pitchFamily="34" charset="0"/>
              </a:rPr>
              <a:t>rs</a:t>
            </a:r>
            <a:r>
              <a:rPr lang="en-US" altLang="zh-CN" b="1" i="0" u="none" strike="noStrike" kern="1200" dirty="0">
                <a:effectLst/>
                <a:latin typeface="Calibri" panose="020F0502020204030204" pitchFamily="34" charset="0"/>
              </a:rPr>
              <a:t>]+</a:t>
            </a:r>
            <a:r>
              <a:rPr lang="en-US" altLang="zh-CN" b="1" i="0" u="none" strike="noStrike" kern="1200" dirty="0" err="1">
                <a:effectLst/>
                <a:latin typeface="Calibri" panose="020F0502020204030204" pitchFamily="34" charset="0"/>
              </a:rPr>
              <a:t>imm</a:t>
            </a:r>
            <a:r>
              <a:rPr lang="zh-CN" altLang="en-US" b="1" i="0" u="none" strike="noStrike" kern="1200" dirty="0">
                <a:effectLst/>
                <a:latin typeface="Calibri" panose="020F0502020204030204" pitchFamily="34" charset="0"/>
              </a:rPr>
              <a:t>，并送入暂存器</a:t>
            </a:r>
            <a:r>
              <a:rPr lang="en-US" altLang="zh-CN" b="1" i="0" u="none" strike="noStrike" kern="1200" dirty="0">
                <a:effectLst/>
                <a:latin typeface="Calibri" panose="020F0502020204030204" pitchFamily="34" charset="0"/>
              </a:rPr>
              <a:t>Z</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
        <p:nvSpPr>
          <p:cNvPr id="11" name="文本框 10">
            <a:extLst>
              <a:ext uri="{FF2B5EF4-FFF2-40B4-BE49-F238E27FC236}">
                <a16:creationId xmlns:a16="http://schemas.microsoft.com/office/drawing/2014/main" id="{1C95B92E-11CF-4B69-9112-A47FF798A2F7}"/>
              </a:ext>
            </a:extLst>
          </p:cNvPr>
          <p:cNvSpPr txBox="1"/>
          <p:nvPr/>
        </p:nvSpPr>
        <p:spPr>
          <a:xfrm>
            <a:off x="179512" y="6005340"/>
            <a:ext cx="8856984" cy="769441"/>
          </a:xfrm>
          <a:prstGeom prst="rect">
            <a:avLst/>
          </a:prstGeom>
          <a:solidFill>
            <a:srgbClr val="FFFF00"/>
          </a:solidFill>
        </p:spPr>
        <p:txBody>
          <a:bodyPr wrap="square" rtlCol="0">
            <a:spAutoFit/>
          </a:bodyPr>
          <a:lstStyle/>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b="1" dirty="0"/>
          </a:p>
          <a:p>
            <a:pPr marL="0" algn="l" rtl="0" eaLnBrk="1" fontAlgn="ctr" latinLnBrk="0" hangingPunct="1">
              <a:spcBef>
                <a:spcPts val="0"/>
              </a:spcBef>
              <a:spcAft>
                <a:spcPts val="0"/>
              </a:spcAft>
            </a:pPr>
            <a:endParaRPr lang="en-US" altLang="zh-CN" sz="8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117983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1" name="表格 5">
            <a:extLst>
              <a:ext uri="{FF2B5EF4-FFF2-40B4-BE49-F238E27FC236}">
                <a16:creationId xmlns:a16="http://schemas.microsoft.com/office/drawing/2014/main" id="{B6A35537-14FE-4395-9505-80883A7DE416}"/>
              </a:ext>
            </a:extLst>
          </p:cNvPr>
          <p:cNvGraphicFramePr>
            <a:graphicFrameLocks noGrp="1"/>
          </p:cNvGraphicFramePr>
          <p:nvPr>
            <p:extLst>
              <p:ext uri="{D42A27DB-BD31-4B8C-83A1-F6EECF244321}">
                <p14:modId xmlns:p14="http://schemas.microsoft.com/office/powerpoint/2010/main" val="1545721162"/>
              </p:ext>
            </p:extLst>
          </p:nvPr>
        </p:nvGraphicFramePr>
        <p:xfrm>
          <a:off x="251521" y="3850015"/>
          <a:ext cx="8640960" cy="2926080"/>
        </p:xfrm>
        <a:graphic>
          <a:graphicData uri="http://schemas.openxmlformats.org/drawingml/2006/table">
            <a:tbl>
              <a:tblPr firstRow="1" bandRow="1">
                <a:tableStyleId>{5C22544A-7EE6-4342-B048-85BDC9FD1C3A}</a:tableStyleId>
              </a:tblPr>
              <a:tblGrid>
                <a:gridCol w="849930">
                  <a:extLst>
                    <a:ext uri="{9D8B030D-6E8A-4147-A177-3AD203B41FA5}">
                      <a16:colId xmlns:a16="http://schemas.microsoft.com/office/drawing/2014/main" val="3930217038"/>
                    </a:ext>
                  </a:extLst>
                </a:gridCol>
                <a:gridCol w="637448">
                  <a:extLst>
                    <a:ext uri="{9D8B030D-6E8A-4147-A177-3AD203B41FA5}">
                      <a16:colId xmlns:a16="http://schemas.microsoft.com/office/drawing/2014/main" val="2361033842"/>
                    </a:ext>
                  </a:extLst>
                </a:gridCol>
                <a:gridCol w="1558206">
                  <a:extLst>
                    <a:ext uri="{9D8B030D-6E8A-4147-A177-3AD203B41FA5}">
                      <a16:colId xmlns:a16="http://schemas.microsoft.com/office/drawing/2014/main" val="4164946546"/>
                    </a:ext>
                  </a:extLst>
                </a:gridCol>
                <a:gridCol w="4105577">
                  <a:extLst>
                    <a:ext uri="{9D8B030D-6E8A-4147-A177-3AD203B41FA5}">
                      <a16:colId xmlns:a16="http://schemas.microsoft.com/office/drawing/2014/main" val="3600014379"/>
                    </a:ext>
                  </a:extLst>
                </a:gridCol>
                <a:gridCol w="1489799">
                  <a:extLst>
                    <a:ext uri="{9D8B030D-6E8A-4147-A177-3AD203B41FA5}">
                      <a16:colId xmlns:a16="http://schemas.microsoft.com/office/drawing/2014/main" val="3831069605"/>
                    </a:ext>
                  </a:extLst>
                </a:gridCol>
              </a:tblGrid>
              <a:tr h="201010">
                <a:tc>
                  <a:txBody>
                    <a:bodyPr/>
                    <a:lstStyle/>
                    <a:p>
                      <a:pPr algn="ctr"/>
                      <a:r>
                        <a:rPr lang="zh-CN" altLang="en-US" sz="1200" b="1" dirty="0"/>
                        <a:t>周期</a:t>
                      </a:r>
                    </a:p>
                  </a:txBody>
                  <a:tcPr anchor="ctr"/>
                </a:tc>
                <a:tc>
                  <a:txBody>
                    <a:bodyPr/>
                    <a:lstStyle/>
                    <a:p>
                      <a:pPr algn="ctr"/>
                      <a:r>
                        <a:rPr lang="zh-CN" altLang="en-US" sz="1200" b="1" dirty="0"/>
                        <a:t>节拍</a:t>
                      </a:r>
                    </a:p>
                  </a:txBody>
                  <a:tcPr anchor="ctr"/>
                </a:tc>
                <a:tc>
                  <a:txBody>
                    <a:bodyPr/>
                    <a:lstStyle/>
                    <a:p>
                      <a:pPr algn="ctr"/>
                      <a:r>
                        <a:rPr lang="zh-CN" altLang="en-US" sz="1200" b="1" dirty="0"/>
                        <a:t>操作</a:t>
                      </a:r>
                    </a:p>
                  </a:txBody>
                  <a:tcPr anchor="ctr"/>
                </a:tc>
                <a:tc>
                  <a:txBody>
                    <a:bodyPr/>
                    <a:lstStyle/>
                    <a:p>
                      <a:pPr algn="ctr"/>
                      <a:r>
                        <a:rPr lang="zh-CN" altLang="en-US" sz="1200" b="1" dirty="0"/>
                        <a:t>功能说明</a:t>
                      </a:r>
                    </a:p>
                  </a:txBody>
                  <a:tcPr anchor="ctr"/>
                </a:tc>
                <a:tc>
                  <a:txBody>
                    <a:bodyPr/>
                    <a:lstStyle/>
                    <a:p>
                      <a:pPr algn="ctr"/>
                      <a:r>
                        <a:rPr lang="zh-CN" altLang="en-US" sz="1200" b="1" dirty="0"/>
                        <a:t>控制信号</a:t>
                      </a:r>
                    </a:p>
                  </a:txBody>
                  <a:tcPr anchor="ctr"/>
                </a:tc>
                <a:extLst>
                  <a:ext uri="{0D108BD9-81ED-4DB2-BD59-A6C34878D82A}">
                    <a16:rowId xmlns:a16="http://schemas.microsoft.com/office/drawing/2014/main" val="4141300585"/>
                  </a:ext>
                </a:extLst>
              </a:tr>
              <a:tr h="201010">
                <a:tc rowSpan="4">
                  <a:txBody>
                    <a:bodyPr/>
                    <a:lstStyle/>
                    <a:p>
                      <a:pPr algn="ctr"/>
                      <a:r>
                        <a:rPr lang="zh-CN" altLang="en-US" sz="1200" b="1" dirty="0"/>
                        <a:t>取指周期</a:t>
                      </a:r>
                      <a:endParaRPr lang="en-US" altLang="zh-CN" sz="1200" b="1" dirty="0"/>
                    </a:p>
                    <a:p>
                      <a:pPr algn="ctr"/>
                      <a:r>
                        <a:rPr lang="en-US" altLang="zh-CN" sz="1200" b="1" dirty="0" err="1"/>
                        <a:t>M</a:t>
                      </a:r>
                      <a:r>
                        <a:rPr lang="en-US" altLang="zh-CN" sz="1200" b="1" baseline="-25000" dirty="0" err="1"/>
                        <a:t>if</a:t>
                      </a:r>
                      <a:endParaRPr lang="zh-CN" altLang="en-US" sz="1200" b="1" baseline="-25000" dirty="0"/>
                    </a:p>
                  </a:txBody>
                  <a:tcPr anchor="ctr"/>
                </a:tc>
                <a:tc>
                  <a:txBody>
                    <a:bodyPr/>
                    <a:lstStyle/>
                    <a:p>
                      <a:pPr algn="ct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PC -&gt; AR ;  PC -&gt; X</a:t>
                      </a:r>
                      <a:endParaRPr lang="zh-CN" altLang="en-US" sz="1200" b="1" dirty="0"/>
                    </a:p>
                  </a:txBody>
                  <a:tcPr anchor="ctr"/>
                </a:tc>
                <a:tc>
                  <a:txBody>
                    <a:bodyPr/>
                    <a:lstStyle/>
                    <a:p>
                      <a:pPr algn="l"/>
                      <a:r>
                        <a:rPr lang="zh-CN" altLang="en-US" sz="1200" b="1" dirty="0"/>
                        <a:t>将程序计数器</a:t>
                      </a:r>
                      <a:r>
                        <a:rPr lang="en-US" altLang="zh-CN" sz="1200" b="1" dirty="0"/>
                        <a:t>PC</a:t>
                      </a:r>
                      <a:r>
                        <a:rPr lang="zh-CN" altLang="en-US" sz="1200" b="1" dirty="0"/>
                        <a:t>内容送</a:t>
                      </a:r>
                      <a:r>
                        <a:rPr lang="en-US" altLang="zh-CN" sz="1200" b="1" dirty="0"/>
                        <a:t>AR</a:t>
                      </a:r>
                      <a:r>
                        <a:rPr lang="zh-CN" altLang="en-US" sz="1200" b="1" dirty="0"/>
                        <a:t>，同时送入暂存器</a:t>
                      </a:r>
                      <a:r>
                        <a:rPr lang="en-US" altLang="zh-CN" sz="1200" b="1" dirty="0"/>
                        <a:t>X</a:t>
                      </a:r>
                      <a:endParaRPr lang="zh-CN" altLang="en-US" sz="1200" b="1" dirty="0"/>
                    </a:p>
                  </a:txBody>
                  <a:tcPr anchor="ctr"/>
                </a:tc>
                <a:tc>
                  <a:txBody>
                    <a:bodyPr/>
                    <a:lstStyle/>
                    <a:p>
                      <a:pPr algn="l"/>
                      <a:r>
                        <a:rPr lang="en-US" altLang="zh-CN" sz="1200" b="1" dirty="0" err="1"/>
                        <a:t>PC</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1656144067"/>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X+4 -&gt; Z</a:t>
                      </a:r>
                      <a:endParaRPr lang="zh-CN" altLang="en-US" sz="1200" b="1" dirty="0"/>
                    </a:p>
                  </a:txBody>
                  <a:tcPr anchor="ctr"/>
                </a:tc>
                <a:tc>
                  <a:txBody>
                    <a:bodyPr/>
                    <a:lstStyle/>
                    <a:p>
                      <a:pPr algn="l"/>
                      <a:r>
                        <a:rPr lang="zh-CN" altLang="en-US" sz="1200" b="1" dirty="0"/>
                        <a:t>将</a:t>
                      </a:r>
                      <a:r>
                        <a:rPr lang="en-US" altLang="zh-CN" sz="1200" b="1" dirty="0"/>
                        <a:t>PC</a:t>
                      </a:r>
                      <a:r>
                        <a:rPr lang="zh-CN" altLang="en-US" sz="1200" b="1" dirty="0"/>
                        <a:t>值加</a:t>
                      </a:r>
                      <a:r>
                        <a:rPr lang="en-US" altLang="zh-CN" sz="1200" b="1" dirty="0"/>
                        <a:t>4</a:t>
                      </a:r>
                      <a:r>
                        <a:rPr lang="zh-CN" altLang="en-US" sz="1200" b="1" dirty="0"/>
                        <a:t>并送入暂存器</a:t>
                      </a:r>
                      <a:r>
                        <a:rPr lang="en-US" altLang="zh-CN" sz="1200" b="1" dirty="0"/>
                        <a:t>Z</a:t>
                      </a:r>
                      <a:endParaRPr lang="zh-CN" altLang="en-US" sz="1200" b="1" dirty="0"/>
                    </a:p>
                  </a:txBody>
                  <a:tcPr anchor="ctr"/>
                </a:tc>
                <a:tc>
                  <a:txBody>
                    <a:bodyPr/>
                    <a:lstStyle/>
                    <a:p>
                      <a:pPr algn="l"/>
                      <a:r>
                        <a:rPr lang="en-US" altLang="zh-CN" sz="1200" b="1" dirty="0"/>
                        <a:t>+4=1</a:t>
                      </a:r>
                      <a:endParaRPr lang="zh-CN" altLang="en-US" sz="1200" b="1" dirty="0"/>
                    </a:p>
                  </a:txBody>
                  <a:tcPr anchor="ctr"/>
                </a:tc>
                <a:extLst>
                  <a:ext uri="{0D108BD9-81ED-4DB2-BD59-A6C34878D82A}">
                    <a16:rowId xmlns:a16="http://schemas.microsoft.com/office/drawing/2014/main" val="1592174340"/>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Z -&gt; PC ;  M[AR] -&gt; DR</a:t>
                      </a:r>
                      <a:endParaRPr lang="zh-CN" altLang="en-US" sz="1200" b="1" dirty="0"/>
                    </a:p>
                  </a:txBody>
                  <a:tcPr anchor="ctr"/>
                </a:tc>
                <a:tc>
                  <a:txBody>
                    <a:bodyPr/>
                    <a:lstStyle/>
                    <a:p>
                      <a:pPr algn="l"/>
                      <a:r>
                        <a:rPr lang="zh-CN" altLang="en-US" sz="1200" b="1" dirty="0"/>
                        <a:t>将暂存器</a:t>
                      </a:r>
                      <a:r>
                        <a:rPr lang="en-US" altLang="zh-CN" sz="1200" b="1" dirty="0"/>
                        <a:t>Z</a:t>
                      </a:r>
                      <a:r>
                        <a:rPr lang="zh-CN" altLang="en-US" sz="1200" b="1" dirty="0"/>
                        <a:t>内容回送到</a:t>
                      </a:r>
                      <a:r>
                        <a:rPr lang="en-US" altLang="zh-CN" sz="1200" b="1" dirty="0"/>
                        <a:t>PC</a:t>
                      </a:r>
                    </a:p>
                    <a:p>
                      <a:pPr algn="l"/>
                      <a:r>
                        <a:rPr lang="zh-CN" altLang="en-US" sz="1200" b="1" dirty="0"/>
                        <a:t>同时读</a:t>
                      </a:r>
                      <a:r>
                        <a:rPr lang="en-US" altLang="zh-CN" sz="1200" b="1" dirty="0"/>
                        <a:t>AR</a:t>
                      </a:r>
                      <a:r>
                        <a:rPr lang="zh-CN" altLang="en-US" sz="1200" b="1" dirty="0"/>
                        <a:t>内容对应主存单元的值并送入</a:t>
                      </a:r>
                      <a:r>
                        <a:rPr lang="en-US" altLang="zh-CN" sz="1200" b="1" dirty="0"/>
                        <a:t>DR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PC</a:t>
                      </a:r>
                      <a:r>
                        <a:rPr lang="en-US" altLang="zh-CN" sz="1200" b="1" baseline="-25000" dirty="0" err="1"/>
                        <a:t>in</a:t>
                      </a:r>
                      <a:r>
                        <a:rPr lang="en-US" altLang="zh-CN" sz="1200" b="1" dirty="0"/>
                        <a:t>=1</a:t>
                      </a:r>
                    </a:p>
                    <a:p>
                      <a:pPr algn="l"/>
                      <a:r>
                        <a:rPr lang="en-US" altLang="zh-CN" sz="1200" b="1" dirty="0"/>
                        <a:t>Read=</a:t>
                      </a:r>
                      <a:r>
                        <a:rPr lang="en-US" altLang="zh-CN" sz="1200" b="1" dirty="0" err="1"/>
                        <a:t>DRE</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782849054"/>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4</a:t>
                      </a:r>
                      <a:endParaRPr lang="zh-CN" altLang="en-US" sz="1200" b="1" baseline="-25000" dirty="0"/>
                    </a:p>
                  </a:txBody>
                  <a:tcPr anchor="ctr"/>
                </a:tc>
                <a:tc>
                  <a:txBody>
                    <a:bodyPr/>
                    <a:lstStyle/>
                    <a:p>
                      <a:pPr algn="l"/>
                      <a:r>
                        <a:rPr lang="en-US" altLang="zh-CN" sz="1200" b="1" dirty="0"/>
                        <a:t>DR -&gt; IR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内容送入</a:t>
                      </a:r>
                      <a:r>
                        <a:rPr lang="en-US" altLang="zh-CN" sz="1200" b="1" dirty="0"/>
                        <a:t>IR</a:t>
                      </a:r>
                      <a:r>
                        <a:rPr lang="zh-CN" altLang="en-US" sz="1200" b="1" dirty="0"/>
                        <a:t>，完成取指令</a:t>
                      </a:r>
                    </a:p>
                  </a:txBody>
                  <a:tcPr anchor="ctr"/>
                </a:tc>
                <a:tc>
                  <a:txBody>
                    <a:bodyPr/>
                    <a:lstStyle/>
                    <a:p>
                      <a:pPr algn="l"/>
                      <a:r>
                        <a:rPr lang="en-US" altLang="zh-CN" sz="1200" b="1" dirty="0" err="1"/>
                        <a:t>DR</a:t>
                      </a:r>
                      <a:r>
                        <a:rPr lang="en-US" altLang="zh-CN" sz="1200" b="1" baseline="-25000" dirty="0" err="1"/>
                        <a:t>out</a:t>
                      </a:r>
                      <a:r>
                        <a:rPr lang="en-US" altLang="zh-CN" sz="1200" b="1" dirty="0"/>
                        <a:t>=</a:t>
                      </a:r>
                      <a:r>
                        <a:rPr lang="en-US" altLang="zh-CN" sz="1200" b="1" dirty="0" err="1"/>
                        <a:t>IR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3215731027"/>
                  </a:ext>
                </a:extLst>
              </a:tr>
              <a:tr h="201010">
                <a:tc rowSpan="2">
                  <a:txBody>
                    <a:bodyPr/>
                    <a:lstStyle/>
                    <a:p>
                      <a:pPr algn="ctr"/>
                      <a:r>
                        <a:rPr lang="zh-CN" altLang="en-US" sz="1200" b="1" dirty="0"/>
                        <a:t>计算周期</a:t>
                      </a:r>
                      <a:endParaRPr lang="en-US" altLang="zh-CN" sz="1200" b="1" dirty="0"/>
                    </a:p>
                    <a:p>
                      <a:pPr algn="ctr"/>
                      <a:r>
                        <a:rPr lang="en-US" altLang="zh-CN" sz="1200" b="1" dirty="0" err="1"/>
                        <a:t>M</a:t>
                      </a:r>
                      <a:r>
                        <a:rPr lang="en-US" altLang="zh-CN" sz="1200" b="1" baseline="-25000" dirty="0" err="1"/>
                        <a:t>cal</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R[</a:t>
                      </a:r>
                      <a:r>
                        <a:rPr lang="en-US" altLang="zh-CN" sz="1200" b="1" dirty="0" err="1"/>
                        <a:t>rs</a:t>
                      </a:r>
                      <a:r>
                        <a:rPr lang="en-US" altLang="zh-CN" sz="1200" b="1" dirty="0"/>
                        <a:t>] -&gt; X</a:t>
                      </a:r>
                      <a:endParaRPr lang="zh-CN" altLang="en-US" sz="1200" b="1" dirty="0"/>
                    </a:p>
                  </a:txBody>
                  <a:tcPr anchor="ctr"/>
                </a:tc>
                <a:tc>
                  <a:txBody>
                    <a:bodyPr/>
                    <a:lstStyle/>
                    <a:p>
                      <a:pPr algn="l"/>
                      <a:r>
                        <a:rPr lang="zh-CN" altLang="en-US" sz="1200" b="1" dirty="0"/>
                        <a:t>将</a:t>
                      </a:r>
                      <a:r>
                        <a:rPr lang="en-US" altLang="zh-CN" sz="1200" b="1" dirty="0" err="1"/>
                        <a:t>rs</a:t>
                      </a:r>
                      <a:r>
                        <a:rPr lang="zh-CN" altLang="en-US" sz="1200" b="1" dirty="0"/>
                        <a:t>寄存器内容送入暂存器</a:t>
                      </a:r>
                      <a:r>
                        <a:rPr lang="en-US" altLang="zh-CN" sz="1200" b="1" dirty="0"/>
                        <a:t>X</a:t>
                      </a:r>
                      <a:r>
                        <a:rPr lang="zh-CN" altLang="en-US" sz="1200" b="1" dirty="0"/>
                        <a:t>，准备计算访存地址</a:t>
                      </a:r>
                    </a:p>
                  </a:txBody>
                  <a:tcPr anchor="ctr"/>
                </a:tc>
                <a:tc>
                  <a:txBody>
                    <a:bodyPr/>
                    <a:lstStyle/>
                    <a:p>
                      <a:pPr algn="l"/>
                      <a:r>
                        <a:rPr lang="en-US" altLang="zh-CN" sz="1200" b="1" dirty="0"/>
                        <a:t>R</a:t>
                      </a:r>
                      <a:r>
                        <a:rPr lang="en-US" altLang="zh-CN" sz="1200" b="1" baseline="-25000" dirty="0"/>
                        <a:t>out</a:t>
                      </a:r>
                      <a:r>
                        <a:rPr lang="en-US" altLang="zh-CN" sz="1200" b="1" dirty="0"/>
                        <a:t>=X</a:t>
                      </a:r>
                      <a:r>
                        <a:rPr lang="en-US" altLang="zh-CN" sz="1200" b="1" baseline="-25000" dirty="0"/>
                        <a:t>in</a:t>
                      </a:r>
                      <a:r>
                        <a:rPr lang="en-US" altLang="zh-CN" sz="1200" b="1" dirty="0"/>
                        <a:t>=1</a:t>
                      </a:r>
                      <a:endParaRPr lang="zh-CN" altLang="en-US" sz="1200" b="1" dirty="0"/>
                    </a:p>
                  </a:txBody>
                  <a:tcPr anchor="ctr"/>
                </a:tc>
                <a:extLst>
                  <a:ext uri="{0D108BD9-81ED-4DB2-BD59-A6C34878D82A}">
                    <a16:rowId xmlns:a16="http://schemas.microsoft.com/office/drawing/2014/main" val="3513978431"/>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IR(I) + X -&gt; Z</a:t>
                      </a:r>
                      <a:endParaRPr lang="zh-CN" altLang="en-US" sz="1200" b="1" dirty="0"/>
                    </a:p>
                  </a:txBody>
                  <a:tcPr anchor="ctr"/>
                </a:tc>
                <a:tc>
                  <a:txBody>
                    <a:bodyPr/>
                    <a:lstStyle/>
                    <a:p>
                      <a:pPr algn="l"/>
                      <a:r>
                        <a:rPr lang="zh-CN" altLang="en-US" sz="1200" b="1" dirty="0"/>
                        <a:t>将</a:t>
                      </a:r>
                      <a:r>
                        <a:rPr lang="en-US" altLang="zh-CN" sz="1200" b="1" dirty="0"/>
                        <a:t>IR</a:t>
                      </a:r>
                      <a:r>
                        <a:rPr lang="zh-CN" altLang="en-US" sz="1200" b="1" dirty="0"/>
                        <a:t>中的立即数符号扩展为</a:t>
                      </a:r>
                      <a:r>
                        <a:rPr lang="en-US" altLang="zh-CN" sz="1200" b="1" dirty="0"/>
                        <a:t>32</a:t>
                      </a:r>
                      <a:r>
                        <a:rPr lang="zh-CN" altLang="en-US" sz="1200" b="1" dirty="0"/>
                        <a:t>位并送入</a:t>
                      </a:r>
                      <a:r>
                        <a:rPr lang="en-US" altLang="zh-CN" sz="1200" b="1" dirty="0"/>
                        <a:t>ALU</a:t>
                      </a:r>
                      <a:r>
                        <a:rPr lang="zh-CN" altLang="en-US" sz="1200" b="1" dirty="0"/>
                        <a:t>做加法运算</a:t>
                      </a:r>
                    </a:p>
                  </a:txBody>
                  <a:tcPr anchor="ctr"/>
                </a:tc>
                <a:tc>
                  <a:txBody>
                    <a:bodyPr/>
                    <a:lstStyle/>
                    <a:p>
                      <a:pPr algn="l"/>
                      <a:r>
                        <a:rPr lang="en-US" altLang="zh-CN" sz="1200" b="1" dirty="0"/>
                        <a:t>IR(I)</a:t>
                      </a:r>
                      <a:r>
                        <a:rPr lang="en-US" altLang="zh-CN" sz="1200" b="1" baseline="-25000" dirty="0"/>
                        <a:t>out</a:t>
                      </a:r>
                      <a:r>
                        <a:rPr lang="en-US" altLang="zh-CN" sz="1200" b="1" dirty="0"/>
                        <a:t>=ADD=1</a:t>
                      </a:r>
                      <a:endParaRPr lang="zh-CN" altLang="en-US" sz="1200" b="1" dirty="0"/>
                    </a:p>
                  </a:txBody>
                  <a:tcPr anchor="ctr"/>
                </a:tc>
                <a:extLst>
                  <a:ext uri="{0D108BD9-81ED-4DB2-BD59-A6C34878D82A}">
                    <a16:rowId xmlns:a16="http://schemas.microsoft.com/office/drawing/2014/main" val="968642717"/>
                  </a:ext>
                </a:extLst>
              </a:tr>
              <a:tr h="201010">
                <a:tc rowSpan="3">
                  <a:txBody>
                    <a:bodyPr/>
                    <a:lstStyle/>
                    <a:p>
                      <a:pPr algn="ctr"/>
                      <a:r>
                        <a:rPr lang="zh-CN" altLang="en-US" sz="1200" b="1" dirty="0"/>
                        <a:t>执行周期</a:t>
                      </a:r>
                      <a:endParaRPr lang="en-US" altLang="zh-CN" sz="1200" b="1" dirty="0"/>
                    </a:p>
                    <a:p>
                      <a:pPr algn="ctr"/>
                      <a:r>
                        <a:rPr lang="en-US" altLang="zh-CN" sz="1200" b="1" dirty="0"/>
                        <a:t>M</a:t>
                      </a:r>
                      <a:r>
                        <a:rPr lang="en-US" altLang="zh-CN" sz="1200" b="1" baseline="-25000" dirty="0"/>
                        <a:t>ex</a:t>
                      </a:r>
                      <a:endParaRPr lang="zh-CN" altLang="en-US" sz="12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1</a:t>
                      </a:r>
                      <a:endParaRPr lang="zh-CN" altLang="en-US" sz="1200" b="1" baseline="-25000" dirty="0"/>
                    </a:p>
                  </a:txBody>
                  <a:tcPr anchor="ctr"/>
                </a:tc>
                <a:tc>
                  <a:txBody>
                    <a:bodyPr/>
                    <a:lstStyle/>
                    <a:p>
                      <a:pPr algn="l"/>
                      <a:r>
                        <a:rPr lang="en-US" altLang="zh-CN" sz="1200" b="1" dirty="0"/>
                        <a:t>Z -&gt; AR</a:t>
                      </a:r>
                      <a:endParaRPr lang="zh-CN" altLang="en-US" sz="1200" b="1" dirty="0"/>
                    </a:p>
                  </a:txBody>
                  <a:tcPr anchor="ctr"/>
                </a:tc>
                <a:tc>
                  <a:txBody>
                    <a:bodyPr/>
                    <a:lstStyle/>
                    <a:p>
                      <a:pPr algn="l"/>
                      <a:r>
                        <a:rPr lang="zh-CN" altLang="en-US" sz="1200" b="1" dirty="0"/>
                        <a:t>将</a:t>
                      </a:r>
                      <a:r>
                        <a:rPr lang="en-US" altLang="zh-CN" sz="1200" b="1" dirty="0"/>
                        <a:t>Z</a:t>
                      </a:r>
                      <a:r>
                        <a:rPr lang="zh-CN" altLang="en-US" sz="1200" b="1" dirty="0"/>
                        <a:t>中暂存的访存地址送入</a:t>
                      </a:r>
                      <a:r>
                        <a:rPr lang="en-US" altLang="zh-CN" sz="1200" b="1" dirty="0"/>
                        <a:t>AR</a:t>
                      </a:r>
                      <a:endParaRPr lang="zh-CN" altLang="en-US" sz="1200" b="1" dirty="0"/>
                    </a:p>
                  </a:txBody>
                  <a:tcPr anchor="ctr"/>
                </a:tc>
                <a:tc>
                  <a:txBody>
                    <a:bodyPr/>
                    <a:lstStyle/>
                    <a:p>
                      <a:pPr algn="l"/>
                      <a:r>
                        <a:rPr lang="en-US" altLang="zh-CN" sz="1200" b="1" dirty="0" err="1"/>
                        <a:t>Z</a:t>
                      </a:r>
                      <a:r>
                        <a:rPr lang="en-US" altLang="zh-CN" sz="1200" b="1" baseline="-25000" dirty="0" err="1"/>
                        <a:t>out</a:t>
                      </a:r>
                      <a:r>
                        <a:rPr lang="en-US" altLang="zh-CN" sz="1200" b="1" dirty="0"/>
                        <a:t>=</a:t>
                      </a:r>
                      <a:r>
                        <a:rPr lang="en-US" altLang="zh-CN" sz="1200" b="1" dirty="0" err="1"/>
                        <a:t>AR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4176247173"/>
                  </a:ext>
                </a:extLst>
              </a:tr>
              <a:tr h="20101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2</a:t>
                      </a:r>
                      <a:endParaRPr lang="zh-CN" altLang="en-US" sz="1200" b="1" baseline="-25000" dirty="0"/>
                    </a:p>
                  </a:txBody>
                  <a:tcPr anchor="ctr"/>
                </a:tc>
                <a:tc>
                  <a:txBody>
                    <a:bodyPr/>
                    <a:lstStyle/>
                    <a:p>
                      <a:pPr algn="l"/>
                      <a:r>
                        <a:rPr lang="en-US" altLang="zh-CN" sz="1200" b="1" dirty="0"/>
                        <a:t>R[rt] -&gt; DR</a:t>
                      </a:r>
                      <a:endParaRPr lang="zh-CN" altLang="en-US" sz="1200" b="1" dirty="0"/>
                    </a:p>
                  </a:txBody>
                  <a:tcPr anchor="ctr"/>
                </a:tc>
                <a:tc>
                  <a:txBody>
                    <a:bodyPr/>
                    <a:lstStyle/>
                    <a:p>
                      <a:pPr algn="l"/>
                      <a:r>
                        <a:rPr lang="zh-CN" altLang="en-US" sz="1200" b="1" dirty="0"/>
                        <a:t>将</a:t>
                      </a:r>
                      <a:r>
                        <a:rPr lang="en-US" altLang="zh-CN" sz="1200" b="1" dirty="0"/>
                        <a:t>rt</a:t>
                      </a:r>
                      <a:r>
                        <a:rPr lang="zh-CN" altLang="en-US" sz="1200" b="1" dirty="0"/>
                        <a:t>寄存器内容送入</a:t>
                      </a:r>
                      <a:r>
                        <a:rPr lang="en-US" altLang="zh-CN" sz="1200" b="1" dirty="0"/>
                        <a:t>DR</a:t>
                      </a:r>
                      <a:endParaRPr lang="zh-CN" altLang="en-US" sz="1200" b="1" dirty="0"/>
                    </a:p>
                  </a:txBody>
                  <a:tcPr anchor="ctr"/>
                </a:tc>
                <a:tc>
                  <a:txBody>
                    <a:bodyPr/>
                    <a:lstStyle/>
                    <a:p>
                      <a:pPr algn="l"/>
                      <a:r>
                        <a:rPr lang="en-US" altLang="zh-CN" sz="1200" b="1" dirty="0"/>
                        <a:t>R</a:t>
                      </a:r>
                      <a:r>
                        <a:rPr lang="en-US" altLang="zh-CN" sz="1200" b="1" baseline="-25000" dirty="0"/>
                        <a:t>out</a:t>
                      </a:r>
                      <a:r>
                        <a:rPr lang="en-US" altLang="zh-CN" sz="1200" b="1" dirty="0"/>
                        <a:t>=Rs/Rt=</a:t>
                      </a:r>
                      <a:r>
                        <a:rPr lang="en-US" altLang="zh-CN" sz="1200" b="1" dirty="0" err="1"/>
                        <a:t>DR</a:t>
                      </a:r>
                      <a:r>
                        <a:rPr lang="en-US" altLang="zh-CN" sz="1200" b="1" baseline="-25000" dirty="0" err="1"/>
                        <a:t>in</a:t>
                      </a:r>
                      <a:r>
                        <a:rPr lang="en-US" altLang="zh-CN" sz="1200" b="1" dirty="0"/>
                        <a:t>=1</a:t>
                      </a:r>
                      <a:endParaRPr lang="zh-CN" altLang="en-US" sz="1200" b="1" dirty="0"/>
                    </a:p>
                  </a:txBody>
                  <a:tcPr anchor="ctr"/>
                </a:tc>
                <a:extLst>
                  <a:ext uri="{0D108BD9-81ED-4DB2-BD59-A6C34878D82A}">
                    <a16:rowId xmlns:a16="http://schemas.microsoft.com/office/drawing/2014/main" val="1269475933"/>
                  </a:ext>
                </a:extLst>
              </a:tr>
              <a:tr h="20101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en-US" altLang="zh-CN" sz="1200" b="1" baseline="-25000" dirty="0"/>
                        <a:t>3</a:t>
                      </a:r>
                      <a:endParaRPr lang="zh-CN" altLang="en-US" sz="1200" b="1" baseline="-25000" dirty="0"/>
                    </a:p>
                  </a:txBody>
                  <a:tcPr anchor="ctr"/>
                </a:tc>
                <a:tc>
                  <a:txBody>
                    <a:bodyPr/>
                    <a:lstStyle/>
                    <a:p>
                      <a:pPr algn="l"/>
                      <a:r>
                        <a:rPr lang="en-US" altLang="zh-CN" sz="1200" b="1" dirty="0"/>
                        <a:t>DR -&gt; M[AR]</a:t>
                      </a:r>
                      <a:endParaRPr lang="zh-CN" altLang="en-US" sz="1200" b="1" dirty="0"/>
                    </a:p>
                  </a:txBody>
                  <a:tcPr anchor="ctr"/>
                </a:tc>
                <a:tc>
                  <a:txBody>
                    <a:bodyPr/>
                    <a:lstStyle/>
                    <a:p>
                      <a:pPr algn="l"/>
                      <a:r>
                        <a:rPr lang="zh-CN" altLang="en-US" sz="1200" b="1" dirty="0"/>
                        <a:t>将</a:t>
                      </a:r>
                      <a:r>
                        <a:rPr lang="en-US" altLang="zh-CN" sz="1200" b="1" dirty="0"/>
                        <a:t>DR</a:t>
                      </a:r>
                      <a:r>
                        <a:rPr lang="zh-CN" altLang="en-US" sz="1200" b="1" dirty="0"/>
                        <a:t>内容写入</a:t>
                      </a:r>
                      <a:r>
                        <a:rPr lang="en-US" altLang="zh-CN" sz="1200" b="1" dirty="0"/>
                        <a:t>AR</a:t>
                      </a:r>
                      <a:r>
                        <a:rPr lang="zh-CN" altLang="en-US" sz="1200" b="1" dirty="0"/>
                        <a:t>内容所指的主存单元</a:t>
                      </a:r>
                    </a:p>
                  </a:txBody>
                  <a:tcPr anchor="ctr"/>
                </a:tc>
                <a:tc>
                  <a:txBody>
                    <a:bodyPr/>
                    <a:lstStyle/>
                    <a:p>
                      <a:pPr algn="l"/>
                      <a:r>
                        <a:rPr lang="en-US" altLang="zh-CN" sz="1200" b="1" dirty="0" err="1"/>
                        <a:t>DRE</a:t>
                      </a:r>
                      <a:r>
                        <a:rPr lang="en-US" altLang="zh-CN" sz="1200" b="1" baseline="-25000" dirty="0" err="1"/>
                        <a:t>out</a:t>
                      </a:r>
                      <a:r>
                        <a:rPr lang="en-US" altLang="zh-CN" sz="1200" b="1" dirty="0"/>
                        <a:t>=Write=1</a:t>
                      </a:r>
                      <a:endParaRPr lang="zh-CN" altLang="en-US" sz="1200" b="1" dirty="0"/>
                    </a:p>
                  </a:txBody>
                  <a:tcPr anchor="ctr"/>
                </a:tc>
                <a:extLst>
                  <a:ext uri="{0D108BD9-81ED-4DB2-BD59-A6C34878D82A}">
                    <a16:rowId xmlns:a16="http://schemas.microsoft.com/office/drawing/2014/main" val="3201194894"/>
                  </a:ext>
                </a:extLst>
              </a:tr>
            </a:tbl>
          </a:graphicData>
        </a:graphic>
      </p:graphicFrame>
      <p:sp>
        <p:nvSpPr>
          <p:cNvPr id="12" name="文本框 11">
            <a:extLst>
              <a:ext uri="{FF2B5EF4-FFF2-40B4-BE49-F238E27FC236}">
                <a16:creationId xmlns:a16="http://schemas.microsoft.com/office/drawing/2014/main" id="{1D4E0A34-A1D8-4DEF-ACCF-6C9BE6B8E694}"/>
              </a:ext>
            </a:extLst>
          </p:cNvPr>
          <p:cNvSpPr txBox="1"/>
          <p:nvPr/>
        </p:nvSpPr>
        <p:spPr>
          <a:xfrm>
            <a:off x="179512" y="4149080"/>
            <a:ext cx="8856984" cy="1754326"/>
          </a:xfrm>
          <a:prstGeom prst="rect">
            <a:avLst/>
          </a:prstGeom>
          <a:solidFill>
            <a:srgbClr val="FFFF00"/>
          </a:solidFill>
        </p:spPr>
        <p:txBody>
          <a:bodyPr wrap="square" rtlCol="0">
            <a:spAutoFit/>
          </a:bodyPr>
          <a:lstStyle/>
          <a:p>
            <a:endParaRPr lang="en-US" altLang="zh-CN" b="1" dirty="0"/>
          </a:p>
          <a:p>
            <a:r>
              <a:rPr lang="en-US" altLang="zh-CN" b="1" dirty="0" err="1"/>
              <a:t>sw</a:t>
            </a:r>
            <a:r>
              <a:rPr lang="zh-CN" altLang="en-US" b="1" dirty="0"/>
              <a:t>指令执行周期使用的数据通道：</a:t>
            </a:r>
            <a:endParaRPr lang="en-US" altLang="zh-CN" b="1" dirty="0"/>
          </a:p>
          <a:p>
            <a:endParaRPr lang="en-US" altLang="zh-CN"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Z -&gt; AR;    R[rt] </a:t>
            </a:r>
            <a:r>
              <a:rPr lang="en-US" altLang="zh-CN" sz="1800" b="1" i="0" u="none" strike="noStrike" kern="1200" dirty="0">
                <a:solidFill>
                  <a:srgbClr val="000000"/>
                </a:solidFill>
                <a:effectLst/>
                <a:latin typeface="Calibri" panose="020F0502020204030204" pitchFamily="34" charset="0"/>
              </a:rPr>
              <a:t>-&gt; DR -&gt; MEM</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将寄存器</a:t>
            </a:r>
            <a:r>
              <a:rPr lang="en-US" altLang="zh-CN" b="1" i="0" u="none" strike="noStrike" kern="1200" dirty="0">
                <a:effectLst/>
                <a:latin typeface="Calibri" panose="020F0502020204030204" pitchFamily="34" charset="0"/>
              </a:rPr>
              <a:t>rt</a:t>
            </a:r>
            <a:r>
              <a:rPr lang="zh-CN" altLang="en-US" b="1" i="0" u="none" strike="noStrike" kern="1200" dirty="0">
                <a:effectLst/>
                <a:latin typeface="Calibri" panose="020F0502020204030204" pitchFamily="34" charset="0"/>
              </a:rPr>
              <a:t>的内容，</a:t>
            </a:r>
            <a:r>
              <a:rPr lang="zh-CN" altLang="en-US" b="1" dirty="0"/>
              <a:t>写入</a:t>
            </a:r>
            <a:r>
              <a:rPr lang="zh-CN" altLang="en-US" b="1" i="0" u="none" strike="noStrike" kern="1200" dirty="0">
                <a:effectLst/>
                <a:latin typeface="Calibri" panose="020F0502020204030204" pitchFamily="34" charset="0"/>
              </a:rPr>
              <a:t>主存单元</a:t>
            </a: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2051582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3</a:t>
            </a:r>
            <a:r>
              <a:rPr lang="zh-CN" altLang="en-US" sz="2000" b="1" dirty="0"/>
              <a:t>、</a:t>
            </a:r>
            <a:r>
              <a:rPr lang="en-US" altLang="zh-CN" sz="2000" b="1" dirty="0" err="1"/>
              <a:t>beq</a:t>
            </a:r>
            <a:r>
              <a:rPr lang="zh-CN" altLang="en-US" sz="2000" b="1" dirty="0"/>
              <a:t>指令的执行流程</a:t>
            </a:r>
            <a:endParaRPr lang="en-US" altLang="zh-CN" sz="1800" b="1" dirty="0"/>
          </a:p>
          <a:p>
            <a:pPr lvl="1"/>
            <a:endParaRPr lang="en-US" altLang="zh-CN" sz="800" b="1" dirty="0"/>
          </a:p>
          <a:p>
            <a:pPr lvl="2"/>
            <a:r>
              <a:rPr lang="en-US" altLang="zh-CN" sz="1400" b="1" dirty="0" err="1"/>
              <a:t>beq</a:t>
            </a:r>
            <a:r>
              <a:rPr lang="zh-CN" altLang="en-US" sz="1400" b="1" dirty="0"/>
              <a:t>指令（</a:t>
            </a:r>
            <a:r>
              <a:rPr lang="zh-CN" altLang="en-US" sz="1400" b="1" dirty="0">
                <a:solidFill>
                  <a:srgbClr val="FF0000"/>
                </a:solidFill>
              </a:rPr>
              <a:t>条件分支指令</a:t>
            </a:r>
            <a:r>
              <a:rPr lang="zh-CN" altLang="en-US" sz="1400" b="1" dirty="0"/>
              <a:t>）也属于</a:t>
            </a:r>
            <a:r>
              <a:rPr lang="en-US" altLang="zh-CN" sz="1400" b="1" dirty="0"/>
              <a:t>I</a:t>
            </a:r>
            <a:r>
              <a:rPr lang="zh-CN" altLang="en-US" sz="1400" b="1" dirty="0"/>
              <a:t>型指令，汇编代码为：</a:t>
            </a:r>
            <a:r>
              <a:rPr lang="en-US" altLang="zh-CN" sz="1400" b="1" dirty="0" err="1"/>
              <a:t>beq</a:t>
            </a:r>
            <a:r>
              <a:rPr lang="en-US" altLang="zh-CN" sz="1400" b="1" dirty="0"/>
              <a:t> </a:t>
            </a:r>
            <a:r>
              <a:rPr lang="en-US" altLang="zh-CN" sz="1400" b="1" dirty="0" err="1"/>
              <a:t>rs,rt,imm</a:t>
            </a:r>
            <a:r>
              <a:rPr lang="zh-CN" altLang="en-US" sz="1400" b="1" dirty="0"/>
              <a:t>，其指令格式如图</a:t>
            </a:r>
            <a:r>
              <a:rPr lang="en-US" altLang="zh-CN" sz="1400" b="1" dirty="0"/>
              <a:t>6.11</a:t>
            </a:r>
            <a:r>
              <a:rPr lang="zh-CN" altLang="en-US" sz="1400" b="1" dirty="0"/>
              <a:t>所示；</a:t>
            </a:r>
            <a:r>
              <a:rPr lang="en-US" altLang="zh-CN" sz="1400" b="1" dirty="0" err="1"/>
              <a:t>beq</a:t>
            </a:r>
            <a:r>
              <a:rPr lang="zh-CN" altLang="en-US" sz="1400" b="1" dirty="0"/>
              <a:t>指令的</a:t>
            </a:r>
            <a:r>
              <a:rPr lang="en-US" altLang="zh-CN" sz="1400" b="1" dirty="0"/>
              <a:t>RTL</a:t>
            </a:r>
            <a:r>
              <a:rPr lang="zh-CN" altLang="en-US" sz="1400" b="1" dirty="0"/>
              <a:t>功能描述是：</a:t>
            </a:r>
            <a:r>
              <a:rPr lang="en-US" altLang="zh-CN" sz="1400" b="1" dirty="0"/>
              <a:t>If(R[</a:t>
            </a:r>
            <a:r>
              <a:rPr lang="en-US" altLang="zh-CN" sz="1400" b="1" dirty="0" err="1"/>
              <a:t>rs</a:t>
            </a:r>
            <a:r>
              <a:rPr lang="en-US" altLang="zh-CN" sz="1400" b="1" dirty="0"/>
              <a:t>] == R[rt])    PC &lt;- PC + 4 + </a:t>
            </a:r>
            <a:r>
              <a:rPr lang="en-US" altLang="zh-CN" sz="1400" b="1" dirty="0" err="1"/>
              <a:t>SignExt</a:t>
            </a:r>
            <a:r>
              <a:rPr lang="en-US" altLang="zh-CN" sz="1400" b="1" dirty="0"/>
              <a:t>(</a:t>
            </a:r>
            <a:r>
              <a:rPr lang="en-US" altLang="zh-CN" sz="1400" b="1" dirty="0" err="1"/>
              <a:t>imm</a:t>
            </a:r>
            <a:r>
              <a:rPr lang="en-US" altLang="zh-CN" sz="1400" b="1" dirty="0"/>
              <a:t>) &lt;&lt;2</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beq</a:t>
            </a:r>
            <a:r>
              <a:rPr lang="zh-CN" altLang="en-US" sz="1400" b="1" dirty="0"/>
              <a:t>指令的执行也需要</a:t>
            </a:r>
            <a:r>
              <a:rPr lang="en-US" altLang="zh-CN" sz="1400" b="1" dirty="0"/>
              <a:t>3</a:t>
            </a:r>
            <a:r>
              <a:rPr lang="zh-CN" altLang="en-US" sz="1400" b="1" dirty="0"/>
              <a:t>个机器周期，其指令操作流程及控制信号如表</a:t>
            </a:r>
            <a:r>
              <a:rPr lang="en-US" altLang="zh-CN" sz="1400" b="1" dirty="0"/>
              <a:t>6.5</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第二个机器周期：计算周期，用于比较两个寄存器的值，并产生用于条件分支的标志位。</a:t>
            </a:r>
            <a:endParaRPr lang="en-US" altLang="zh-CN" sz="1200" b="1" dirty="0"/>
          </a:p>
          <a:p>
            <a:pPr lvl="3">
              <a:buFont typeface="+mj-ea"/>
              <a:buAutoNum type="circleNumDbPlain"/>
            </a:pPr>
            <a:r>
              <a:rPr lang="zh-CN" altLang="en-US" sz="1200" b="1" dirty="0"/>
              <a:t>第三个机器周期：执行周期，负责计算分支目标地址，并根据计算周期生成的标志位，决定是否分支跳转。</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540025" cy="276999"/>
          </a:xfrm>
          <a:prstGeom prst="rect">
            <a:avLst/>
          </a:prstGeom>
          <a:noFill/>
        </p:spPr>
        <p:txBody>
          <a:bodyPr wrap="none" rtlCol="0">
            <a:spAutoFit/>
          </a:bodyPr>
          <a:lstStyle/>
          <a:p>
            <a:r>
              <a:rPr lang="zh-CN" altLang="en-US" sz="1200" b="1" dirty="0"/>
              <a:t>表</a:t>
            </a:r>
            <a:r>
              <a:rPr lang="en-US" altLang="zh-CN" sz="1200" b="1" dirty="0"/>
              <a:t>6.5    </a:t>
            </a:r>
            <a:r>
              <a:rPr lang="en-US" altLang="zh-CN" sz="1200" b="1" dirty="0" err="1"/>
              <a:t>beq</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3589061676"/>
              </p:ext>
            </p:extLst>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grpSp>
        <p:nvGrpSpPr>
          <p:cNvPr id="2" name="组合 1">
            <a:extLst>
              <a:ext uri="{FF2B5EF4-FFF2-40B4-BE49-F238E27FC236}">
                <a16:creationId xmlns:a16="http://schemas.microsoft.com/office/drawing/2014/main" id="{F8CB5B5A-224C-4E5A-88AA-AAACF87F0B49}"/>
              </a:ext>
            </a:extLst>
          </p:cNvPr>
          <p:cNvGrpSpPr/>
          <p:nvPr/>
        </p:nvGrpSpPr>
        <p:grpSpPr>
          <a:xfrm>
            <a:off x="2627662" y="1268760"/>
            <a:ext cx="3816546" cy="787180"/>
            <a:chOff x="4716016" y="1345676"/>
            <a:chExt cx="3816546" cy="787180"/>
          </a:xfrm>
        </p:grpSpPr>
        <p:grpSp>
          <p:nvGrpSpPr>
            <p:cNvPr id="6" name="组合 5">
              <a:extLst>
                <a:ext uri="{FF2B5EF4-FFF2-40B4-BE49-F238E27FC236}">
                  <a16:creationId xmlns:a16="http://schemas.microsoft.com/office/drawing/2014/main" id="{1E68CFD3-7040-42C2-92C9-E0FEEC48CD6F}"/>
                </a:ext>
              </a:extLst>
            </p:cNvPr>
            <p:cNvGrpSpPr/>
            <p:nvPr/>
          </p:nvGrpSpPr>
          <p:grpSpPr>
            <a:xfrm>
              <a:off x="4716016" y="1345676"/>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616148" cy="276999"/>
              </a:xfrm>
              <a:prstGeom prst="rect">
                <a:avLst/>
              </a:prstGeom>
              <a:noFill/>
            </p:spPr>
            <p:txBody>
              <a:bodyPr wrap="none" rtlCol="0">
                <a:spAutoFit/>
              </a:bodyPr>
              <a:lstStyle/>
              <a:p>
                <a:r>
                  <a:rPr lang="zh-CN" altLang="en-US" sz="1200" b="1" dirty="0"/>
                  <a:t>图</a:t>
                </a:r>
                <a:r>
                  <a:rPr lang="en-US" altLang="zh-CN" sz="1200" b="1" dirty="0"/>
                  <a:t>6.11    </a:t>
                </a:r>
                <a:r>
                  <a:rPr lang="en-US" altLang="zh-CN" sz="1200" b="1" dirty="0" err="1"/>
                  <a:t>beq</a:t>
                </a:r>
                <a:r>
                  <a:rPr lang="zh-CN" altLang="en-US" sz="1200" b="1" dirty="0"/>
                  <a:t>指令格式</a:t>
                </a:r>
              </a:p>
            </p:txBody>
          </p:sp>
        </p:grpSp>
        <p:sp>
          <p:nvSpPr>
            <p:cNvPr id="8" name="文本框 7">
              <a:extLst>
                <a:ext uri="{FF2B5EF4-FFF2-40B4-BE49-F238E27FC236}">
                  <a16:creationId xmlns:a16="http://schemas.microsoft.com/office/drawing/2014/main" id="{BEF8C413-25E0-4B0D-9A0D-ED7C36ACAF5C}"/>
                </a:ext>
              </a:extLst>
            </p:cNvPr>
            <p:cNvSpPr txBox="1"/>
            <p:nvPr/>
          </p:nvSpPr>
          <p:spPr>
            <a:xfrm>
              <a:off x="5436096" y="1526549"/>
              <a:ext cx="410690" cy="215444"/>
            </a:xfrm>
            <a:prstGeom prst="rect">
              <a:avLst/>
            </a:prstGeom>
            <a:solidFill>
              <a:schemeClr val="accent3"/>
            </a:solidFill>
          </p:spPr>
          <p:txBody>
            <a:bodyPr wrap="none" rtlCol="0">
              <a:spAutoFit/>
            </a:bodyPr>
            <a:lstStyle/>
            <a:p>
              <a:r>
                <a:rPr lang="en-US" altLang="zh-CN" sz="800" b="1" dirty="0">
                  <a:solidFill>
                    <a:schemeClr val="bg1"/>
                  </a:solidFill>
                </a:rPr>
                <a:t>OP=4</a:t>
              </a:r>
              <a:endParaRPr lang="zh-CN" altLang="en-US" sz="800" b="1" dirty="0">
                <a:solidFill>
                  <a:schemeClr val="bg1"/>
                </a:solidFill>
              </a:endParaRPr>
            </a:p>
          </p:txBody>
        </p:sp>
      </p:grpSp>
    </p:spTree>
    <p:extLst>
      <p:ext uri="{BB962C8B-B14F-4D97-AF65-F5344CB8AC3E}">
        <p14:creationId xmlns:p14="http://schemas.microsoft.com/office/powerpoint/2010/main" val="2924662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1" name="表格 5">
            <a:extLst>
              <a:ext uri="{FF2B5EF4-FFF2-40B4-BE49-F238E27FC236}">
                <a16:creationId xmlns:a16="http://schemas.microsoft.com/office/drawing/2014/main" id="{82C7CE81-238D-49CF-9991-6036A91766C3}"/>
              </a:ext>
            </a:extLst>
          </p:cNvPr>
          <p:cNvGraphicFramePr>
            <a:graphicFrameLocks noGrp="1"/>
          </p:cNvGraphicFramePr>
          <p:nvPr>
            <p:extLst>
              <p:ext uri="{D42A27DB-BD31-4B8C-83A1-F6EECF244321}">
                <p14:modId xmlns:p14="http://schemas.microsoft.com/office/powerpoint/2010/main" val="2312002700"/>
              </p:ext>
            </p:extLst>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out</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2" name="文本框 11">
            <a:extLst>
              <a:ext uri="{FF2B5EF4-FFF2-40B4-BE49-F238E27FC236}">
                <a16:creationId xmlns:a16="http://schemas.microsoft.com/office/drawing/2014/main" id="{AA1D8972-30E0-4988-9304-554E8B382530}"/>
              </a:ext>
            </a:extLst>
          </p:cNvPr>
          <p:cNvSpPr txBox="1"/>
          <p:nvPr/>
        </p:nvSpPr>
        <p:spPr>
          <a:xfrm>
            <a:off x="107504" y="5274628"/>
            <a:ext cx="8856984" cy="1538883"/>
          </a:xfrm>
          <a:prstGeom prst="rect">
            <a:avLst/>
          </a:prstGeom>
          <a:solidFill>
            <a:srgbClr val="FFFF00"/>
          </a:solidFill>
        </p:spPr>
        <p:txBody>
          <a:bodyPr wrap="square" rtlCol="0">
            <a:spAutoFit/>
          </a:bodyPr>
          <a:lstStyle/>
          <a:p>
            <a:r>
              <a:rPr lang="en-US" altLang="zh-CN" b="1" dirty="0" err="1"/>
              <a:t>beq</a:t>
            </a:r>
            <a:r>
              <a:rPr lang="zh-CN" altLang="en-US" b="1" dirty="0"/>
              <a:t>指令取指周期使用的两条数据通道（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8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4285152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2" name="表格 5">
            <a:extLst>
              <a:ext uri="{FF2B5EF4-FFF2-40B4-BE49-F238E27FC236}">
                <a16:creationId xmlns:a16="http://schemas.microsoft.com/office/drawing/2014/main" id="{DA0C13EC-394D-46FD-8BA0-7C385423EAA0}"/>
              </a:ext>
            </a:extLst>
          </p:cNvPr>
          <p:cNvGraphicFramePr>
            <a:graphicFrameLocks noGrp="1"/>
          </p:cNvGraphicFramePr>
          <p:nvPr>
            <p:extLst>
              <p:ext uri="{D42A27DB-BD31-4B8C-83A1-F6EECF244321}">
                <p14:modId xmlns:p14="http://schemas.microsoft.com/office/powerpoint/2010/main" val="3404385410"/>
              </p:ext>
            </p:extLst>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3" name="文本框 12">
            <a:extLst>
              <a:ext uri="{FF2B5EF4-FFF2-40B4-BE49-F238E27FC236}">
                <a16:creationId xmlns:a16="http://schemas.microsoft.com/office/drawing/2014/main" id="{66BEDD47-16B3-422B-A025-2B636B31743B}"/>
              </a:ext>
            </a:extLst>
          </p:cNvPr>
          <p:cNvSpPr txBox="1"/>
          <p:nvPr/>
        </p:nvSpPr>
        <p:spPr>
          <a:xfrm>
            <a:off x="179512" y="4137506"/>
            <a:ext cx="8856984" cy="1061829"/>
          </a:xfrm>
          <a:prstGeom prst="rect">
            <a:avLst/>
          </a:prstGeom>
          <a:solidFill>
            <a:srgbClr val="FFFF00"/>
          </a:solidFill>
        </p:spPr>
        <p:txBody>
          <a:bodyPr wrap="square" rtlCol="0">
            <a:spAutoFit/>
          </a:bodyPr>
          <a:lstStyle/>
          <a:p>
            <a:r>
              <a:rPr lang="en-US" altLang="zh-CN" b="1" dirty="0" err="1"/>
              <a:t>beq</a:t>
            </a:r>
            <a:r>
              <a:rPr lang="zh-CN" altLang="en-US" b="1" dirty="0"/>
              <a:t>指令计算周期使用的数据通道：</a:t>
            </a: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-&gt; ALU ;</a:t>
            </a:r>
            <a:r>
              <a:rPr lang="en-US" altLang="zh-CN" dirty="0">
                <a:latin typeface="Arial" panose="020B0604020202020204" pitchFamily="34" charset="0"/>
              </a:rPr>
              <a:t> </a:t>
            </a:r>
            <a:r>
              <a:rPr lang="en-US" altLang="zh-CN" sz="1800" b="1" i="0" u="none" strike="noStrike" kern="1200" dirty="0">
                <a:solidFill>
                  <a:srgbClr val="000000"/>
                </a:solidFill>
                <a:effectLst/>
                <a:latin typeface="Calibri" panose="020F0502020204030204" pitchFamily="34" charset="0"/>
              </a:rPr>
              <a:t>R[rt] -&gt; ALU -&gt; PSW</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a:t>
            </a:r>
            <a:r>
              <a:rPr lang="zh-CN" altLang="en-US" b="1" i="0" u="none" strike="noStrike" kern="1200" dirty="0">
                <a:effectLst/>
                <a:latin typeface="Calibri" panose="020F0502020204030204" pitchFamily="34" charset="0"/>
              </a:rPr>
              <a:t>比较两个寄存器的值，生成相等标志位送入</a:t>
            </a:r>
            <a:r>
              <a:rPr lang="en-US" altLang="zh-CN" b="1" i="0" u="none" strike="noStrike" kern="1200" dirty="0">
                <a:effectLst/>
                <a:latin typeface="Calibri" panose="020F0502020204030204" pitchFamily="34" charset="0"/>
              </a:rPr>
              <a:t>PSW</a:t>
            </a:r>
          </a:p>
          <a:p>
            <a:pPr marL="0" algn="l" rtl="0" eaLnBrk="1" fontAlgn="ctr" latinLnBrk="0" hangingPunct="1">
              <a:spcBef>
                <a:spcPts val="0"/>
              </a:spcBef>
              <a:spcAft>
                <a:spcPts val="0"/>
              </a:spcAft>
            </a:pPr>
            <a:endParaRPr lang="en-US" altLang="zh-CN" sz="2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700" b="1" i="0" u="none" strike="noStrike" kern="1200" dirty="0">
              <a:effectLst/>
              <a:latin typeface="Calibri" panose="020F0502020204030204" pitchFamily="34" charset="0"/>
            </a:endParaRPr>
          </a:p>
        </p:txBody>
      </p:sp>
      <p:sp>
        <p:nvSpPr>
          <p:cNvPr id="15" name="文本框 14">
            <a:extLst>
              <a:ext uri="{FF2B5EF4-FFF2-40B4-BE49-F238E27FC236}">
                <a16:creationId xmlns:a16="http://schemas.microsoft.com/office/drawing/2014/main" id="{D1CA185E-F392-4FC1-8FAF-CB81F6D9C05C}"/>
              </a:ext>
            </a:extLst>
          </p:cNvPr>
          <p:cNvSpPr txBox="1"/>
          <p:nvPr/>
        </p:nvSpPr>
        <p:spPr>
          <a:xfrm>
            <a:off x="179512" y="5908270"/>
            <a:ext cx="8856984" cy="861774"/>
          </a:xfrm>
          <a:prstGeom prst="rect">
            <a:avLst/>
          </a:prstGeom>
          <a:solidFill>
            <a:srgbClr val="FFFF00"/>
          </a:solidFill>
        </p:spPr>
        <p:txBody>
          <a:bodyPr wrap="square" rtlCol="0">
            <a:spAutoFit/>
          </a:bodyPr>
          <a:lstStyle/>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2400" b="1" dirty="0"/>
          </a:p>
          <a:p>
            <a:pPr marL="0" algn="l" rtl="0" eaLnBrk="1" fontAlgn="ctr" latinLnBrk="0" hangingPunct="1">
              <a:spcBef>
                <a:spcPts val="0"/>
              </a:spcBef>
              <a:spcAft>
                <a:spcPts val="0"/>
              </a:spcAft>
            </a:pPr>
            <a:endParaRPr lang="en-US" altLang="zh-CN" sz="8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436263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3" name="表格 5">
            <a:extLst>
              <a:ext uri="{FF2B5EF4-FFF2-40B4-BE49-F238E27FC236}">
                <a16:creationId xmlns:a16="http://schemas.microsoft.com/office/drawing/2014/main" id="{62446E18-AB91-41DC-9E6C-36959ED0A13C}"/>
              </a:ext>
            </a:extLst>
          </p:cNvPr>
          <p:cNvGraphicFramePr>
            <a:graphicFrameLocks noGrp="1"/>
          </p:cNvGraphicFramePr>
          <p:nvPr>
            <p:extLst>
              <p:ext uri="{D42A27DB-BD31-4B8C-83A1-F6EECF244321}">
                <p14:modId xmlns:p14="http://schemas.microsoft.com/office/powerpoint/2010/main" val="1382616115"/>
              </p:ext>
            </p:extLst>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out</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5" name="文本框 14">
            <a:extLst>
              <a:ext uri="{FF2B5EF4-FFF2-40B4-BE49-F238E27FC236}">
                <a16:creationId xmlns:a16="http://schemas.microsoft.com/office/drawing/2014/main" id="{92DC7B4F-6B39-45D8-B594-EB298AEBC11A}"/>
              </a:ext>
            </a:extLst>
          </p:cNvPr>
          <p:cNvSpPr txBox="1"/>
          <p:nvPr/>
        </p:nvSpPr>
        <p:spPr>
          <a:xfrm>
            <a:off x="179512" y="4100220"/>
            <a:ext cx="8856984" cy="1754326"/>
          </a:xfrm>
          <a:prstGeom prst="rect">
            <a:avLst/>
          </a:prstGeom>
          <a:solidFill>
            <a:srgbClr val="FFFF00"/>
          </a:solidFill>
        </p:spPr>
        <p:txBody>
          <a:bodyPr wrap="square" rtlCol="0">
            <a:spAutoFit/>
          </a:bodyPr>
          <a:lstStyle/>
          <a:p>
            <a:endParaRPr lang="en-US" altLang="zh-CN" b="1" dirty="0"/>
          </a:p>
          <a:p>
            <a:r>
              <a:rPr lang="en-US" altLang="zh-CN" b="1" dirty="0" err="1"/>
              <a:t>beq</a:t>
            </a:r>
            <a:r>
              <a:rPr lang="zh-CN" altLang="en-US" b="1" dirty="0"/>
              <a:t>指令执行周期使用的数据通道：</a:t>
            </a:r>
            <a:endParaRPr lang="en-US" altLang="zh-CN" b="1" dirty="0"/>
          </a:p>
          <a:p>
            <a:endParaRPr lang="en-US" altLang="zh-CN"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PC -&gt; X -&gt; ALU;    IR(A) </a:t>
            </a:r>
            <a:r>
              <a:rPr lang="en-US" altLang="zh-CN" sz="1800" b="1" i="0" u="none" strike="noStrike" kern="1200" dirty="0">
                <a:solidFill>
                  <a:srgbClr val="000000"/>
                </a:solidFill>
                <a:effectLst/>
                <a:latin typeface="Calibri" panose="020F0502020204030204" pitchFamily="34" charset="0"/>
              </a:rPr>
              <a:t>-&gt;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     if(</a:t>
            </a:r>
            <a:r>
              <a:rPr lang="en-US" altLang="zh-CN" b="1" i="0" u="none" strike="noStrike" kern="1200" dirty="0" err="1">
                <a:effectLst/>
                <a:latin typeface="Calibri" panose="020F0502020204030204" pitchFamily="34" charset="0"/>
              </a:rPr>
              <a:t>PSW.equal</a:t>
            </a:r>
            <a:r>
              <a:rPr lang="en-US" altLang="zh-CN" b="1" i="0" u="none" strike="noStrike" kern="1200" dirty="0">
                <a:effectLst/>
                <a:latin typeface="Calibri" panose="020F0502020204030204" pitchFamily="34" charset="0"/>
              </a:rPr>
              <a:t>)  Z -&gt; PC        ;</a:t>
            </a:r>
            <a:r>
              <a:rPr lang="zh-CN" altLang="en-US" b="1" i="0" u="none" strike="noStrike" kern="1200" dirty="0">
                <a:effectLst/>
                <a:latin typeface="Calibri" panose="020F0502020204030204" pitchFamily="34" charset="0"/>
              </a:rPr>
              <a:t>计算分支地址，根据标志位进行分支跳转</a:t>
            </a:r>
            <a:endParaRPr lang="en-US" altLang="zh-CN" b="1" dirty="0"/>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1368935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4</a:t>
            </a:r>
            <a:r>
              <a:rPr lang="zh-CN" altLang="en-US" sz="2000" b="1" dirty="0"/>
              <a:t>、</a:t>
            </a:r>
            <a:r>
              <a:rPr lang="en-US" altLang="zh-CN" sz="2000" b="1" dirty="0" err="1"/>
              <a:t>addi</a:t>
            </a:r>
            <a:r>
              <a:rPr lang="zh-CN" altLang="en-US" sz="2000" b="1" dirty="0"/>
              <a:t>指令的执行流程</a:t>
            </a:r>
            <a:endParaRPr lang="en-US" altLang="zh-CN" sz="1800" b="1" dirty="0"/>
          </a:p>
          <a:p>
            <a:pPr lvl="1"/>
            <a:endParaRPr lang="en-US" altLang="zh-CN" sz="800" b="1" dirty="0"/>
          </a:p>
          <a:p>
            <a:pPr lvl="2"/>
            <a:r>
              <a:rPr lang="en-US" altLang="zh-CN" sz="1400" b="1" dirty="0" err="1"/>
              <a:t>addi</a:t>
            </a:r>
            <a:r>
              <a:rPr lang="zh-CN" altLang="en-US" sz="1400" b="1" dirty="0"/>
              <a:t>指令（</a:t>
            </a:r>
            <a:r>
              <a:rPr lang="zh-CN" altLang="en-US" sz="1400" b="1" dirty="0">
                <a:solidFill>
                  <a:srgbClr val="FF0000"/>
                </a:solidFill>
              </a:rPr>
              <a:t>立即数加法指令</a:t>
            </a:r>
            <a:r>
              <a:rPr lang="zh-CN" altLang="en-US" sz="1400" b="1" dirty="0"/>
              <a:t>）也属于</a:t>
            </a:r>
            <a:r>
              <a:rPr lang="en-US" altLang="zh-CN" sz="1400" b="1" dirty="0"/>
              <a:t>I</a:t>
            </a:r>
            <a:r>
              <a:rPr lang="zh-CN" altLang="en-US" sz="1400" b="1" dirty="0"/>
              <a:t>型指令，汇编代码为：</a:t>
            </a:r>
            <a:r>
              <a:rPr lang="en-US" altLang="zh-CN" sz="1400" b="1" dirty="0" err="1"/>
              <a:t>addi</a:t>
            </a:r>
            <a:r>
              <a:rPr lang="en-US" altLang="zh-CN" sz="1400" b="1" dirty="0"/>
              <a:t> </a:t>
            </a:r>
            <a:r>
              <a:rPr lang="en-US" altLang="zh-CN" sz="1400" b="1" dirty="0" err="1"/>
              <a:t>rt,rs,imm</a:t>
            </a:r>
            <a:r>
              <a:rPr lang="zh-CN" altLang="en-US" sz="1400" b="1" dirty="0"/>
              <a:t>，其指令格式如图</a:t>
            </a:r>
            <a:r>
              <a:rPr lang="en-US" altLang="zh-CN" sz="1400" b="1" dirty="0"/>
              <a:t>6.12</a:t>
            </a:r>
            <a:r>
              <a:rPr lang="zh-CN" altLang="en-US" sz="1400" b="1" dirty="0"/>
              <a:t>所示；</a:t>
            </a:r>
            <a:r>
              <a:rPr lang="en-US" altLang="zh-CN" sz="1400" b="1" dirty="0" err="1"/>
              <a:t>addi</a:t>
            </a:r>
            <a:r>
              <a:rPr lang="zh-CN" altLang="en-US" sz="1400" b="1" dirty="0"/>
              <a:t>指令的</a:t>
            </a:r>
            <a:r>
              <a:rPr lang="en-US" altLang="zh-CN" sz="1400" b="1" dirty="0"/>
              <a:t>RTL</a:t>
            </a:r>
            <a:r>
              <a:rPr lang="zh-CN" altLang="en-US" sz="1400" b="1" dirty="0"/>
              <a:t>功能描述是：</a:t>
            </a:r>
            <a:r>
              <a:rPr lang="en-US" altLang="zh-CN" sz="1400" b="1" dirty="0"/>
              <a:t>R[rt] &lt;- 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addi</a:t>
            </a:r>
            <a:r>
              <a:rPr lang="zh-CN" altLang="en-US" sz="1400" b="1" dirty="0"/>
              <a:t>指令的执行只需要</a:t>
            </a:r>
            <a:r>
              <a:rPr lang="en-US" altLang="zh-CN" sz="1400" b="1" dirty="0"/>
              <a:t>2</a:t>
            </a:r>
            <a:r>
              <a:rPr lang="zh-CN" altLang="en-US" sz="1400" b="1" dirty="0"/>
              <a:t>个机器周期，其指令操作流程及控制信号如表</a:t>
            </a:r>
            <a:r>
              <a:rPr lang="en-US" altLang="zh-CN" sz="1400" b="1" dirty="0"/>
              <a:t>6.6</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第二个机器周期：执行周期，将寄存器</a:t>
            </a:r>
            <a:r>
              <a:rPr lang="en-US" altLang="zh-CN" sz="1200" b="1" dirty="0" err="1"/>
              <a:t>rs</a:t>
            </a:r>
            <a:r>
              <a:rPr lang="zh-CN" altLang="en-US" sz="1200" b="1" dirty="0"/>
              <a:t>和立即数相加，结果送入寄存器</a:t>
            </a:r>
            <a:r>
              <a:rPr lang="en-US" altLang="zh-CN" sz="1200" b="1" dirty="0"/>
              <a:t>rt</a:t>
            </a:r>
            <a:r>
              <a:rPr lang="zh-CN" altLang="en-US" sz="1200" b="1" dirty="0"/>
              <a:t>中。</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12041"/>
            <a:ext cx="4576894" cy="276999"/>
          </a:xfrm>
          <a:prstGeom prst="rect">
            <a:avLst/>
          </a:prstGeom>
          <a:noFill/>
        </p:spPr>
        <p:txBody>
          <a:bodyPr wrap="none" rtlCol="0">
            <a:spAutoFit/>
          </a:bodyPr>
          <a:lstStyle/>
          <a:p>
            <a:r>
              <a:rPr lang="zh-CN" altLang="en-US" sz="1200" b="1" dirty="0"/>
              <a:t>表</a:t>
            </a:r>
            <a:r>
              <a:rPr lang="en-US" altLang="zh-CN" sz="1200" b="1" dirty="0"/>
              <a:t>6.6    </a:t>
            </a:r>
            <a:r>
              <a:rPr lang="en-US" altLang="zh-CN" sz="1200" b="1" dirty="0" err="1"/>
              <a:t>addi</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1818144326"/>
              </p:ext>
            </p:extLst>
          </p:nvPr>
        </p:nvGraphicFramePr>
        <p:xfrm>
          <a:off x="323529" y="3910388"/>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IR(I)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位后，送入</a:t>
                      </a:r>
                      <a:r>
                        <a:rPr lang="en-US" altLang="zh-CN" sz="1000" b="1" dirty="0"/>
                        <a:t>ALU</a:t>
                      </a:r>
                      <a:r>
                        <a:rPr lang="zh-CN" altLang="en-US" sz="1000" b="1" dirty="0"/>
                        <a:t>做加法运算</a:t>
                      </a:r>
                    </a:p>
                  </a:txBody>
                  <a:tcPr anchor="ctr"/>
                </a:tc>
                <a:tc>
                  <a:txBody>
                    <a:bodyPr/>
                    <a:lstStyle/>
                    <a:p>
                      <a:pPr algn="l"/>
                      <a:r>
                        <a:rPr lang="en-US" altLang="zh-CN" sz="1000" b="1" dirty="0"/>
                        <a:t>IR(I)</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R[rt]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a:t>rt</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grpSp>
        <p:nvGrpSpPr>
          <p:cNvPr id="2" name="组合 1">
            <a:extLst>
              <a:ext uri="{FF2B5EF4-FFF2-40B4-BE49-F238E27FC236}">
                <a16:creationId xmlns:a16="http://schemas.microsoft.com/office/drawing/2014/main" id="{3A7EFBE1-26E4-4B48-A752-E8AF23743B36}"/>
              </a:ext>
            </a:extLst>
          </p:cNvPr>
          <p:cNvGrpSpPr/>
          <p:nvPr/>
        </p:nvGrpSpPr>
        <p:grpSpPr>
          <a:xfrm>
            <a:off x="2915816" y="1345676"/>
            <a:ext cx="3816546" cy="787180"/>
            <a:chOff x="4716016" y="1345676"/>
            <a:chExt cx="3816546" cy="787180"/>
          </a:xfrm>
        </p:grpSpPr>
        <p:grpSp>
          <p:nvGrpSpPr>
            <p:cNvPr id="6" name="组合 5">
              <a:extLst>
                <a:ext uri="{FF2B5EF4-FFF2-40B4-BE49-F238E27FC236}">
                  <a16:creationId xmlns:a16="http://schemas.microsoft.com/office/drawing/2014/main" id="{1E68CFD3-7040-42C2-92C9-E0FEEC48CD6F}"/>
                </a:ext>
              </a:extLst>
            </p:cNvPr>
            <p:cNvGrpSpPr/>
            <p:nvPr/>
          </p:nvGrpSpPr>
          <p:grpSpPr>
            <a:xfrm>
              <a:off x="4716016" y="1345676"/>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653017" cy="276999"/>
              </a:xfrm>
              <a:prstGeom prst="rect">
                <a:avLst/>
              </a:prstGeom>
              <a:noFill/>
            </p:spPr>
            <p:txBody>
              <a:bodyPr wrap="none" rtlCol="0">
                <a:spAutoFit/>
              </a:bodyPr>
              <a:lstStyle/>
              <a:p>
                <a:r>
                  <a:rPr lang="zh-CN" altLang="en-US" sz="1200" b="1" dirty="0"/>
                  <a:t>图</a:t>
                </a:r>
                <a:r>
                  <a:rPr lang="en-US" altLang="zh-CN" sz="1200" b="1" dirty="0"/>
                  <a:t>6.12    </a:t>
                </a:r>
                <a:r>
                  <a:rPr lang="en-US" altLang="zh-CN" sz="1200" b="1" dirty="0" err="1"/>
                  <a:t>addi</a:t>
                </a:r>
                <a:r>
                  <a:rPr lang="zh-CN" altLang="en-US" sz="1200" b="1" dirty="0"/>
                  <a:t>指令格式</a:t>
                </a:r>
              </a:p>
            </p:txBody>
          </p:sp>
        </p:grpSp>
        <p:sp>
          <p:nvSpPr>
            <p:cNvPr id="8" name="文本框 7">
              <a:extLst>
                <a:ext uri="{FF2B5EF4-FFF2-40B4-BE49-F238E27FC236}">
                  <a16:creationId xmlns:a16="http://schemas.microsoft.com/office/drawing/2014/main" id="{BEF8C413-25E0-4B0D-9A0D-ED7C36ACAF5C}"/>
                </a:ext>
              </a:extLst>
            </p:cNvPr>
            <p:cNvSpPr txBox="1"/>
            <p:nvPr/>
          </p:nvSpPr>
          <p:spPr>
            <a:xfrm>
              <a:off x="5436096" y="1531865"/>
              <a:ext cx="410690" cy="215444"/>
            </a:xfrm>
            <a:prstGeom prst="rect">
              <a:avLst/>
            </a:prstGeom>
            <a:solidFill>
              <a:schemeClr val="accent3"/>
            </a:solidFill>
          </p:spPr>
          <p:txBody>
            <a:bodyPr wrap="none" rtlCol="0">
              <a:spAutoFit/>
            </a:bodyPr>
            <a:lstStyle/>
            <a:p>
              <a:r>
                <a:rPr lang="en-US" altLang="zh-CN" sz="800" b="1" dirty="0">
                  <a:solidFill>
                    <a:schemeClr val="bg1"/>
                  </a:solidFill>
                </a:rPr>
                <a:t>OP=8</a:t>
              </a:r>
              <a:endParaRPr lang="zh-CN" altLang="en-US" sz="800" b="1" dirty="0">
                <a:solidFill>
                  <a:schemeClr val="bg1"/>
                </a:solidFill>
              </a:endParaRPr>
            </a:p>
          </p:txBody>
        </p:sp>
      </p:grpSp>
    </p:spTree>
    <p:extLst>
      <p:ext uri="{BB962C8B-B14F-4D97-AF65-F5344CB8AC3E}">
        <p14:creationId xmlns:p14="http://schemas.microsoft.com/office/powerpoint/2010/main" val="2956916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6.1  </a:t>
            </a:r>
            <a:r>
              <a:rPr lang="zh-CN" altLang="en-US" b="1" dirty="0">
                <a:solidFill>
                  <a:srgbClr val="002060"/>
                </a:solidFill>
                <a:latin typeface="+mn-lt"/>
                <a:ea typeface="黑体" pitchFamily="49" charset="-122"/>
              </a:rPr>
              <a:t>中央处理器概述</a:t>
            </a:r>
            <a:endParaRPr lang="zh-CN" altLang="en-US" dirty="0">
              <a:solidFill>
                <a:srgbClr val="002060"/>
              </a:solidFill>
              <a:latin typeface="+mn-lt"/>
              <a:ea typeface="黑体" pitchFamily="49" charset="-122"/>
            </a:endParaRPr>
          </a:p>
        </p:txBody>
      </p:sp>
      <p:sp>
        <p:nvSpPr>
          <p:cNvPr id="29" name="内容占位符 2">
            <a:extLst>
              <a:ext uri="{FF2B5EF4-FFF2-40B4-BE49-F238E27FC236}">
                <a16:creationId xmlns:a16="http://schemas.microsoft.com/office/drawing/2014/main" id="{EF5B536A-2F24-40B0-9926-CCD661442ED0}"/>
              </a:ext>
            </a:extLst>
          </p:cNvPr>
          <p:cNvSpPr>
            <a:spLocks noGrp="1" noChangeArrowheads="1"/>
          </p:cNvSpPr>
          <p:nvPr>
            <p:ph idx="1"/>
          </p:nvPr>
        </p:nvSpPr>
        <p:spPr>
          <a:xfrm>
            <a:off x="457200" y="1412776"/>
            <a:ext cx="8229600" cy="5102027"/>
          </a:xfrm>
        </p:spPr>
        <p:txBody>
          <a:bodyPr/>
          <a:lstStyle/>
          <a:p>
            <a:pPr eaLnBrk="1" hangingPunct="1"/>
            <a:r>
              <a:rPr lang="en-US" altLang="zh-CN" b="1" dirty="0">
                <a:ea typeface="黑体" panose="02010609060101010101" pitchFamily="49" charset="-122"/>
              </a:rPr>
              <a:t>6.1.1  </a:t>
            </a:r>
            <a:r>
              <a:rPr lang="zh-CN" altLang="en-US" b="1" dirty="0">
                <a:ea typeface="黑体" panose="02010609060101010101" pitchFamily="49" charset="-122"/>
              </a:rPr>
              <a:t>中央处理器的功能</a:t>
            </a:r>
            <a:endParaRPr lang="en-US" altLang="zh-CN" b="1" dirty="0"/>
          </a:p>
          <a:p>
            <a:pPr lvl="1" eaLnBrk="1" hangingPunct="1"/>
            <a:endParaRPr lang="en-US" altLang="zh-CN" sz="1200" b="1" dirty="0"/>
          </a:p>
          <a:p>
            <a:pPr lvl="1" eaLnBrk="1" hangingPunct="1"/>
            <a:r>
              <a:rPr lang="zh-CN" altLang="en-US" sz="1400" b="1" dirty="0"/>
              <a:t>中央处理器（</a:t>
            </a:r>
            <a:r>
              <a:rPr lang="en-US" altLang="zh-CN" sz="1400" b="1" dirty="0">
                <a:solidFill>
                  <a:srgbClr val="FF0000"/>
                </a:solidFill>
              </a:rPr>
              <a:t>CPU</a:t>
            </a:r>
            <a:r>
              <a:rPr lang="zh-CN" altLang="en-US" sz="1400" b="1" dirty="0"/>
              <a:t>：</a:t>
            </a:r>
            <a:r>
              <a:rPr lang="en-US" altLang="zh-CN" sz="1400" b="1" dirty="0"/>
              <a:t>Central Processing Unit</a:t>
            </a:r>
            <a:r>
              <a:rPr lang="zh-CN" altLang="en-US" sz="1400" b="1" dirty="0"/>
              <a:t>）由</a:t>
            </a:r>
            <a:r>
              <a:rPr lang="zh-CN" altLang="en-US" sz="1400" b="1" dirty="0">
                <a:solidFill>
                  <a:srgbClr val="FF0000"/>
                </a:solidFill>
              </a:rPr>
              <a:t>运算器</a:t>
            </a:r>
            <a:r>
              <a:rPr lang="zh-CN" altLang="en-US" sz="1400" b="1" dirty="0"/>
              <a:t>和</a:t>
            </a:r>
            <a:r>
              <a:rPr lang="zh-CN" altLang="en-US" sz="1400" b="1" dirty="0">
                <a:solidFill>
                  <a:srgbClr val="FF0000"/>
                </a:solidFill>
              </a:rPr>
              <a:t>控制器</a:t>
            </a:r>
            <a:r>
              <a:rPr lang="zh-CN" altLang="en-US" sz="1400" b="1" dirty="0"/>
              <a:t>组成，是计算机的核心。</a:t>
            </a:r>
            <a:endParaRPr lang="en-US" altLang="zh-CN" sz="1400" b="1" dirty="0"/>
          </a:p>
          <a:p>
            <a:pPr lvl="1" eaLnBrk="1" hangingPunct="1"/>
            <a:endParaRPr lang="en-US" altLang="zh-CN" sz="1400" b="1" dirty="0"/>
          </a:p>
          <a:p>
            <a:pPr lvl="1" eaLnBrk="1" hangingPunct="1"/>
            <a:r>
              <a:rPr lang="en-US" altLang="zh-CN" sz="1400" b="1" dirty="0"/>
              <a:t>CPU</a:t>
            </a:r>
            <a:r>
              <a:rPr lang="zh-CN" altLang="en-US" sz="1400" b="1" dirty="0"/>
              <a:t>的主要功能是</a:t>
            </a:r>
            <a:r>
              <a:rPr lang="zh-CN" altLang="en-US" sz="1400" b="1" dirty="0">
                <a:solidFill>
                  <a:srgbClr val="FF0000"/>
                </a:solidFill>
              </a:rPr>
              <a:t>执行程序</a:t>
            </a:r>
            <a:r>
              <a:rPr lang="zh-CN" altLang="en-US" sz="1400" b="1" dirty="0"/>
              <a:t>；计算机上电后（或者按</a:t>
            </a:r>
            <a:r>
              <a:rPr lang="en-US" altLang="zh-CN" sz="1400" b="1" dirty="0"/>
              <a:t>Reset</a:t>
            </a:r>
            <a:r>
              <a:rPr lang="zh-CN" altLang="en-US" sz="1400" b="1" dirty="0"/>
              <a:t>键后），</a:t>
            </a:r>
            <a:r>
              <a:rPr lang="en-US" altLang="zh-CN" sz="1400" b="1" dirty="0"/>
              <a:t>CPU</a:t>
            </a:r>
            <a:r>
              <a:rPr lang="zh-CN" altLang="en-US" sz="1400" b="1" dirty="0"/>
              <a:t>即开始周而复始地进行取指令和执行指令的工作。</a:t>
            </a:r>
            <a:endParaRPr lang="en-US" altLang="zh-CN" sz="1400" b="1" dirty="0"/>
          </a:p>
          <a:p>
            <a:pPr lvl="1" eaLnBrk="1" hangingPunct="1"/>
            <a:endParaRPr lang="en-US" altLang="zh-CN" sz="1400" b="1" dirty="0"/>
          </a:p>
          <a:p>
            <a:pPr lvl="1" eaLnBrk="1" hangingPunct="1"/>
            <a:r>
              <a:rPr lang="zh-CN" altLang="en-US" sz="1400" b="1" dirty="0"/>
              <a:t>为了保证程序的正确执行，</a:t>
            </a:r>
            <a:r>
              <a:rPr lang="en-US" altLang="zh-CN" sz="1400" b="1" dirty="0"/>
              <a:t>CPU</a:t>
            </a:r>
            <a:r>
              <a:rPr lang="zh-CN" altLang="en-US" sz="1400" b="1" dirty="0"/>
              <a:t>应该具有以下的功能：</a:t>
            </a:r>
            <a:endParaRPr lang="en-US" altLang="zh-CN" sz="1600" b="1" dirty="0"/>
          </a:p>
          <a:p>
            <a:pPr lvl="2" eaLnBrk="1" hangingPunct="1">
              <a:buFont typeface="+mj-ea"/>
              <a:buAutoNum type="circleNumDbPlain"/>
            </a:pPr>
            <a:r>
              <a:rPr lang="zh-CN" altLang="en-US" sz="1400" b="1" dirty="0">
                <a:solidFill>
                  <a:srgbClr val="FF0000"/>
                </a:solidFill>
              </a:rPr>
              <a:t>程序控制</a:t>
            </a:r>
            <a:r>
              <a:rPr lang="zh-CN" altLang="en-US" sz="1400" b="1" dirty="0"/>
              <a:t>：控制程序中的指令执行顺序（包括顺序执行指令、转移指令、子程序调用指令、子程序返回指令等），即</a:t>
            </a:r>
            <a:r>
              <a:rPr lang="en-US" altLang="zh-CN" sz="1400" b="1" dirty="0"/>
              <a:t>CPU</a:t>
            </a:r>
            <a:r>
              <a:rPr lang="zh-CN" altLang="en-US" sz="1400" b="1" dirty="0"/>
              <a:t>必须能够正确地确定下条指令的地址。</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操作控制</a:t>
            </a:r>
            <a:r>
              <a:rPr lang="zh-CN" altLang="en-US" sz="1400" b="1" dirty="0"/>
              <a:t>：产生指令执行过程中需要的操作控制信号；例如执行加法指令时，</a:t>
            </a:r>
            <a:r>
              <a:rPr lang="en-US" altLang="zh-CN" sz="1400" b="1" dirty="0"/>
              <a:t>CPU</a:t>
            </a:r>
            <a:r>
              <a:rPr lang="zh-CN" altLang="en-US" sz="1400" b="1" dirty="0"/>
              <a:t>必须生成运算器的运算选择控制信号，以保证其进行加法操作。</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时序控制</a:t>
            </a:r>
            <a:r>
              <a:rPr lang="zh-CN" altLang="en-US" sz="1400" b="1" dirty="0"/>
              <a:t>：对每个操作控制信号进行定时，以便按规定的时间顺序执行各操作，控制各功能部件。</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数据加工</a:t>
            </a:r>
            <a:r>
              <a:rPr lang="zh-CN" altLang="en-US" sz="1400" b="1" dirty="0"/>
              <a:t>：对数据进行算术、逻辑运算，或将数据在各部件之间传送。</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中断处理</a:t>
            </a:r>
            <a:r>
              <a:rPr lang="zh-CN" altLang="en-US" sz="1400" b="1" dirty="0"/>
              <a:t>：</a:t>
            </a:r>
            <a:r>
              <a:rPr lang="en-US" altLang="zh-CN" sz="1400" b="1" dirty="0"/>
              <a:t>CPU</a:t>
            </a:r>
            <a:r>
              <a:rPr lang="zh-CN" altLang="en-US" sz="1400" b="1" dirty="0"/>
              <a:t>应能及时响应内部异常和外部中断请求。</a:t>
            </a:r>
            <a:endParaRPr lang="en-US" altLang="zh-CN" sz="1600" b="1" dirty="0"/>
          </a:p>
        </p:txBody>
      </p:sp>
      <p:sp>
        <p:nvSpPr>
          <p:cNvPr id="4" name="文本框 3">
            <a:extLst>
              <a:ext uri="{FF2B5EF4-FFF2-40B4-BE49-F238E27FC236}">
                <a16:creationId xmlns:a16="http://schemas.microsoft.com/office/drawing/2014/main" id="{78431A0A-6719-4ADC-8B80-5A3A0CC5A331}"/>
              </a:ext>
            </a:extLst>
          </p:cNvPr>
          <p:cNvSpPr txBox="1"/>
          <p:nvPr/>
        </p:nvSpPr>
        <p:spPr>
          <a:xfrm>
            <a:off x="7092280" y="522972"/>
            <a:ext cx="1944216"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6.1.1</a:t>
            </a:r>
            <a:r>
              <a:rPr lang="zh-CN" altLang="en-US" sz="1200" b="1" i="0" dirty="0">
                <a:solidFill>
                  <a:srgbClr val="111111"/>
                </a:solidFill>
                <a:effectLst/>
                <a:latin typeface="Avenir"/>
              </a:rPr>
              <a:t>　中央处理器的功能</a:t>
            </a:r>
            <a:endParaRPr lang="en-US" altLang="zh-CN" sz="1200" b="1" i="0" dirty="0">
              <a:solidFill>
                <a:srgbClr val="111111"/>
              </a:solidFill>
              <a:effectLst/>
              <a:latin typeface="Avenir"/>
            </a:endParaRPr>
          </a:p>
          <a:p>
            <a:endParaRPr lang="en-US" altLang="zh-CN" sz="1200" b="1" i="0" dirty="0">
              <a:solidFill>
                <a:srgbClr val="111111"/>
              </a:solidFill>
              <a:effectLst/>
              <a:latin typeface="Avenir"/>
            </a:endParaRPr>
          </a:p>
          <a:p>
            <a:r>
              <a:rPr lang="en-US" altLang="zh-CN" sz="1200" b="1" i="0" dirty="0">
                <a:solidFill>
                  <a:srgbClr val="111111"/>
                </a:solidFill>
                <a:effectLst/>
                <a:latin typeface="Avenir"/>
              </a:rPr>
              <a:t>6.1.2</a:t>
            </a:r>
            <a:r>
              <a:rPr lang="zh-CN" altLang="en-US" sz="1200" b="1" i="0" dirty="0">
                <a:solidFill>
                  <a:srgbClr val="111111"/>
                </a:solidFill>
                <a:effectLst/>
                <a:latin typeface="Avenir"/>
              </a:rPr>
              <a:t>　中央处理器的组成</a:t>
            </a:r>
            <a:endParaRPr lang="zh-CN" altLang="en-US" sz="1200" b="1" dirty="0"/>
          </a:p>
        </p:txBody>
      </p:sp>
    </p:spTree>
    <p:extLst>
      <p:ext uri="{BB962C8B-B14F-4D97-AF65-F5344CB8AC3E}">
        <p14:creationId xmlns:p14="http://schemas.microsoft.com/office/powerpoint/2010/main" val="15849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3" name="表格 5">
            <a:extLst>
              <a:ext uri="{FF2B5EF4-FFF2-40B4-BE49-F238E27FC236}">
                <a16:creationId xmlns:a16="http://schemas.microsoft.com/office/drawing/2014/main" id="{245F93EC-2B4D-43E4-A882-8144AF73CCFD}"/>
              </a:ext>
            </a:extLst>
          </p:cNvPr>
          <p:cNvGraphicFramePr>
            <a:graphicFrameLocks noGrp="1"/>
          </p:cNvGraphicFramePr>
          <p:nvPr>
            <p:extLst>
              <p:ext uri="{D42A27DB-BD31-4B8C-83A1-F6EECF244321}">
                <p14:modId xmlns:p14="http://schemas.microsoft.com/office/powerpoint/2010/main" val="4039695566"/>
              </p:ext>
            </p:extLst>
          </p:nvPr>
        </p:nvGraphicFramePr>
        <p:xfrm>
          <a:off x="323529" y="3910388"/>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IR(I)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位后，送入</a:t>
                      </a:r>
                      <a:r>
                        <a:rPr lang="en-US" altLang="zh-CN" sz="1000" b="1" dirty="0"/>
                        <a:t>ALU</a:t>
                      </a:r>
                      <a:r>
                        <a:rPr lang="zh-CN" altLang="en-US" sz="1000" b="1" dirty="0"/>
                        <a:t>做加法运算</a:t>
                      </a:r>
                    </a:p>
                  </a:txBody>
                  <a:tcPr anchor="ctr"/>
                </a:tc>
                <a:tc>
                  <a:txBody>
                    <a:bodyPr/>
                    <a:lstStyle/>
                    <a:p>
                      <a:pPr algn="l"/>
                      <a:r>
                        <a:rPr lang="en-US" altLang="zh-CN" sz="1000" b="1" dirty="0"/>
                        <a:t>IR(I)</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R[rt]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a:t>rt</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5" name="文本框 14">
            <a:extLst>
              <a:ext uri="{FF2B5EF4-FFF2-40B4-BE49-F238E27FC236}">
                <a16:creationId xmlns:a16="http://schemas.microsoft.com/office/drawing/2014/main" id="{D9E87301-9B5D-40E2-A166-CCEE31F99422}"/>
              </a:ext>
            </a:extLst>
          </p:cNvPr>
          <p:cNvSpPr txBox="1"/>
          <p:nvPr/>
        </p:nvSpPr>
        <p:spPr>
          <a:xfrm>
            <a:off x="107504" y="5333104"/>
            <a:ext cx="8856984" cy="1415772"/>
          </a:xfrm>
          <a:prstGeom prst="rect">
            <a:avLst/>
          </a:prstGeom>
          <a:solidFill>
            <a:srgbClr val="FFFF00"/>
          </a:solidFill>
        </p:spPr>
        <p:txBody>
          <a:bodyPr wrap="square" rtlCol="0">
            <a:spAutoFit/>
          </a:bodyPr>
          <a:lstStyle/>
          <a:p>
            <a:r>
              <a:rPr lang="en-US" altLang="zh-CN" b="1" dirty="0" err="1"/>
              <a:t>addi</a:t>
            </a:r>
            <a:r>
              <a:rPr lang="zh-CN" altLang="en-US" b="1" dirty="0"/>
              <a:t>指令取指周期使用的两条数据通道（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1840630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5" name="表格 5">
            <a:extLst>
              <a:ext uri="{FF2B5EF4-FFF2-40B4-BE49-F238E27FC236}">
                <a16:creationId xmlns:a16="http://schemas.microsoft.com/office/drawing/2014/main" id="{F5FA81E1-88E7-4E83-ADEA-3E05CF4D5A2E}"/>
              </a:ext>
            </a:extLst>
          </p:cNvPr>
          <p:cNvGraphicFramePr>
            <a:graphicFrameLocks noGrp="1"/>
          </p:cNvGraphicFramePr>
          <p:nvPr>
            <p:extLst>
              <p:ext uri="{D42A27DB-BD31-4B8C-83A1-F6EECF244321}">
                <p14:modId xmlns:p14="http://schemas.microsoft.com/office/powerpoint/2010/main" val="1089543482"/>
              </p:ext>
            </p:extLst>
          </p:nvPr>
        </p:nvGraphicFramePr>
        <p:xfrm>
          <a:off x="323529" y="3910388"/>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IR(I)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位后，送入</a:t>
                      </a:r>
                      <a:r>
                        <a:rPr lang="en-US" altLang="zh-CN" sz="1000" b="1" dirty="0"/>
                        <a:t>ALU</a:t>
                      </a:r>
                      <a:r>
                        <a:rPr lang="zh-CN" altLang="en-US" sz="1000" b="1" dirty="0"/>
                        <a:t>做加法运算</a:t>
                      </a:r>
                    </a:p>
                  </a:txBody>
                  <a:tcPr anchor="ctr"/>
                </a:tc>
                <a:tc>
                  <a:txBody>
                    <a:bodyPr/>
                    <a:lstStyle/>
                    <a:p>
                      <a:pPr algn="l"/>
                      <a:r>
                        <a:rPr lang="en-US" altLang="zh-CN" sz="1000" b="1" dirty="0"/>
                        <a:t>IR(I)</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R[rt]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a:t>rt</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6" name="文本框 15">
            <a:extLst>
              <a:ext uri="{FF2B5EF4-FFF2-40B4-BE49-F238E27FC236}">
                <a16:creationId xmlns:a16="http://schemas.microsoft.com/office/drawing/2014/main" id="{58C09DD9-A6E3-4F9C-A919-B313F8E162B8}"/>
              </a:ext>
            </a:extLst>
          </p:cNvPr>
          <p:cNvSpPr txBox="1"/>
          <p:nvPr/>
        </p:nvSpPr>
        <p:spPr>
          <a:xfrm>
            <a:off x="179512" y="4161316"/>
            <a:ext cx="8856984" cy="1107996"/>
          </a:xfrm>
          <a:prstGeom prst="rect">
            <a:avLst/>
          </a:prstGeom>
          <a:solidFill>
            <a:srgbClr val="FFFF00"/>
          </a:solidFill>
        </p:spPr>
        <p:txBody>
          <a:bodyPr wrap="square" rtlCol="0">
            <a:spAutoFit/>
          </a:bodyPr>
          <a:lstStyle/>
          <a:p>
            <a:r>
              <a:rPr lang="en-US" altLang="zh-CN" b="1" dirty="0" err="1"/>
              <a:t>addi</a:t>
            </a:r>
            <a:r>
              <a:rPr lang="zh-CN" altLang="en-US" b="1" dirty="0"/>
              <a:t>指令执行周期使用的数据通道：</a:t>
            </a:r>
            <a:endParaRPr lang="en-US" altLang="zh-CN" b="1" dirty="0"/>
          </a:p>
          <a:p>
            <a:endParaRPr lang="en-US" altLang="zh-CN"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   IR(I) </a:t>
            </a:r>
            <a:r>
              <a:rPr lang="en-US" altLang="zh-CN" sz="1800" b="1" i="0" u="none" strike="noStrike" kern="1200" dirty="0">
                <a:solidFill>
                  <a:srgbClr val="000000"/>
                </a:solidFill>
                <a:effectLst/>
                <a:latin typeface="Calibri" panose="020F0502020204030204" pitchFamily="34" charset="0"/>
              </a:rPr>
              <a:t>-&gt;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-&gt; R[rt]          ;</a:t>
            </a:r>
            <a:r>
              <a:rPr lang="zh-CN" altLang="en-US" b="1" i="0" u="none" strike="noStrike" kern="1200" dirty="0">
                <a:effectLst/>
                <a:latin typeface="Calibri" panose="020F0502020204030204" pitchFamily="34" charset="0"/>
              </a:rPr>
              <a:t>计算</a:t>
            </a:r>
            <a:r>
              <a:rPr lang="en-US" altLang="zh-CN" b="1" i="0" u="none" strike="noStrike" kern="1200" dirty="0" err="1">
                <a:effectLst/>
                <a:latin typeface="Calibri" panose="020F0502020204030204" pitchFamily="34" charset="0"/>
              </a:rPr>
              <a:t>rs</a:t>
            </a:r>
            <a:r>
              <a:rPr lang="zh-CN" altLang="en-US" b="1" i="0" u="none" strike="noStrike" kern="1200" dirty="0">
                <a:effectLst/>
                <a:latin typeface="Calibri" panose="020F0502020204030204" pitchFamily="34" charset="0"/>
              </a:rPr>
              <a:t>寄存器与立即数的和，并送入</a:t>
            </a:r>
            <a:r>
              <a:rPr lang="en-US" altLang="zh-CN" b="1" i="0" u="none" strike="noStrike" kern="1200" dirty="0">
                <a:effectLst/>
                <a:latin typeface="Calibri" panose="020F0502020204030204" pitchFamily="34" charset="0"/>
              </a:rPr>
              <a:t>rt</a:t>
            </a:r>
            <a:r>
              <a:rPr lang="zh-CN" altLang="en-US" b="1" i="0" u="none" strike="noStrike" kern="1200" dirty="0">
                <a:effectLst/>
                <a:latin typeface="Calibri" panose="020F0502020204030204" pitchFamily="34" charset="0"/>
              </a:rPr>
              <a:t>寄存器</a:t>
            </a: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105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852696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5</a:t>
            </a:r>
            <a:r>
              <a:rPr lang="zh-CN" altLang="en-US" sz="2000" b="1" dirty="0"/>
              <a:t>、</a:t>
            </a:r>
            <a:r>
              <a:rPr lang="en-US" altLang="zh-CN" sz="2000" b="1" dirty="0"/>
              <a:t>add</a:t>
            </a:r>
            <a:r>
              <a:rPr lang="zh-CN" altLang="en-US" sz="2000" b="1" dirty="0"/>
              <a:t>指令的执行流程</a:t>
            </a:r>
            <a:endParaRPr lang="en-US" altLang="zh-CN" sz="1800" b="1" dirty="0"/>
          </a:p>
          <a:p>
            <a:pPr lvl="1"/>
            <a:endParaRPr lang="en-US" altLang="zh-CN" sz="800" b="1" dirty="0"/>
          </a:p>
          <a:p>
            <a:pPr lvl="2"/>
            <a:r>
              <a:rPr lang="en-US" altLang="zh-CN" sz="1400" b="1" dirty="0"/>
              <a:t>add</a:t>
            </a:r>
            <a:r>
              <a:rPr lang="zh-CN" altLang="en-US" sz="1400" b="1" dirty="0"/>
              <a:t>指令（</a:t>
            </a:r>
            <a:r>
              <a:rPr lang="zh-CN" altLang="en-US" sz="1400" b="1" dirty="0">
                <a:solidFill>
                  <a:srgbClr val="FF0000"/>
                </a:solidFill>
              </a:rPr>
              <a:t>寄存器加法指令</a:t>
            </a:r>
            <a:r>
              <a:rPr lang="zh-CN" altLang="en-US" sz="1400" b="1" dirty="0"/>
              <a:t>）属于</a:t>
            </a:r>
            <a:r>
              <a:rPr lang="en-US" altLang="zh-CN" sz="1400" b="1" dirty="0"/>
              <a:t>R</a:t>
            </a:r>
            <a:r>
              <a:rPr lang="zh-CN" altLang="en-US" sz="1400" b="1" dirty="0"/>
              <a:t>型指令，汇编代码为：</a:t>
            </a:r>
            <a:r>
              <a:rPr lang="en-US" altLang="zh-CN" sz="1400" b="1" dirty="0"/>
              <a:t>add </a:t>
            </a:r>
            <a:r>
              <a:rPr lang="en-US" altLang="zh-CN" sz="1400" b="1" dirty="0" err="1"/>
              <a:t>rd,rt,rs</a:t>
            </a:r>
            <a:r>
              <a:rPr lang="zh-CN" altLang="en-US" sz="1400" b="1" dirty="0"/>
              <a:t>，其指令格式如图</a:t>
            </a:r>
            <a:r>
              <a:rPr lang="en-US" altLang="zh-CN" sz="1400" b="1" dirty="0"/>
              <a:t>6.13</a:t>
            </a:r>
            <a:r>
              <a:rPr lang="zh-CN" altLang="en-US" sz="1400" b="1" dirty="0"/>
              <a:t>所示；</a:t>
            </a:r>
            <a:r>
              <a:rPr lang="en-US" altLang="zh-CN" sz="1400" b="1" dirty="0"/>
              <a:t>add</a:t>
            </a:r>
            <a:r>
              <a:rPr lang="zh-CN" altLang="en-US" sz="1400" b="1" dirty="0"/>
              <a:t>指令的</a:t>
            </a:r>
            <a:r>
              <a:rPr lang="en-US" altLang="zh-CN" sz="1400" b="1" dirty="0"/>
              <a:t>RTL</a:t>
            </a:r>
            <a:r>
              <a:rPr lang="zh-CN" altLang="en-US" sz="1400" b="1" dirty="0"/>
              <a:t>功能描述是：</a:t>
            </a:r>
            <a:r>
              <a:rPr lang="en-US" altLang="zh-CN" sz="1400" b="1" dirty="0"/>
              <a:t>R[</a:t>
            </a:r>
            <a:r>
              <a:rPr lang="en-US" altLang="zh-CN" sz="1400" b="1" dirty="0" err="1"/>
              <a:t>rd</a:t>
            </a:r>
            <a:r>
              <a:rPr lang="en-US" altLang="zh-CN" sz="1400" b="1" dirty="0"/>
              <a:t>] &lt;- R[</a:t>
            </a:r>
            <a:r>
              <a:rPr lang="en-US" altLang="zh-CN" sz="1400" b="1" dirty="0" err="1"/>
              <a:t>rs</a:t>
            </a:r>
            <a:r>
              <a:rPr lang="en-US" altLang="zh-CN" sz="1400" b="1" dirty="0"/>
              <a:t>] + R[rt]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a:t>add</a:t>
            </a:r>
            <a:r>
              <a:rPr lang="zh-CN" altLang="en-US" sz="1400" b="1" dirty="0"/>
              <a:t>指令的执行只需要</a:t>
            </a:r>
            <a:r>
              <a:rPr lang="en-US" altLang="zh-CN" sz="1400" b="1" dirty="0"/>
              <a:t>2</a:t>
            </a:r>
            <a:r>
              <a:rPr lang="zh-CN" altLang="en-US" sz="1400" b="1" dirty="0"/>
              <a:t>个机器周期，其指令操作流程及控制信号如表</a:t>
            </a:r>
            <a:r>
              <a:rPr lang="en-US" altLang="zh-CN" sz="1400" b="1" dirty="0"/>
              <a:t>6.7</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第二个机器周期：执行周期，将寄存器</a:t>
            </a:r>
            <a:r>
              <a:rPr lang="en-US" altLang="zh-CN" sz="1200" b="1" dirty="0" err="1"/>
              <a:t>rs</a:t>
            </a:r>
            <a:r>
              <a:rPr lang="zh-CN" altLang="en-US" sz="1200" b="1" dirty="0"/>
              <a:t>和寄存器</a:t>
            </a:r>
            <a:r>
              <a:rPr lang="en-US" altLang="zh-CN" sz="1200" b="1" dirty="0"/>
              <a:t>rt</a:t>
            </a:r>
            <a:r>
              <a:rPr lang="zh-CN" altLang="en-US" sz="1200" b="1" dirty="0"/>
              <a:t>相加，结果送入寄存器</a:t>
            </a:r>
            <a:r>
              <a:rPr lang="en-US" altLang="zh-CN" sz="1200" b="1" dirty="0" err="1"/>
              <a:t>rd</a:t>
            </a:r>
            <a:r>
              <a:rPr lang="zh-CN" altLang="en-US" sz="1200" b="1" dirty="0"/>
              <a:t>中。</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12041"/>
            <a:ext cx="4538422" cy="276999"/>
          </a:xfrm>
          <a:prstGeom prst="rect">
            <a:avLst/>
          </a:prstGeom>
          <a:noFill/>
        </p:spPr>
        <p:txBody>
          <a:bodyPr wrap="none" rtlCol="0">
            <a:spAutoFit/>
          </a:bodyPr>
          <a:lstStyle/>
          <a:p>
            <a:r>
              <a:rPr lang="zh-CN" altLang="en-US" sz="1200" b="1" dirty="0"/>
              <a:t>表</a:t>
            </a:r>
            <a:r>
              <a:rPr lang="en-US" altLang="zh-CN" sz="1200" b="1" dirty="0"/>
              <a:t>6.7    add</a:t>
            </a:r>
            <a:r>
              <a:rPr lang="zh-CN" altLang="en-US" sz="1200" b="1" dirty="0"/>
              <a:t>指令操作流程及控制信号（仅给出值为</a:t>
            </a:r>
            <a:r>
              <a:rPr lang="en-US" altLang="zh-CN" sz="1200" b="1" dirty="0"/>
              <a:t>1</a:t>
            </a:r>
            <a:r>
              <a:rPr lang="zh-CN" altLang="en-US" sz="1200" b="1" dirty="0"/>
              <a:t>的控制信号）</a:t>
            </a:r>
          </a:p>
        </p:txBody>
      </p:sp>
      <p:graphicFrame>
        <p:nvGraphicFramePr>
          <p:cNvPr id="59" name="表格 5">
            <a:extLst>
              <a:ext uri="{FF2B5EF4-FFF2-40B4-BE49-F238E27FC236}">
                <a16:creationId xmlns:a16="http://schemas.microsoft.com/office/drawing/2014/main" id="{6C2FD444-6313-4789-8A0C-AFAEB166A4C3}"/>
              </a:ext>
            </a:extLst>
          </p:cNvPr>
          <p:cNvGraphicFramePr>
            <a:graphicFrameLocks noGrp="1"/>
          </p:cNvGraphicFramePr>
          <p:nvPr>
            <p:extLst>
              <p:ext uri="{D42A27DB-BD31-4B8C-83A1-F6EECF244321}">
                <p14:modId xmlns:p14="http://schemas.microsoft.com/office/powerpoint/2010/main" val="2023580299"/>
              </p:ext>
            </p:extLst>
          </p:nvPr>
        </p:nvGraphicFramePr>
        <p:xfrm>
          <a:off x="323529" y="3850015"/>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R[rt] + X -&gt; Z</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做加法运算，结果送入</a:t>
                      </a:r>
                      <a:r>
                        <a:rPr lang="en-US" altLang="zh-CN" sz="1000" b="1" dirty="0"/>
                        <a:t>Z</a:t>
                      </a:r>
                      <a:endParaRPr lang="zh-CN" altLang="en-US" sz="1000" b="1" dirty="0"/>
                    </a:p>
                  </a:txBody>
                  <a:tcPr anchor="ctr"/>
                </a:tc>
                <a:tc>
                  <a:txBody>
                    <a:bodyPr/>
                    <a:lstStyle/>
                    <a:p>
                      <a:pPr algn="l"/>
                      <a:r>
                        <a:rPr lang="en-US" altLang="zh-CN" sz="1000" b="1" dirty="0"/>
                        <a:t>R</a:t>
                      </a:r>
                      <a:r>
                        <a:rPr lang="en-US" altLang="zh-CN" sz="1000" b="1" baseline="-25000" dirty="0"/>
                        <a:t>out</a:t>
                      </a:r>
                      <a:r>
                        <a:rPr lang="en-US" altLang="zh-CN" sz="1000" b="1" dirty="0"/>
                        <a:t>=Rs/Rt=ADD=1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a:t>
                      </a:r>
                      <a:r>
                        <a:rPr lang="en-US" altLang="zh-CN" sz="1000" b="1" dirty="0" err="1"/>
                        <a:t>rd</a:t>
                      </a:r>
                      <a:r>
                        <a:rPr lang="en-US" altLang="zh-CN" sz="1000" b="1" dirty="0"/>
                        <a: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err="1"/>
                        <a:t>rd</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RegDst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grpSp>
        <p:nvGrpSpPr>
          <p:cNvPr id="5" name="组合 4">
            <a:extLst>
              <a:ext uri="{FF2B5EF4-FFF2-40B4-BE49-F238E27FC236}">
                <a16:creationId xmlns:a16="http://schemas.microsoft.com/office/drawing/2014/main" id="{440A422E-F748-4701-94B3-49571BDD38E8}"/>
              </a:ext>
            </a:extLst>
          </p:cNvPr>
          <p:cNvGrpSpPr/>
          <p:nvPr/>
        </p:nvGrpSpPr>
        <p:grpSpPr>
          <a:xfrm>
            <a:off x="2850826" y="1412776"/>
            <a:ext cx="3521374" cy="626957"/>
            <a:chOff x="4860032" y="1505899"/>
            <a:chExt cx="3521374" cy="626957"/>
          </a:xfrm>
        </p:grpSpPr>
        <p:grpSp>
          <p:nvGrpSpPr>
            <p:cNvPr id="4" name="组合 3">
              <a:extLst>
                <a:ext uri="{FF2B5EF4-FFF2-40B4-BE49-F238E27FC236}">
                  <a16:creationId xmlns:a16="http://schemas.microsoft.com/office/drawing/2014/main" id="{C2D2C4BD-1F69-44D8-A28C-0B7BB6E6A326}"/>
                </a:ext>
              </a:extLst>
            </p:cNvPr>
            <p:cNvGrpSpPr/>
            <p:nvPr/>
          </p:nvGrpSpPr>
          <p:grpSpPr>
            <a:xfrm>
              <a:off x="4860032" y="1505899"/>
              <a:ext cx="3521374" cy="626957"/>
              <a:chOff x="4860032" y="1505899"/>
              <a:chExt cx="3521374" cy="626957"/>
            </a:xfrm>
          </p:grpSpPr>
          <p:sp>
            <p:nvSpPr>
              <p:cNvPr id="58" name="文本框 57">
                <a:extLst>
                  <a:ext uri="{FF2B5EF4-FFF2-40B4-BE49-F238E27FC236}">
                    <a16:creationId xmlns:a16="http://schemas.microsoft.com/office/drawing/2014/main" id="{821B4687-5D7B-4985-B6FC-C0F992870462}"/>
                  </a:ext>
                </a:extLst>
              </p:cNvPr>
              <p:cNvSpPr txBox="1"/>
              <p:nvPr/>
            </p:nvSpPr>
            <p:spPr>
              <a:xfrm>
                <a:off x="5868144" y="1855857"/>
                <a:ext cx="1614545" cy="276999"/>
              </a:xfrm>
              <a:prstGeom prst="rect">
                <a:avLst/>
              </a:prstGeom>
              <a:noFill/>
            </p:spPr>
            <p:txBody>
              <a:bodyPr wrap="none" rtlCol="0">
                <a:spAutoFit/>
              </a:bodyPr>
              <a:lstStyle/>
              <a:p>
                <a:r>
                  <a:rPr lang="zh-CN" altLang="en-US" sz="1200" b="1" dirty="0"/>
                  <a:t>图</a:t>
                </a:r>
                <a:r>
                  <a:rPr lang="en-US" altLang="zh-CN" sz="1200" b="1" dirty="0"/>
                  <a:t>6.13    add</a:t>
                </a:r>
                <a:r>
                  <a:rPr lang="zh-CN" altLang="en-US" sz="1200" b="1" dirty="0"/>
                  <a:t>指令格式</a:t>
                </a:r>
              </a:p>
            </p:txBody>
          </p:sp>
          <p:grpSp>
            <p:nvGrpSpPr>
              <p:cNvPr id="2" name="组合 1">
                <a:extLst>
                  <a:ext uri="{FF2B5EF4-FFF2-40B4-BE49-F238E27FC236}">
                    <a16:creationId xmlns:a16="http://schemas.microsoft.com/office/drawing/2014/main" id="{1A1BD350-60E4-4D1E-8259-ED97286A6B30}"/>
                  </a:ext>
                </a:extLst>
              </p:cNvPr>
              <p:cNvGrpSpPr/>
              <p:nvPr/>
            </p:nvGrpSpPr>
            <p:grpSpPr>
              <a:xfrm>
                <a:off x="4860032" y="1505899"/>
                <a:ext cx="3521374" cy="338925"/>
                <a:chOff x="4860032" y="1505899"/>
                <a:chExt cx="3521374" cy="338925"/>
              </a:xfrm>
            </p:grpSpPr>
            <p:pic>
              <p:nvPicPr>
                <p:cNvPr id="9" name="图片 8">
                  <a:extLst>
                    <a:ext uri="{FF2B5EF4-FFF2-40B4-BE49-F238E27FC236}">
                      <a16:creationId xmlns:a16="http://schemas.microsoft.com/office/drawing/2014/main" id="{CD92AA6B-D965-4FDE-85BC-D0D6C9BCE7EF}"/>
                    </a:ext>
                  </a:extLst>
                </p:cNvPr>
                <p:cNvPicPr>
                  <a:picLocks noChangeAspect="1"/>
                </p:cNvPicPr>
                <p:nvPr/>
              </p:nvPicPr>
              <p:blipFill>
                <a:blip r:embed="rId2"/>
                <a:stretch>
                  <a:fillRect/>
                </a:stretch>
              </p:blipFill>
              <p:spPr>
                <a:xfrm>
                  <a:off x="4860032" y="1505899"/>
                  <a:ext cx="3521374" cy="338925"/>
                </a:xfrm>
                <a:prstGeom prst="rect">
                  <a:avLst/>
                </a:prstGeom>
              </p:spPr>
            </p:pic>
            <p:sp>
              <p:nvSpPr>
                <p:cNvPr id="10" name="文本框 9">
                  <a:extLst>
                    <a:ext uri="{FF2B5EF4-FFF2-40B4-BE49-F238E27FC236}">
                      <a16:creationId xmlns:a16="http://schemas.microsoft.com/office/drawing/2014/main" id="{7C05B6DA-69FE-4C23-8B25-507933CA7912}"/>
                    </a:ext>
                  </a:extLst>
                </p:cNvPr>
                <p:cNvSpPr txBox="1"/>
                <p:nvPr/>
              </p:nvSpPr>
              <p:spPr>
                <a:xfrm>
                  <a:off x="5533719" y="1617536"/>
                  <a:ext cx="500458" cy="215444"/>
                </a:xfrm>
                <a:prstGeom prst="rect">
                  <a:avLst/>
                </a:prstGeom>
                <a:solidFill>
                  <a:schemeClr val="accent3"/>
                </a:solidFill>
              </p:spPr>
              <p:txBody>
                <a:bodyPr wrap="none" rtlCol="0">
                  <a:spAutoFit/>
                </a:bodyPr>
                <a:lstStyle/>
                <a:p>
                  <a:r>
                    <a:rPr lang="en-US" altLang="zh-CN" sz="800" b="1" dirty="0">
                      <a:solidFill>
                        <a:schemeClr val="bg1"/>
                      </a:solidFill>
                    </a:rPr>
                    <a:t>  OP=0  </a:t>
                  </a:r>
                  <a:endParaRPr lang="zh-CN" altLang="en-US" sz="800" b="1" dirty="0">
                    <a:solidFill>
                      <a:schemeClr val="bg1"/>
                    </a:solidFill>
                  </a:endParaRPr>
                </a:p>
              </p:txBody>
            </p:sp>
          </p:grpSp>
        </p:grpSp>
        <p:sp>
          <p:nvSpPr>
            <p:cNvPr id="11" name="文本框 10">
              <a:extLst>
                <a:ext uri="{FF2B5EF4-FFF2-40B4-BE49-F238E27FC236}">
                  <a16:creationId xmlns:a16="http://schemas.microsoft.com/office/drawing/2014/main" id="{B57DBAEE-C571-4D44-85BD-E6104268CF8A}"/>
                </a:ext>
              </a:extLst>
            </p:cNvPr>
            <p:cNvSpPr txBox="1"/>
            <p:nvPr/>
          </p:nvSpPr>
          <p:spPr>
            <a:xfrm>
              <a:off x="7841276" y="1628800"/>
              <a:ext cx="466794" cy="184666"/>
            </a:xfrm>
            <a:prstGeom prst="rect">
              <a:avLst/>
            </a:prstGeom>
            <a:solidFill>
              <a:schemeClr val="accent3"/>
            </a:solidFill>
          </p:spPr>
          <p:txBody>
            <a:bodyPr wrap="none" rtlCol="0">
              <a:spAutoFit/>
            </a:bodyPr>
            <a:lstStyle/>
            <a:p>
              <a:r>
                <a:rPr lang="en-US" altLang="zh-CN" sz="600" b="1" dirty="0" err="1">
                  <a:solidFill>
                    <a:schemeClr val="bg1"/>
                  </a:solidFill>
                </a:rPr>
                <a:t>funct</a:t>
              </a:r>
              <a:r>
                <a:rPr lang="en-US" altLang="zh-CN" sz="600" b="1" dirty="0">
                  <a:solidFill>
                    <a:schemeClr val="bg1"/>
                  </a:solidFill>
                </a:rPr>
                <a:t>=32</a:t>
              </a:r>
              <a:endParaRPr lang="zh-CN" altLang="en-US" sz="600" b="1" dirty="0">
                <a:solidFill>
                  <a:schemeClr val="bg1"/>
                </a:solidFill>
              </a:endParaRPr>
            </a:p>
          </p:txBody>
        </p:sp>
      </p:grpSp>
    </p:spTree>
    <p:extLst>
      <p:ext uri="{BB962C8B-B14F-4D97-AF65-F5344CB8AC3E}">
        <p14:creationId xmlns:p14="http://schemas.microsoft.com/office/powerpoint/2010/main" val="3898864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1" name="表格 5">
            <a:extLst>
              <a:ext uri="{FF2B5EF4-FFF2-40B4-BE49-F238E27FC236}">
                <a16:creationId xmlns:a16="http://schemas.microsoft.com/office/drawing/2014/main" id="{82C7CE81-238D-49CF-9991-6036A91766C3}"/>
              </a:ext>
            </a:extLst>
          </p:cNvPr>
          <p:cNvGraphicFramePr>
            <a:graphicFrameLocks noGrp="1"/>
          </p:cNvGraphicFramePr>
          <p:nvPr/>
        </p:nvGraphicFramePr>
        <p:xfrm>
          <a:off x="323529" y="3850015"/>
          <a:ext cx="8568951" cy="291116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2">
                  <a:txBody>
                    <a:bodyPr/>
                    <a:lstStyle/>
                    <a:p>
                      <a:pPr algn="ctr"/>
                      <a:r>
                        <a:rPr lang="zh-CN" altLang="en-US" sz="1000" b="1" dirty="0"/>
                        <a:t>计算周期</a:t>
                      </a:r>
                      <a:endParaRPr lang="en-US" altLang="zh-CN" sz="1000" b="1" dirty="0"/>
                    </a:p>
                    <a:p>
                      <a:pPr algn="ctr"/>
                      <a:r>
                        <a:rPr lang="en-US" altLang="zh-CN" sz="1000" b="1" dirty="0" err="1"/>
                        <a:t>M</a:t>
                      </a:r>
                      <a:r>
                        <a:rPr lang="en-US" altLang="zh-CN" sz="1000" b="1" baseline="-25000" dirty="0" err="1"/>
                        <a:t>cal</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，准备进行比较</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513978431"/>
                  </a:ext>
                </a:extLst>
              </a:tr>
              <a:tr h="40402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 - R[rt] -&gt; PSW</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做减法，可产生结果为零的标志位</a:t>
                      </a:r>
                    </a:p>
                  </a:txBody>
                  <a:tcPr anchor="ctr"/>
                </a:tc>
                <a:tc>
                  <a:txBody>
                    <a:bodyPr/>
                    <a:lstStyle/>
                    <a:p>
                      <a:pPr algn="l"/>
                      <a:r>
                        <a:rPr lang="en-US" altLang="zh-CN" sz="1000" b="1" dirty="0"/>
                        <a:t>R</a:t>
                      </a:r>
                      <a:r>
                        <a:rPr lang="en-US" altLang="zh-CN" sz="1000" b="1" baseline="-25000" dirty="0"/>
                        <a:t>out</a:t>
                      </a:r>
                      <a:r>
                        <a:rPr lang="en-US" altLang="zh-CN" sz="1000" b="1" dirty="0"/>
                        <a:t>=Rs/Rt=SUB=</a:t>
                      </a:r>
                      <a:r>
                        <a:rPr lang="en-US" altLang="zh-CN" sz="1000" b="1" dirty="0" err="1"/>
                        <a:t>PSW</a:t>
                      </a:r>
                      <a:r>
                        <a:rPr lang="en-US" altLang="zh-CN" sz="1000" b="1" baseline="-25000" dirty="0" err="1"/>
                        <a:t>out</a:t>
                      </a:r>
                      <a:r>
                        <a:rPr lang="en-US" altLang="zh-CN" sz="1000" b="1" dirty="0"/>
                        <a:t>=1</a:t>
                      </a:r>
                      <a:endParaRPr lang="zh-CN" altLang="en-US" sz="1000" b="1" dirty="0"/>
                    </a:p>
                  </a:txBody>
                  <a:tcPr anchor="ctr"/>
                </a:tc>
                <a:extLst>
                  <a:ext uri="{0D108BD9-81ED-4DB2-BD59-A6C34878D82A}">
                    <a16:rowId xmlns:a16="http://schemas.microsoft.com/office/drawing/2014/main" val="96864271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X</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内容送入暂存器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IR(A) + X -&gt; Z</a:t>
                      </a:r>
                      <a:endParaRPr lang="zh-CN" altLang="en-US" sz="1000" b="1" dirty="0"/>
                    </a:p>
                  </a:txBody>
                  <a:tcPr anchor="ctr"/>
                </a:tc>
                <a:tc>
                  <a:txBody>
                    <a:bodyPr/>
                    <a:lstStyle/>
                    <a:p>
                      <a:pPr algn="l"/>
                      <a:r>
                        <a:rPr lang="zh-CN" altLang="en-US" sz="1000" b="1" dirty="0"/>
                        <a:t>将</a:t>
                      </a:r>
                      <a:r>
                        <a:rPr lang="en-US" altLang="zh-CN" sz="1000" b="1" dirty="0"/>
                        <a:t>IR</a:t>
                      </a:r>
                      <a:r>
                        <a:rPr lang="zh-CN" altLang="en-US" sz="1000" b="1" dirty="0"/>
                        <a:t>中的立即数符号扩展为</a:t>
                      </a:r>
                      <a:r>
                        <a:rPr lang="en-US" altLang="zh-CN" sz="1000" b="1" dirty="0"/>
                        <a:t>32</a:t>
                      </a:r>
                      <a:r>
                        <a:rPr lang="zh-CN" altLang="en-US" sz="1000" b="1" dirty="0"/>
                        <a:t>位后，左移两位送入</a:t>
                      </a:r>
                      <a:r>
                        <a:rPr lang="en-US" altLang="zh-CN" sz="1000" b="1" dirty="0"/>
                        <a:t>ALU</a:t>
                      </a:r>
                      <a:r>
                        <a:rPr lang="zh-CN" altLang="en-US" sz="1000" b="1" dirty="0"/>
                        <a:t>做加法，计算出分支目标地址</a:t>
                      </a:r>
                    </a:p>
                  </a:txBody>
                  <a:tcPr anchor="ctr"/>
                </a:tc>
                <a:tc>
                  <a:txBody>
                    <a:bodyPr/>
                    <a:lstStyle/>
                    <a:p>
                      <a:pPr algn="l"/>
                      <a:r>
                        <a:rPr lang="en-US" altLang="zh-CN" sz="1000" b="1" dirty="0"/>
                        <a:t>IR(A)</a:t>
                      </a:r>
                      <a:r>
                        <a:rPr lang="en-US" altLang="zh-CN" sz="1000" b="1" baseline="-25000" dirty="0"/>
                        <a:t>out</a:t>
                      </a:r>
                      <a:r>
                        <a:rPr lang="en-US" altLang="zh-CN" sz="1000" b="1" dirty="0"/>
                        <a: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if(</a:t>
                      </a:r>
                      <a:r>
                        <a:rPr lang="en-US" altLang="zh-CN" sz="1000" b="1" dirty="0" err="1"/>
                        <a:t>PSW.equal</a:t>
                      </a:r>
                      <a:r>
                        <a:rPr lang="en-US" altLang="zh-CN" sz="1000" b="1" dirty="0"/>
                        <a:t>)  Z -&gt; PC</a:t>
                      </a:r>
                      <a:endParaRPr lang="zh-CN" altLang="en-US" sz="1000" b="1" dirty="0"/>
                    </a:p>
                  </a:txBody>
                  <a:tcPr anchor="ctr"/>
                </a:tc>
                <a:tc>
                  <a:txBody>
                    <a:bodyPr/>
                    <a:lstStyle/>
                    <a:p>
                      <a:pPr algn="l"/>
                      <a:r>
                        <a:rPr lang="zh-CN" altLang="en-US" sz="1000" b="1" dirty="0"/>
                        <a:t>如果</a:t>
                      </a:r>
                      <a:r>
                        <a:rPr lang="en-US" altLang="zh-CN" sz="1000" b="1" dirty="0" err="1"/>
                        <a:t>equla</a:t>
                      </a:r>
                      <a:r>
                        <a:rPr lang="zh-CN" altLang="en-US" sz="1000" b="1" dirty="0"/>
                        <a:t>标志位位</a:t>
                      </a:r>
                      <a:r>
                        <a:rPr lang="en-US" altLang="zh-CN" sz="1000" b="1" dirty="0"/>
                        <a:t>1</a:t>
                      </a:r>
                      <a:r>
                        <a:rPr lang="zh-CN" altLang="en-US" sz="1000" b="1" dirty="0"/>
                        <a:t>，将分支目标地址送入</a:t>
                      </a:r>
                      <a:r>
                        <a:rPr lang="en-US" altLang="zh-CN" sz="1000" b="1" dirty="0"/>
                        <a:t>PC</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=1   </a:t>
                      </a:r>
                      <a:r>
                        <a:rPr lang="en-US" altLang="zh-CN" sz="1000" b="1" dirty="0" err="1"/>
                        <a:t>PC</a:t>
                      </a:r>
                      <a:r>
                        <a:rPr lang="en-US" altLang="zh-CN" sz="1000" b="1" baseline="-25000" dirty="0" err="1"/>
                        <a:t>in</a:t>
                      </a:r>
                      <a:r>
                        <a:rPr lang="en-US" altLang="zh-CN" sz="1000" b="1" dirty="0"/>
                        <a:t>=</a:t>
                      </a:r>
                      <a:r>
                        <a:rPr lang="en-US" altLang="zh-CN" sz="1000" b="1" dirty="0" err="1"/>
                        <a:t>PSW.equal</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2" name="文本框 11">
            <a:extLst>
              <a:ext uri="{FF2B5EF4-FFF2-40B4-BE49-F238E27FC236}">
                <a16:creationId xmlns:a16="http://schemas.microsoft.com/office/drawing/2014/main" id="{AA1D8972-30E0-4988-9304-554E8B382530}"/>
              </a:ext>
            </a:extLst>
          </p:cNvPr>
          <p:cNvSpPr txBox="1"/>
          <p:nvPr/>
        </p:nvSpPr>
        <p:spPr>
          <a:xfrm>
            <a:off x="107504" y="5263922"/>
            <a:ext cx="8856984" cy="1538883"/>
          </a:xfrm>
          <a:prstGeom prst="rect">
            <a:avLst/>
          </a:prstGeom>
          <a:solidFill>
            <a:srgbClr val="FFFF00"/>
          </a:solidFill>
        </p:spPr>
        <p:txBody>
          <a:bodyPr wrap="square" rtlCol="0">
            <a:spAutoFit/>
          </a:bodyPr>
          <a:lstStyle/>
          <a:p>
            <a:r>
              <a:rPr lang="en-US" altLang="zh-CN" b="1" dirty="0"/>
              <a:t>add</a:t>
            </a:r>
            <a:r>
              <a:rPr lang="zh-CN" altLang="en-US" b="1" dirty="0"/>
              <a:t>指令取指周期使用的两条数据通道（</a:t>
            </a:r>
            <a:r>
              <a:rPr lang="zh-CN" altLang="en-US" b="1" dirty="0">
                <a:solidFill>
                  <a:srgbClr val="FF0000"/>
                </a:solidFill>
              </a:rPr>
              <a:t>与</a:t>
            </a:r>
            <a:r>
              <a:rPr lang="en-US" altLang="zh-CN" b="1" dirty="0" err="1">
                <a:solidFill>
                  <a:srgbClr val="FF0000"/>
                </a:solidFill>
              </a:rPr>
              <a:t>lw</a:t>
            </a:r>
            <a:r>
              <a:rPr lang="zh-CN" altLang="en-US" b="1" dirty="0">
                <a:solidFill>
                  <a:srgbClr val="FF0000"/>
                </a:solidFill>
              </a:rPr>
              <a:t>指令相同</a:t>
            </a:r>
            <a:r>
              <a:rPr lang="zh-CN" altLang="en-US" b="1" dirty="0"/>
              <a:t>）：</a:t>
            </a:r>
            <a:endParaRPr lang="en-US" altLang="zh-CN" b="1" dirty="0"/>
          </a:p>
          <a:p>
            <a:pPr marL="0" algn="l" rtl="0" eaLnBrk="1" fontAlgn="ctr" latinLnBrk="0" hangingPunct="1">
              <a:spcBef>
                <a:spcPts val="0"/>
              </a:spcBef>
              <a:spcAft>
                <a:spcPts val="0"/>
              </a:spcAft>
            </a:pPr>
            <a:endParaRPr lang="en-US" altLang="zh-CN" sz="1400"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① </a:t>
            </a:r>
            <a:r>
              <a:rPr lang="en-US" altLang="zh-CN" b="1" i="0" u="none" strike="noStrike" kern="1200" dirty="0">
                <a:effectLst/>
                <a:latin typeface="Calibri" panose="020F0502020204030204" pitchFamily="34" charset="0"/>
              </a:rPr>
              <a:t>PC -&gt; AR -&gt; MEM -&gt; DR -&gt; IR             ;</a:t>
            </a:r>
            <a:r>
              <a:rPr lang="zh-CN" altLang="en-US" b="1" i="0" u="none" strike="noStrike" kern="1200" dirty="0">
                <a:effectLst/>
                <a:latin typeface="Calibri" panose="020F0502020204030204" pitchFamily="34" charset="0"/>
              </a:rPr>
              <a:t>以</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为地址访存，取指令，并送入</a:t>
            </a:r>
            <a:r>
              <a:rPr lang="en-US" altLang="zh-CN" b="1" i="0" u="none" strike="noStrike" kern="1200" dirty="0">
                <a:effectLst/>
                <a:latin typeface="Calibri" panose="020F0502020204030204" pitchFamily="34" charset="0"/>
              </a:rPr>
              <a:t>IR</a:t>
            </a:r>
          </a:p>
          <a:p>
            <a:pPr marL="0" algn="l" rtl="0" eaLnBrk="1" fontAlgn="ctr" latinLnBrk="0" hangingPunct="1">
              <a:spcBef>
                <a:spcPts val="0"/>
              </a:spcBef>
              <a:spcAft>
                <a:spcPts val="0"/>
              </a:spcAft>
            </a:pP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r>
              <a:rPr lang="zh-CN" altLang="en-US" b="1" i="0" u="none" strike="noStrike" kern="1200" dirty="0">
                <a:effectLst/>
                <a:latin typeface="Calibri" panose="020F0502020204030204" pitchFamily="34" charset="0"/>
              </a:rPr>
              <a:t>② </a:t>
            </a:r>
            <a:r>
              <a:rPr lang="en-US" altLang="zh-CN" b="1" i="0" u="none" strike="noStrike" kern="1200" dirty="0">
                <a:effectLst/>
                <a:latin typeface="Calibri" panose="020F0502020204030204" pitchFamily="34" charset="0"/>
              </a:rPr>
              <a:t>PC -&gt; X -&gt; ALU -&gt; Z -&gt; PC                     ;</a:t>
            </a:r>
            <a:r>
              <a:rPr lang="zh-CN" altLang="en-US" b="1" i="0" u="none" strike="noStrike" kern="1200" dirty="0">
                <a:effectLst/>
                <a:latin typeface="Calibri" panose="020F0502020204030204" pitchFamily="34" charset="0"/>
              </a:rPr>
              <a:t>修改</a:t>
            </a:r>
            <a:r>
              <a:rPr lang="en-US" altLang="zh-CN" b="1" i="0" u="none" strike="noStrike" kern="1200" dirty="0">
                <a:effectLst/>
                <a:latin typeface="Calibri" panose="020F0502020204030204" pitchFamily="34" charset="0"/>
              </a:rPr>
              <a:t>PC</a:t>
            </a:r>
            <a:r>
              <a:rPr lang="zh-CN" altLang="en-US" b="1" i="0" u="none" strike="noStrike" kern="1200" dirty="0">
                <a:effectLst/>
                <a:latin typeface="Calibri" panose="020F0502020204030204" pitchFamily="34" charset="0"/>
              </a:rPr>
              <a:t>的值，为取下一条指令做准备</a:t>
            </a:r>
            <a:endParaRPr lang="en-US" altLang="zh-CN" b="1" i="0" u="none" strike="noStrike" kern="1200" dirty="0">
              <a:effectLst/>
              <a:latin typeface="Calibri" panose="020F0502020204030204" pitchFamily="34" charset="0"/>
            </a:endParaRPr>
          </a:p>
          <a:p>
            <a:pPr marL="0" algn="l" rtl="0" eaLnBrk="1" fontAlgn="ctr" latinLnBrk="0" hangingPunct="1">
              <a:spcBef>
                <a:spcPts val="0"/>
              </a:spcBef>
              <a:spcAft>
                <a:spcPts val="0"/>
              </a:spcAft>
            </a:pPr>
            <a:endParaRPr lang="en-US" altLang="zh-CN" sz="700"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1543555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27173"/>
            <a:ext cx="8229600" cy="5750099"/>
          </a:xfrm>
        </p:spPr>
        <p:txBody>
          <a:bodyPr/>
          <a:lstStyle/>
          <a:p>
            <a:pPr lvl="1"/>
            <a:r>
              <a:rPr lang="en-US" altLang="zh-CN" sz="2000" b="1" dirty="0"/>
              <a:t>1</a:t>
            </a:r>
            <a:r>
              <a:rPr lang="zh-CN" altLang="en-US" sz="2000" b="1" dirty="0"/>
              <a:t>、</a:t>
            </a:r>
            <a:r>
              <a:rPr lang="en-US" altLang="zh-CN" sz="2000" b="1" dirty="0" err="1"/>
              <a:t>lw</a:t>
            </a:r>
            <a:r>
              <a:rPr lang="zh-CN" altLang="en-US" sz="2000" b="1" dirty="0"/>
              <a:t>指令的执行流程</a:t>
            </a:r>
            <a:endParaRPr lang="en-US" altLang="zh-CN" sz="1800" b="1" dirty="0"/>
          </a:p>
          <a:p>
            <a:pPr lvl="1"/>
            <a:endParaRPr lang="en-US" altLang="zh-CN" sz="1800" b="1" dirty="0"/>
          </a:p>
          <a:p>
            <a:pPr lvl="2"/>
            <a:r>
              <a:rPr lang="en-US" altLang="zh-CN" sz="1400" b="1" dirty="0" err="1"/>
              <a:t>lw</a:t>
            </a:r>
            <a:r>
              <a:rPr lang="zh-CN" altLang="en-US" sz="1400" b="1" dirty="0"/>
              <a:t>指令（取数指令）属于</a:t>
            </a:r>
            <a:r>
              <a:rPr lang="en-US" altLang="zh-CN" sz="1400" b="1" dirty="0"/>
              <a:t>I</a:t>
            </a:r>
            <a:r>
              <a:rPr lang="zh-CN" altLang="en-US" sz="1400" b="1" dirty="0"/>
              <a:t>型指令，其指令格式如图</a:t>
            </a:r>
            <a:r>
              <a:rPr lang="en-US" altLang="zh-CN" sz="1400" b="1" dirty="0"/>
              <a:t>6.9</a:t>
            </a:r>
            <a:r>
              <a:rPr lang="zh-CN" altLang="en-US" sz="1400" b="1" dirty="0"/>
              <a:t>所示；</a:t>
            </a:r>
            <a:r>
              <a:rPr lang="en-US" altLang="zh-CN" sz="1400" b="1" dirty="0" err="1"/>
              <a:t>lw</a:t>
            </a:r>
            <a:r>
              <a:rPr lang="zh-CN" altLang="en-US" sz="1400" b="1" dirty="0"/>
              <a:t>指令的</a:t>
            </a:r>
            <a:r>
              <a:rPr lang="en-US" altLang="zh-CN" sz="1400" b="1" dirty="0"/>
              <a:t>RTL</a:t>
            </a:r>
            <a:r>
              <a:rPr lang="zh-CN" altLang="en-US" sz="1400" b="1" dirty="0"/>
              <a:t>功能描述是：</a:t>
            </a:r>
            <a:r>
              <a:rPr lang="en-US" altLang="zh-CN" sz="1400" b="1" dirty="0"/>
              <a:t>R[rt] &lt;- M[R[</a:t>
            </a:r>
            <a:r>
              <a:rPr lang="en-US" altLang="zh-CN" sz="1400" b="1" dirty="0" err="1"/>
              <a:t>rs</a:t>
            </a:r>
            <a:r>
              <a:rPr lang="en-US" altLang="zh-CN" sz="1400" b="1" dirty="0"/>
              <a:t>] + </a:t>
            </a:r>
            <a:r>
              <a:rPr lang="en-US" altLang="zh-CN" sz="1400" b="1" dirty="0" err="1"/>
              <a:t>SignExt</a:t>
            </a:r>
            <a:r>
              <a:rPr lang="en-US" altLang="zh-CN" sz="1400" b="1" dirty="0"/>
              <a:t>(</a:t>
            </a:r>
            <a:r>
              <a:rPr lang="en-US" altLang="zh-CN" sz="1400" b="1" dirty="0" err="1"/>
              <a:t>imm</a:t>
            </a:r>
            <a:r>
              <a:rPr lang="en-US" altLang="zh-CN" sz="1400" b="1" dirty="0"/>
              <a:t>)]</a:t>
            </a:r>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err="1"/>
              <a:t>lw</a:t>
            </a:r>
            <a:r>
              <a:rPr lang="zh-CN" altLang="en-US" sz="1400" b="1" dirty="0"/>
              <a:t>指令的执行共需要</a:t>
            </a:r>
            <a:r>
              <a:rPr lang="en-US" altLang="zh-CN" sz="1400" b="1" dirty="0"/>
              <a:t>3</a:t>
            </a:r>
            <a:r>
              <a:rPr lang="zh-CN" altLang="en-US" sz="1400" b="1" dirty="0"/>
              <a:t>个机器周期，其指令操作流程及控制信号如表</a:t>
            </a:r>
            <a:r>
              <a:rPr lang="en-US" altLang="zh-CN" sz="1400" b="1" dirty="0"/>
              <a:t>6.3</a:t>
            </a:r>
            <a:r>
              <a:rPr lang="zh-CN" altLang="en-US" sz="1400" b="1" dirty="0"/>
              <a:t>所示：</a:t>
            </a:r>
            <a:endParaRPr lang="en-US" altLang="zh-CN" sz="1400" b="1" dirty="0"/>
          </a:p>
          <a:p>
            <a:pPr lvl="3">
              <a:buFont typeface="+mj-ea"/>
              <a:buAutoNum type="circleNumDbPlain"/>
            </a:pPr>
            <a:r>
              <a:rPr lang="zh-CN" altLang="en-US" sz="1200" b="1" dirty="0"/>
              <a:t>第一个机器周期：取指周期</a:t>
            </a:r>
            <a:endParaRPr lang="en-US" altLang="zh-CN" sz="1200" b="1" dirty="0"/>
          </a:p>
          <a:p>
            <a:pPr lvl="3">
              <a:buFont typeface="+mj-ea"/>
              <a:buAutoNum type="circleNumDbPlain"/>
            </a:pPr>
            <a:r>
              <a:rPr lang="zh-CN" altLang="en-US" sz="1200" b="1" dirty="0"/>
              <a:t>第二个机器周期：计算周期，用于计算访存地址</a:t>
            </a:r>
            <a:endParaRPr lang="en-US" altLang="zh-CN" sz="1200" b="1" dirty="0"/>
          </a:p>
          <a:p>
            <a:pPr lvl="3">
              <a:buFont typeface="+mj-ea"/>
              <a:buAutoNum type="circleNumDbPlain"/>
            </a:pPr>
            <a:r>
              <a:rPr lang="zh-CN" altLang="en-US" sz="1200" b="1" dirty="0"/>
              <a:t>第三个机器周期：执行周期，用于实现存储器读取</a:t>
            </a:r>
            <a:endParaRPr lang="en-US" altLang="zh-CN" sz="1000" b="1" dirty="0"/>
          </a:p>
          <a:p>
            <a:pPr lvl="2"/>
            <a:endParaRPr lang="zh-CN" altLang="en-US" dirty="0"/>
          </a:p>
        </p:txBody>
      </p:sp>
      <p:sp>
        <p:nvSpPr>
          <p:cNvPr id="57" name="文本框 56">
            <a:extLst>
              <a:ext uri="{FF2B5EF4-FFF2-40B4-BE49-F238E27FC236}">
                <a16:creationId xmlns:a16="http://schemas.microsoft.com/office/drawing/2014/main" id="{565A4A4F-52B6-43B4-982E-E2488FE716BD}"/>
              </a:ext>
            </a:extLst>
          </p:cNvPr>
          <p:cNvSpPr txBox="1"/>
          <p:nvPr/>
        </p:nvSpPr>
        <p:spPr>
          <a:xfrm>
            <a:off x="2483768" y="3501008"/>
            <a:ext cx="4296369" cy="276999"/>
          </a:xfrm>
          <a:prstGeom prst="rect">
            <a:avLst/>
          </a:prstGeom>
          <a:noFill/>
        </p:spPr>
        <p:txBody>
          <a:bodyPr wrap="none" rtlCol="0">
            <a:spAutoFit/>
          </a:bodyPr>
          <a:lstStyle/>
          <a:p>
            <a:r>
              <a:rPr lang="zh-CN" altLang="en-US" sz="1200" b="1" dirty="0"/>
              <a:t>表</a:t>
            </a:r>
            <a:r>
              <a:rPr lang="en-US" altLang="zh-CN" sz="1200" b="1" dirty="0"/>
              <a:t>6.3    </a:t>
            </a:r>
            <a:r>
              <a:rPr lang="en-US" altLang="zh-CN" sz="1200" b="1" dirty="0" err="1"/>
              <a:t>lw</a:t>
            </a:r>
            <a:r>
              <a:rPr lang="zh-CN" altLang="en-US" sz="1200" b="1" dirty="0"/>
              <a:t>指令操作流程及控制信号（仅给出控制信号为</a:t>
            </a:r>
            <a:r>
              <a:rPr lang="en-US" altLang="zh-CN" sz="1200" b="1" dirty="0"/>
              <a:t>1</a:t>
            </a:r>
            <a:r>
              <a:rPr lang="zh-CN" altLang="en-US" sz="1200" b="1" dirty="0"/>
              <a:t>的）</a:t>
            </a:r>
          </a:p>
        </p:txBody>
      </p:sp>
      <p:grpSp>
        <p:nvGrpSpPr>
          <p:cNvPr id="6" name="组合 5">
            <a:extLst>
              <a:ext uri="{FF2B5EF4-FFF2-40B4-BE49-F238E27FC236}">
                <a16:creationId xmlns:a16="http://schemas.microsoft.com/office/drawing/2014/main" id="{1E68CFD3-7040-42C2-92C9-E0FEEC48CD6F}"/>
              </a:ext>
            </a:extLst>
          </p:cNvPr>
          <p:cNvGrpSpPr/>
          <p:nvPr/>
        </p:nvGrpSpPr>
        <p:grpSpPr>
          <a:xfrm>
            <a:off x="4716016" y="1273668"/>
            <a:ext cx="3816546" cy="787180"/>
            <a:chOff x="4716016" y="1196752"/>
            <a:chExt cx="3816546" cy="787180"/>
          </a:xfrm>
        </p:grpSpPr>
        <p:pic>
          <p:nvPicPr>
            <p:cNvPr id="56" name="图片 55">
              <a:extLst>
                <a:ext uri="{FF2B5EF4-FFF2-40B4-BE49-F238E27FC236}">
                  <a16:creationId xmlns:a16="http://schemas.microsoft.com/office/drawing/2014/main" id="{D5AC49F2-12AE-454A-9E29-AF9554CE5831}"/>
                </a:ext>
              </a:extLst>
            </p:cNvPr>
            <p:cNvPicPr>
              <a:picLocks noChangeAspect="1"/>
            </p:cNvPicPr>
            <p:nvPr/>
          </p:nvPicPr>
          <p:blipFill>
            <a:blip r:embed="rId2"/>
            <a:stretch>
              <a:fillRect/>
            </a:stretch>
          </p:blipFill>
          <p:spPr>
            <a:xfrm>
              <a:off x="4716016" y="1196752"/>
              <a:ext cx="3816546" cy="438173"/>
            </a:xfrm>
            <a:prstGeom prst="rect">
              <a:avLst/>
            </a:prstGeom>
          </p:spPr>
        </p:pic>
        <p:sp>
          <p:nvSpPr>
            <p:cNvPr id="58" name="文本框 57">
              <a:extLst>
                <a:ext uri="{FF2B5EF4-FFF2-40B4-BE49-F238E27FC236}">
                  <a16:creationId xmlns:a16="http://schemas.microsoft.com/office/drawing/2014/main" id="{821B4687-5D7B-4985-B6FC-C0F992870462}"/>
                </a:ext>
              </a:extLst>
            </p:cNvPr>
            <p:cNvSpPr txBox="1"/>
            <p:nvPr/>
          </p:nvSpPr>
          <p:spPr>
            <a:xfrm>
              <a:off x="5868144" y="1706933"/>
              <a:ext cx="1447832" cy="276999"/>
            </a:xfrm>
            <a:prstGeom prst="rect">
              <a:avLst/>
            </a:prstGeom>
            <a:noFill/>
          </p:spPr>
          <p:txBody>
            <a:bodyPr wrap="none" rtlCol="0">
              <a:spAutoFit/>
            </a:bodyPr>
            <a:lstStyle/>
            <a:p>
              <a:r>
                <a:rPr lang="zh-CN" altLang="en-US" sz="1200" b="1" dirty="0"/>
                <a:t>图</a:t>
              </a:r>
              <a:r>
                <a:rPr lang="en-US" altLang="zh-CN" sz="1200" b="1" dirty="0"/>
                <a:t>6.9    </a:t>
              </a:r>
              <a:r>
                <a:rPr lang="en-US" altLang="zh-CN" sz="1200" b="1" dirty="0" err="1"/>
                <a:t>lw</a:t>
              </a:r>
              <a:r>
                <a:rPr lang="zh-CN" altLang="en-US" sz="1200" b="1" dirty="0"/>
                <a:t>指令格式</a:t>
              </a:r>
            </a:p>
          </p:txBody>
        </p:sp>
      </p:grpSp>
      <p:pic>
        <p:nvPicPr>
          <p:cNvPr id="5" name="图片 4">
            <a:extLst>
              <a:ext uri="{FF2B5EF4-FFF2-40B4-BE49-F238E27FC236}">
                <a16:creationId xmlns:a16="http://schemas.microsoft.com/office/drawing/2014/main" id="{89926935-7094-4E6A-A989-072DD7CAD3E2}"/>
              </a:ext>
            </a:extLst>
          </p:cNvPr>
          <p:cNvPicPr>
            <a:picLocks noChangeAspect="1"/>
          </p:cNvPicPr>
          <p:nvPr/>
        </p:nvPicPr>
        <p:blipFill>
          <a:blip r:embed="rId3"/>
          <a:stretch>
            <a:fillRect/>
          </a:stretch>
        </p:blipFill>
        <p:spPr>
          <a:xfrm>
            <a:off x="457200" y="67047"/>
            <a:ext cx="8363272" cy="3710960"/>
          </a:xfrm>
          <a:prstGeom prst="rect">
            <a:avLst/>
          </a:prstGeom>
        </p:spPr>
      </p:pic>
      <p:pic>
        <p:nvPicPr>
          <p:cNvPr id="14" name="图片 13">
            <a:extLst>
              <a:ext uri="{FF2B5EF4-FFF2-40B4-BE49-F238E27FC236}">
                <a16:creationId xmlns:a16="http://schemas.microsoft.com/office/drawing/2014/main" id="{CFA87520-BD62-495B-B7ED-A53E6A20E554}"/>
              </a:ext>
            </a:extLst>
          </p:cNvPr>
          <p:cNvPicPr>
            <a:picLocks noChangeAspect="1"/>
          </p:cNvPicPr>
          <p:nvPr/>
        </p:nvPicPr>
        <p:blipFill>
          <a:blip r:embed="rId4"/>
          <a:stretch>
            <a:fillRect/>
          </a:stretch>
        </p:blipFill>
        <p:spPr>
          <a:xfrm>
            <a:off x="1853532" y="121656"/>
            <a:ext cx="5148906" cy="3517851"/>
          </a:xfrm>
          <a:prstGeom prst="rect">
            <a:avLst/>
          </a:prstGeom>
        </p:spPr>
      </p:pic>
      <p:graphicFrame>
        <p:nvGraphicFramePr>
          <p:cNvPr id="13" name="表格 5">
            <a:extLst>
              <a:ext uri="{FF2B5EF4-FFF2-40B4-BE49-F238E27FC236}">
                <a16:creationId xmlns:a16="http://schemas.microsoft.com/office/drawing/2014/main" id="{FBA5FBB8-796A-4147-A12F-67F73F50F5C9}"/>
              </a:ext>
            </a:extLst>
          </p:cNvPr>
          <p:cNvGraphicFramePr>
            <a:graphicFrameLocks noGrp="1"/>
          </p:cNvGraphicFramePr>
          <p:nvPr>
            <p:extLst>
              <p:ext uri="{D42A27DB-BD31-4B8C-83A1-F6EECF244321}">
                <p14:modId xmlns:p14="http://schemas.microsoft.com/office/powerpoint/2010/main" val="4273949583"/>
              </p:ext>
            </p:extLst>
          </p:nvPr>
        </p:nvGraphicFramePr>
        <p:xfrm>
          <a:off x="323529" y="3850015"/>
          <a:ext cx="8568951" cy="2110900"/>
        </p:xfrm>
        <a:graphic>
          <a:graphicData uri="http://schemas.openxmlformats.org/drawingml/2006/table">
            <a:tbl>
              <a:tblPr firstRow="1" bandRow="1">
                <a:tableStyleId>{5C22544A-7EE6-4342-B048-85BDC9FD1C3A}</a:tableStyleId>
              </a:tblPr>
              <a:tblGrid>
                <a:gridCol w="842847">
                  <a:extLst>
                    <a:ext uri="{9D8B030D-6E8A-4147-A177-3AD203B41FA5}">
                      <a16:colId xmlns:a16="http://schemas.microsoft.com/office/drawing/2014/main" val="3930217038"/>
                    </a:ext>
                  </a:extLst>
                </a:gridCol>
                <a:gridCol w="632135">
                  <a:extLst>
                    <a:ext uri="{9D8B030D-6E8A-4147-A177-3AD203B41FA5}">
                      <a16:colId xmlns:a16="http://schemas.microsoft.com/office/drawing/2014/main" val="2361033842"/>
                    </a:ext>
                  </a:extLst>
                </a:gridCol>
                <a:gridCol w="1545220">
                  <a:extLst>
                    <a:ext uri="{9D8B030D-6E8A-4147-A177-3AD203B41FA5}">
                      <a16:colId xmlns:a16="http://schemas.microsoft.com/office/drawing/2014/main" val="4164946546"/>
                    </a:ext>
                  </a:extLst>
                </a:gridCol>
                <a:gridCol w="3429115">
                  <a:extLst>
                    <a:ext uri="{9D8B030D-6E8A-4147-A177-3AD203B41FA5}">
                      <a16:colId xmlns:a16="http://schemas.microsoft.com/office/drawing/2014/main" val="3600014379"/>
                    </a:ext>
                  </a:extLst>
                </a:gridCol>
                <a:gridCol w="2119634">
                  <a:extLst>
                    <a:ext uri="{9D8B030D-6E8A-4147-A177-3AD203B41FA5}">
                      <a16:colId xmlns:a16="http://schemas.microsoft.com/office/drawing/2014/main" val="3831069605"/>
                    </a:ext>
                  </a:extLst>
                </a:gridCol>
              </a:tblGrid>
              <a:tr h="242412">
                <a:tc>
                  <a:txBody>
                    <a:bodyPr/>
                    <a:lstStyle/>
                    <a:p>
                      <a:pPr algn="ctr"/>
                      <a:r>
                        <a:rPr lang="zh-CN" altLang="en-US" sz="1000" b="1" dirty="0"/>
                        <a:t>周期</a:t>
                      </a:r>
                    </a:p>
                  </a:txBody>
                  <a:tcPr anchor="ctr"/>
                </a:tc>
                <a:tc>
                  <a:txBody>
                    <a:bodyPr/>
                    <a:lstStyle/>
                    <a:p>
                      <a:pPr algn="ctr"/>
                      <a:r>
                        <a:rPr lang="zh-CN" altLang="en-US" sz="1000" b="1" dirty="0"/>
                        <a:t>节拍</a:t>
                      </a:r>
                    </a:p>
                  </a:txBody>
                  <a:tcPr anchor="ctr"/>
                </a:tc>
                <a:tc>
                  <a:txBody>
                    <a:bodyPr/>
                    <a:lstStyle/>
                    <a:p>
                      <a:pPr algn="ctr"/>
                      <a:r>
                        <a:rPr lang="zh-CN" altLang="en-US" sz="1000" b="1" dirty="0"/>
                        <a:t>操作</a:t>
                      </a:r>
                    </a:p>
                  </a:txBody>
                  <a:tcPr anchor="ctr"/>
                </a:tc>
                <a:tc>
                  <a:txBody>
                    <a:bodyPr/>
                    <a:lstStyle/>
                    <a:p>
                      <a:pPr algn="ctr"/>
                      <a:r>
                        <a:rPr lang="zh-CN" altLang="en-US" sz="1000" b="1" dirty="0"/>
                        <a:t>功能说明</a:t>
                      </a:r>
                    </a:p>
                  </a:txBody>
                  <a:tcPr anchor="ctr"/>
                </a:tc>
                <a:tc>
                  <a:txBody>
                    <a:bodyPr/>
                    <a:lstStyle/>
                    <a:p>
                      <a:pPr algn="ctr"/>
                      <a:r>
                        <a:rPr lang="zh-CN" altLang="en-US" sz="1000" b="1" dirty="0"/>
                        <a:t>控制信号</a:t>
                      </a:r>
                    </a:p>
                  </a:txBody>
                  <a:tcPr anchor="ctr"/>
                </a:tc>
                <a:extLst>
                  <a:ext uri="{0D108BD9-81ED-4DB2-BD59-A6C34878D82A}">
                    <a16:rowId xmlns:a16="http://schemas.microsoft.com/office/drawing/2014/main" val="4141300585"/>
                  </a:ext>
                </a:extLst>
              </a:tr>
              <a:tr h="242412">
                <a:tc rowSpan="4">
                  <a:txBody>
                    <a:bodyPr/>
                    <a:lstStyle/>
                    <a:p>
                      <a:pPr algn="ctr"/>
                      <a:r>
                        <a:rPr lang="zh-CN" altLang="en-US" sz="1000" b="1" dirty="0"/>
                        <a:t>取指周期</a:t>
                      </a:r>
                      <a:endParaRPr lang="en-US" altLang="zh-CN" sz="1000" b="1" dirty="0"/>
                    </a:p>
                    <a:p>
                      <a:pPr algn="ctr"/>
                      <a:r>
                        <a:rPr lang="en-US" altLang="zh-CN" sz="1000" b="1" dirty="0" err="1"/>
                        <a:t>M</a:t>
                      </a:r>
                      <a:r>
                        <a:rPr lang="en-US" altLang="zh-CN" sz="1000" b="1" baseline="-25000" dirty="0" err="1"/>
                        <a:t>if</a:t>
                      </a:r>
                      <a:endParaRPr lang="zh-CN" altLang="en-US" sz="1000" b="1" baseline="-25000" dirty="0"/>
                    </a:p>
                  </a:txBody>
                  <a:tcPr anchor="ctr"/>
                </a:tc>
                <a:tc>
                  <a:txBody>
                    <a:bodyPr/>
                    <a:lstStyle/>
                    <a:p>
                      <a:pPr algn="ct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PC -&gt; AR ;  PC -&gt; X</a:t>
                      </a:r>
                      <a:endParaRPr lang="zh-CN" altLang="en-US" sz="1000" b="1" dirty="0"/>
                    </a:p>
                  </a:txBody>
                  <a:tcPr anchor="ctr"/>
                </a:tc>
                <a:tc>
                  <a:txBody>
                    <a:bodyPr/>
                    <a:lstStyle/>
                    <a:p>
                      <a:pPr algn="l"/>
                      <a:r>
                        <a:rPr lang="zh-CN" altLang="en-US" sz="1000" b="1" dirty="0"/>
                        <a:t>将程序计数器</a:t>
                      </a:r>
                      <a:r>
                        <a:rPr lang="en-US" altLang="zh-CN" sz="1000" b="1" dirty="0"/>
                        <a:t>PC</a:t>
                      </a:r>
                      <a:r>
                        <a:rPr lang="zh-CN" altLang="en-US" sz="1000" b="1" dirty="0"/>
                        <a:t>内容送</a:t>
                      </a:r>
                      <a:r>
                        <a:rPr lang="en-US" altLang="zh-CN" sz="1000" b="1" dirty="0"/>
                        <a:t>AR</a:t>
                      </a:r>
                      <a:r>
                        <a:rPr lang="zh-CN" altLang="en-US" sz="1000" b="1" dirty="0"/>
                        <a:t>，同时送入暂存器</a:t>
                      </a:r>
                      <a:r>
                        <a:rPr lang="en-US" altLang="zh-CN" sz="1000" b="1" dirty="0"/>
                        <a:t>X</a:t>
                      </a:r>
                      <a:endParaRPr lang="zh-CN" altLang="en-US" sz="1000" b="1" dirty="0"/>
                    </a:p>
                  </a:txBody>
                  <a:tcPr anchor="ctr"/>
                </a:tc>
                <a:tc>
                  <a:txBody>
                    <a:bodyPr/>
                    <a:lstStyle/>
                    <a:p>
                      <a:pPr algn="l"/>
                      <a:r>
                        <a:rPr lang="en-US" altLang="zh-CN" sz="1000" b="1" dirty="0" err="1"/>
                        <a:t>PC</a:t>
                      </a:r>
                      <a:r>
                        <a:rPr lang="en-US" altLang="zh-CN" sz="1000" b="1" baseline="-25000" dirty="0" err="1"/>
                        <a:t>out</a:t>
                      </a:r>
                      <a:r>
                        <a:rPr lang="en-US" altLang="zh-CN" sz="1000" b="1" dirty="0"/>
                        <a:t>=</a:t>
                      </a:r>
                      <a:r>
                        <a:rPr lang="en-US" altLang="zh-CN" sz="1000" b="1" dirty="0" err="1"/>
                        <a:t>AR</a:t>
                      </a:r>
                      <a:r>
                        <a:rPr lang="en-US" altLang="zh-CN" sz="1000" b="1" baseline="-25000" dirty="0" err="1"/>
                        <a:t>in</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1656144067"/>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X+4 -&gt; Z</a:t>
                      </a:r>
                      <a:endParaRPr lang="zh-CN" altLang="en-US" sz="1000" b="1" dirty="0"/>
                    </a:p>
                  </a:txBody>
                  <a:tcPr anchor="ctr"/>
                </a:tc>
                <a:tc>
                  <a:txBody>
                    <a:bodyPr/>
                    <a:lstStyle/>
                    <a:p>
                      <a:pPr algn="l"/>
                      <a:r>
                        <a:rPr lang="zh-CN" altLang="en-US" sz="1000" b="1" dirty="0"/>
                        <a:t>将</a:t>
                      </a:r>
                      <a:r>
                        <a:rPr lang="en-US" altLang="zh-CN" sz="1000" b="1" dirty="0"/>
                        <a:t>PC</a:t>
                      </a:r>
                      <a:r>
                        <a:rPr lang="zh-CN" altLang="en-US" sz="1000" b="1" dirty="0"/>
                        <a:t>值加</a:t>
                      </a:r>
                      <a:r>
                        <a:rPr lang="en-US" altLang="zh-CN" sz="1000" b="1" dirty="0"/>
                        <a:t>4</a:t>
                      </a:r>
                      <a:r>
                        <a:rPr lang="zh-CN" altLang="en-US" sz="1000" b="1" dirty="0"/>
                        <a:t>并送入暂存器</a:t>
                      </a:r>
                      <a:r>
                        <a:rPr lang="en-US" altLang="zh-CN" sz="1000" b="1" dirty="0"/>
                        <a:t>Z</a:t>
                      </a:r>
                      <a:endParaRPr lang="zh-CN" altLang="en-US" sz="1000" b="1" dirty="0"/>
                    </a:p>
                  </a:txBody>
                  <a:tcPr anchor="ctr"/>
                </a:tc>
                <a:tc>
                  <a:txBody>
                    <a:bodyPr/>
                    <a:lstStyle/>
                    <a:p>
                      <a:pPr algn="l"/>
                      <a:r>
                        <a:rPr lang="en-US" altLang="zh-CN" sz="1000" b="1" dirty="0"/>
                        <a:t>+4=1</a:t>
                      </a:r>
                      <a:endParaRPr lang="zh-CN" altLang="en-US" sz="1000" b="1" dirty="0"/>
                    </a:p>
                  </a:txBody>
                  <a:tcPr anchor="ctr"/>
                </a:tc>
                <a:extLst>
                  <a:ext uri="{0D108BD9-81ED-4DB2-BD59-A6C34878D82A}">
                    <a16:rowId xmlns:a16="http://schemas.microsoft.com/office/drawing/2014/main" val="1592174340"/>
                  </a:ext>
                </a:extLst>
              </a:tr>
              <a:tr h="40402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PC ;  M[AR] -&gt; DR</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内容回送到</a:t>
                      </a:r>
                      <a:r>
                        <a:rPr lang="en-US" altLang="zh-CN" sz="1000" b="1" dirty="0"/>
                        <a:t>PC</a:t>
                      </a:r>
                    </a:p>
                    <a:p>
                      <a:pPr algn="l"/>
                      <a:r>
                        <a:rPr lang="zh-CN" altLang="en-US" sz="1000" b="1" dirty="0"/>
                        <a:t>同时读</a:t>
                      </a:r>
                      <a:r>
                        <a:rPr lang="en-US" altLang="zh-CN" sz="1000" b="1" dirty="0"/>
                        <a:t>AR</a:t>
                      </a:r>
                      <a:r>
                        <a:rPr lang="zh-CN" altLang="en-US" sz="1000" b="1" dirty="0"/>
                        <a:t>内容对应主存单元的值并送入</a:t>
                      </a:r>
                      <a:r>
                        <a:rPr lang="en-US" altLang="zh-CN" sz="1000" b="1" dirty="0"/>
                        <a:t>DR</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PC</a:t>
                      </a:r>
                      <a:r>
                        <a:rPr lang="en-US" altLang="zh-CN" sz="1000" b="1" baseline="-25000" dirty="0" err="1"/>
                        <a:t>in</a:t>
                      </a:r>
                      <a:r>
                        <a:rPr lang="en-US" altLang="zh-CN" sz="1000" b="1" dirty="0"/>
                        <a:t>=1</a:t>
                      </a:r>
                    </a:p>
                    <a:p>
                      <a:pPr algn="l"/>
                      <a:r>
                        <a:rPr lang="en-US" altLang="zh-CN" sz="1000" b="1" dirty="0"/>
                        <a:t>Read=</a:t>
                      </a:r>
                      <a:r>
                        <a:rPr lang="en-US" altLang="zh-CN" sz="1000" b="1" dirty="0" err="1"/>
                        <a:t>DRE</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782849054"/>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4</a:t>
                      </a:r>
                      <a:endParaRPr lang="zh-CN" altLang="en-US" sz="1000" b="1" baseline="-25000" dirty="0"/>
                    </a:p>
                  </a:txBody>
                  <a:tcPr anchor="ctr"/>
                </a:tc>
                <a:tc>
                  <a:txBody>
                    <a:bodyPr/>
                    <a:lstStyle/>
                    <a:p>
                      <a:pPr algn="l"/>
                      <a:r>
                        <a:rPr lang="en-US" altLang="zh-CN" sz="1000" b="1" dirty="0"/>
                        <a:t>DR -&gt; IR</a:t>
                      </a:r>
                      <a:endParaRPr lang="zh-CN" altLang="en-US" sz="1000" b="1" dirty="0"/>
                    </a:p>
                  </a:txBody>
                  <a:tcPr anchor="ctr"/>
                </a:tc>
                <a:tc>
                  <a:txBody>
                    <a:bodyPr/>
                    <a:lstStyle/>
                    <a:p>
                      <a:pPr algn="l"/>
                      <a:r>
                        <a:rPr lang="zh-CN" altLang="en-US" sz="1000" b="1" dirty="0"/>
                        <a:t>将</a:t>
                      </a:r>
                      <a:r>
                        <a:rPr lang="en-US" altLang="zh-CN" sz="1000" b="1" dirty="0"/>
                        <a:t>DR</a:t>
                      </a:r>
                      <a:r>
                        <a:rPr lang="zh-CN" altLang="en-US" sz="1000" b="1" dirty="0"/>
                        <a:t>内容送入</a:t>
                      </a:r>
                      <a:r>
                        <a:rPr lang="en-US" altLang="zh-CN" sz="1000" b="1" dirty="0"/>
                        <a:t>IR</a:t>
                      </a:r>
                      <a:r>
                        <a:rPr lang="zh-CN" altLang="en-US" sz="1000" b="1" dirty="0"/>
                        <a:t>，完成取指令</a:t>
                      </a:r>
                    </a:p>
                  </a:txBody>
                  <a:tcPr anchor="ctr"/>
                </a:tc>
                <a:tc>
                  <a:txBody>
                    <a:bodyPr/>
                    <a:lstStyle/>
                    <a:p>
                      <a:pPr algn="l"/>
                      <a:r>
                        <a:rPr lang="en-US" altLang="zh-CN" sz="1000" b="1" dirty="0" err="1"/>
                        <a:t>DR</a:t>
                      </a:r>
                      <a:r>
                        <a:rPr lang="en-US" altLang="zh-CN" sz="1000" b="1" baseline="-25000" dirty="0" err="1"/>
                        <a:t>out</a:t>
                      </a:r>
                      <a:r>
                        <a:rPr lang="en-US" altLang="zh-CN" sz="1000" b="1" dirty="0"/>
                        <a:t>=</a:t>
                      </a:r>
                      <a:r>
                        <a:rPr lang="en-US" altLang="zh-CN" sz="1000" b="1" dirty="0" err="1"/>
                        <a:t>IR</a:t>
                      </a:r>
                      <a:r>
                        <a:rPr lang="en-US" altLang="zh-CN" sz="1000" b="1" baseline="-25000" dirty="0" err="1"/>
                        <a:t>in</a:t>
                      </a:r>
                      <a:r>
                        <a:rPr lang="en-US" altLang="zh-CN" sz="1000" b="1" dirty="0"/>
                        <a:t>=1</a:t>
                      </a:r>
                      <a:endParaRPr lang="zh-CN" altLang="en-US" sz="1000" b="1" dirty="0"/>
                    </a:p>
                  </a:txBody>
                  <a:tcPr anchor="ctr"/>
                </a:tc>
                <a:extLst>
                  <a:ext uri="{0D108BD9-81ED-4DB2-BD59-A6C34878D82A}">
                    <a16:rowId xmlns:a16="http://schemas.microsoft.com/office/drawing/2014/main" val="3215731027"/>
                  </a:ext>
                </a:extLst>
              </a:tr>
              <a:tr h="242412">
                <a:tc rowSpan="3">
                  <a:txBody>
                    <a:bodyPr/>
                    <a:lstStyle/>
                    <a:p>
                      <a:pPr algn="ctr"/>
                      <a:r>
                        <a:rPr lang="zh-CN" altLang="en-US" sz="1000" b="1" dirty="0"/>
                        <a:t>执行周期</a:t>
                      </a:r>
                      <a:endParaRPr lang="en-US" altLang="zh-CN" sz="1000" b="1" dirty="0"/>
                    </a:p>
                    <a:p>
                      <a:pPr algn="ctr"/>
                      <a:r>
                        <a:rPr lang="en-US" altLang="zh-CN" sz="1000" b="1" dirty="0"/>
                        <a:t>M</a:t>
                      </a:r>
                      <a:r>
                        <a:rPr lang="en-US" altLang="zh-CN" sz="1000" b="1" baseline="-25000" dirty="0"/>
                        <a:t>ex</a:t>
                      </a:r>
                      <a:endParaRPr lang="zh-CN" altLang="en-US" sz="1000" b="1" baseline="-25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1</a:t>
                      </a:r>
                      <a:endParaRPr lang="zh-CN" altLang="en-US" sz="1000" b="1" baseline="-25000" dirty="0"/>
                    </a:p>
                  </a:txBody>
                  <a:tcPr anchor="ctr"/>
                </a:tc>
                <a:tc>
                  <a:txBody>
                    <a:bodyPr/>
                    <a:lstStyle/>
                    <a:p>
                      <a:pPr algn="l"/>
                      <a:r>
                        <a:rPr lang="en-US" altLang="zh-CN" sz="1000" b="1" dirty="0"/>
                        <a:t>R[</a:t>
                      </a:r>
                      <a:r>
                        <a:rPr lang="en-US" altLang="zh-CN" sz="1000" b="1" dirty="0" err="1"/>
                        <a:t>rs</a:t>
                      </a:r>
                      <a:r>
                        <a:rPr lang="en-US" altLang="zh-CN" sz="1000" b="1" dirty="0"/>
                        <a:t>] -&gt; X</a:t>
                      </a:r>
                      <a:endParaRPr lang="zh-CN" altLang="en-US" sz="1000" b="1" dirty="0"/>
                    </a:p>
                  </a:txBody>
                  <a:tcPr anchor="ctr"/>
                </a:tc>
                <a:tc>
                  <a:txBody>
                    <a:bodyPr/>
                    <a:lstStyle/>
                    <a:p>
                      <a:pPr algn="l"/>
                      <a:r>
                        <a:rPr lang="zh-CN" altLang="en-US" sz="1000" b="1" dirty="0"/>
                        <a:t>将</a:t>
                      </a:r>
                      <a:r>
                        <a:rPr lang="en-US" altLang="zh-CN" sz="1000" b="1" dirty="0" err="1"/>
                        <a:t>rs</a:t>
                      </a:r>
                      <a:r>
                        <a:rPr lang="zh-CN" altLang="en-US" sz="1000" b="1" dirty="0"/>
                        <a:t>寄存器内容送入暂存器</a:t>
                      </a:r>
                      <a:r>
                        <a:rPr lang="en-US" altLang="zh-CN" sz="1000" b="1" dirty="0"/>
                        <a:t>X</a:t>
                      </a:r>
                      <a:r>
                        <a:rPr lang="zh-CN" altLang="en-US" sz="1000" b="1" dirty="0"/>
                        <a:t>；准备进行加法运算</a:t>
                      </a:r>
                    </a:p>
                  </a:txBody>
                  <a:tcPr anchor="ctr"/>
                </a:tc>
                <a:tc>
                  <a:txBody>
                    <a:bodyPr/>
                    <a:lstStyle/>
                    <a:p>
                      <a:pPr algn="l"/>
                      <a:r>
                        <a:rPr lang="en-US" altLang="zh-CN" sz="1000" b="1" dirty="0"/>
                        <a:t>R</a:t>
                      </a:r>
                      <a:r>
                        <a:rPr lang="en-US" altLang="zh-CN" sz="1000" b="1" baseline="-25000" dirty="0"/>
                        <a:t>out</a:t>
                      </a:r>
                      <a:r>
                        <a:rPr lang="en-US" altLang="zh-CN" sz="1000" b="1" dirty="0"/>
                        <a:t>=X</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4176247173"/>
                  </a:ext>
                </a:extLst>
              </a:tr>
              <a:tr h="242412">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2</a:t>
                      </a:r>
                      <a:endParaRPr lang="zh-CN" altLang="en-US" sz="1000" b="1" baseline="-25000" dirty="0"/>
                    </a:p>
                  </a:txBody>
                  <a:tcPr anchor="ctr"/>
                </a:tc>
                <a:tc>
                  <a:txBody>
                    <a:bodyPr/>
                    <a:lstStyle/>
                    <a:p>
                      <a:pPr algn="l"/>
                      <a:r>
                        <a:rPr lang="en-US" altLang="zh-CN" sz="1000" b="1" dirty="0"/>
                        <a:t>R[rt] + X -&gt; Z</a:t>
                      </a:r>
                      <a:endParaRPr lang="zh-CN" altLang="en-US" sz="1000" b="1" dirty="0"/>
                    </a:p>
                  </a:txBody>
                  <a:tcPr anchor="ctr"/>
                </a:tc>
                <a:tc>
                  <a:txBody>
                    <a:bodyPr/>
                    <a:lstStyle/>
                    <a:p>
                      <a:pPr algn="l"/>
                      <a:r>
                        <a:rPr lang="zh-CN" altLang="en-US" sz="1000" b="1" dirty="0"/>
                        <a:t>将</a:t>
                      </a:r>
                      <a:r>
                        <a:rPr lang="en-US" altLang="zh-CN" sz="1000" b="1" dirty="0"/>
                        <a:t>rt</a:t>
                      </a:r>
                      <a:r>
                        <a:rPr lang="zh-CN" altLang="en-US" sz="1000" b="1" dirty="0"/>
                        <a:t>寄存器内容送入</a:t>
                      </a:r>
                      <a:r>
                        <a:rPr lang="en-US" altLang="zh-CN" sz="1000" b="1" dirty="0"/>
                        <a:t>ALU</a:t>
                      </a:r>
                      <a:r>
                        <a:rPr lang="zh-CN" altLang="en-US" sz="1000" b="1" dirty="0"/>
                        <a:t>做加法运算，结果送入</a:t>
                      </a:r>
                      <a:r>
                        <a:rPr lang="en-US" altLang="zh-CN" sz="1000" b="1" dirty="0"/>
                        <a:t>Z</a:t>
                      </a:r>
                      <a:endParaRPr lang="zh-CN" altLang="en-US" sz="1000" b="1" dirty="0"/>
                    </a:p>
                  </a:txBody>
                  <a:tcPr anchor="ctr"/>
                </a:tc>
                <a:tc>
                  <a:txBody>
                    <a:bodyPr/>
                    <a:lstStyle/>
                    <a:p>
                      <a:pPr algn="l"/>
                      <a:r>
                        <a:rPr lang="en-US" altLang="zh-CN" sz="1000" b="1" dirty="0"/>
                        <a:t>R</a:t>
                      </a:r>
                      <a:r>
                        <a:rPr lang="en-US" altLang="zh-CN" sz="1000" b="1" baseline="-25000" dirty="0"/>
                        <a:t>out</a:t>
                      </a:r>
                      <a:r>
                        <a:rPr lang="en-US" altLang="zh-CN" sz="1000" b="1" dirty="0"/>
                        <a:t>=Rs/Rt=ADD=1</a:t>
                      </a:r>
                      <a:endParaRPr lang="zh-CN" altLang="en-US" sz="1000" b="1" dirty="0"/>
                    </a:p>
                  </a:txBody>
                  <a:tcPr anchor="ctr"/>
                </a:tc>
                <a:extLst>
                  <a:ext uri="{0D108BD9-81ED-4DB2-BD59-A6C34878D82A}">
                    <a16:rowId xmlns:a16="http://schemas.microsoft.com/office/drawing/2014/main" val="1269475933"/>
                  </a:ext>
                </a:extLst>
              </a:tr>
              <a:tr h="242412">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T</a:t>
                      </a:r>
                      <a:r>
                        <a:rPr lang="en-US" altLang="zh-CN" sz="1000" b="1" baseline="-25000" dirty="0"/>
                        <a:t>3</a:t>
                      </a:r>
                      <a:endParaRPr lang="zh-CN" altLang="en-US" sz="1000" b="1" baseline="-25000" dirty="0"/>
                    </a:p>
                  </a:txBody>
                  <a:tcPr anchor="ctr"/>
                </a:tc>
                <a:tc>
                  <a:txBody>
                    <a:bodyPr/>
                    <a:lstStyle/>
                    <a:p>
                      <a:pPr algn="l"/>
                      <a:r>
                        <a:rPr lang="en-US" altLang="zh-CN" sz="1000" b="1" dirty="0"/>
                        <a:t>Z -&gt; R[</a:t>
                      </a:r>
                      <a:r>
                        <a:rPr lang="en-US" altLang="zh-CN" sz="1000" b="1" dirty="0" err="1"/>
                        <a:t>rd</a:t>
                      </a:r>
                      <a:r>
                        <a:rPr lang="en-US" altLang="zh-CN" sz="1000" b="1" dirty="0"/>
                        <a:t>]</a:t>
                      </a:r>
                      <a:endParaRPr lang="zh-CN" altLang="en-US" sz="1000" b="1" dirty="0"/>
                    </a:p>
                  </a:txBody>
                  <a:tcPr anchor="ctr"/>
                </a:tc>
                <a:tc>
                  <a:txBody>
                    <a:bodyPr/>
                    <a:lstStyle/>
                    <a:p>
                      <a:pPr algn="l"/>
                      <a:r>
                        <a:rPr lang="zh-CN" altLang="en-US" sz="1000" b="1" dirty="0"/>
                        <a:t>将暂存器</a:t>
                      </a:r>
                      <a:r>
                        <a:rPr lang="en-US" altLang="zh-CN" sz="1000" b="1" dirty="0"/>
                        <a:t>Z</a:t>
                      </a:r>
                      <a:r>
                        <a:rPr lang="zh-CN" altLang="en-US" sz="1000" b="1" dirty="0"/>
                        <a:t>的结果送入目的寄存器</a:t>
                      </a:r>
                      <a:r>
                        <a:rPr lang="en-US" altLang="zh-CN" sz="1000" b="1" dirty="0" err="1"/>
                        <a:t>rd</a:t>
                      </a:r>
                      <a:endParaRPr lang="zh-CN" altLang="en-US" sz="1000" b="1" dirty="0"/>
                    </a:p>
                  </a:txBody>
                  <a:tcPr anchor="ctr"/>
                </a:tc>
                <a:tc>
                  <a:txBody>
                    <a:bodyPr/>
                    <a:lstStyle/>
                    <a:p>
                      <a:pPr algn="l"/>
                      <a:r>
                        <a:rPr lang="en-US" altLang="zh-CN" sz="1000" b="1" dirty="0" err="1"/>
                        <a:t>Z</a:t>
                      </a:r>
                      <a:r>
                        <a:rPr lang="en-US" altLang="zh-CN" sz="1000" b="1" baseline="-25000" dirty="0" err="1"/>
                        <a:t>out</a:t>
                      </a:r>
                      <a:r>
                        <a:rPr lang="en-US" altLang="zh-CN" sz="1000" b="1" dirty="0"/>
                        <a:t>=</a:t>
                      </a:r>
                      <a:r>
                        <a:rPr lang="en-US" altLang="zh-CN" sz="1000" b="1" dirty="0" err="1"/>
                        <a:t>RegDst</a:t>
                      </a:r>
                      <a:r>
                        <a:rPr lang="en-US" altLang="zh-CN" sz="1000" b="1" dirty="0"/>
                        <a:t>=R</a:t>
                      </a:r>
                      <a:r>
                        <a:rPr lang="en-US" altLang="zh-CN" sz="1000" b="1" baseline="-25000" dirty="0"/>
                        <a:t>in</a:t>
                      </a:r>
                      <a:r>
                        <a:rPr lang="en-US" altLang="zh-CN" sz="1000" b="1" dirty="0"/>
                        <a:t>=1</a:t>
                      </a:r>
                      <a:endParaRPr lang="zh-CN" altLang="en-US" sz="1000" b="1" dirty="0"/>
                    </a:p>
                  </a:txBody>
                  <a:tcPr anchor="ctr"/>
                </a:tc>
                <a:extLst>
                  <a:ext uri="{0D108BD9-81ED-4DB2-BD59-A6C34878D82A}">
                    <a16:rowId xmlns:a16="http://schemas.microsoft.com/office/drawing/2014/main" val="3201194894"/>
                  </a:ext>
                </a:extLst>
              </a:tr>
            </a:tbl>
          </a:graphicData>
        </a:graphic>
      </p:graphicFrame>
      <p:sp>
        <p:nvSpPr>
          <p:cNvPr id="15" name="文本框 14">
            <a:extLst>
              <a:ext uri="{FF2B5EF4-FFF2-40B4-BE49-F238E27FC236}">
                <a16:creationId xmlns:a16="http://schemas.microsoft.com/office/drawing/2014/main" id="{81DD75B0-019B-42A5-B312-6EBDC4EAADB7}"/>
              </a:ext>
            </a:extLst>
          </p:cNvPr>
          <p:cNvSpPr txBox="1"/>
          <p:nvPr/>
        </p:nvSpPr>
        <p:spPr>
          <a:xfrm>
            <a:off x="179512" y="4100220"/>
            <a:ext cx="8856984" cy="1092607"/>
          </a:xfrm>
          <a:prstGeom prst="rect">
            <a:avLst/>
          </a:prstGeom>
          <a:solidFill>
            <a:srgbClr val="FFFF00"/>
          </a:solidFill>
        </p:spPr>
        <p:txBody>
          <a:bodyPr wrap="square" rtlCol="0">
            <a:spAutoFit/>
          </a:bodyPr>
          <a:lstStyle/>
          <a:p>
            <a:r>
              <a:rPr lang="en-US" altLang="zh-CN" b="1" dirty="0"/>
              <a:t>add</a:t>
            </a:r>
            <a:r>
              <a:rPr lang="zh-CN" altLang="en-US" b="1" dirty="0"/>
              <a:t>指令执行周期使用的数据通道：</a:t>
            </a:r>
            <a:endParaRPr lang="en-US" altLang="zh-CN" b="1" dirty="0"/>
          </a:p>
          <a:p>
            <a:endParaRPr lang="en-US" altLang="zh-CN" sz="1100" b="1" dirty="0"/>
          </a:p>
          <a:p>
            <a:pPr marL="0" algn="l" rtl="0" eaLnBrk="1" fontAlgn="ctr" latinLnBrk="0" hangingPunct="1">
              <a:spcBef>
                <a:spcPts val="0"/>
              </a:spcBef>
              <a:spcAft>
                <a:spcPts val="0"/>
              </a:spcAft>
            </a:pPr>
            <a:r>
              <a:rPr lang="en-US" altLang="zh-CN" sz="1800" b="1" i="0" u="none" strike="noStrike" kern="1200" dirty="0">
                <a:effectLst/>
                <a:latin typeface="Calibri" panose="020F0502020204030204" pitchFamily="34" charset="0"/>
              </a:rPr>
              <a:t>R[</a:t>
            </a:r>
            <a:r>
              <a:rPr lang="en-US" altLang="zh-CN" sz="1800" b="1" i="0" u="none" strike="noStrike" kern="1200" dirty="0" err="1">
                <a:effectLst/>
                <a:latin typeface="Calibri" panose="020F0502020204030204" pitchFamily="34" charset="0"/>
              </a:rPr>
              <a:t>rs</a:t>
            </a:r>
            <a:r>
              <a:rPr lang="en-US" altLang="zh-CN" sz="1800" b="1" i="0" u="none" strike="noStrike" kern="1200" dirty="0">
                <a:effectLst/>
                <a:latin typeface="Calibri" panose="020F0502020204030204" pitchFamily="34" charset="0"/>
              </a:rPr>
              <a:t>] -&gt; X -&gt; ALU ;   R[rt] </a:t>
            </a:r>
            <a:r>
              <a:rPr lang="en-US" altLang="zh-CN" sz="1800" b="1" i="0" u="none" strike="noStrike" kern="1200" dirty="0">
                <a:solidFill>
                  <a:srgbClr val="000000"/>
                </a:solidFill>
                <a:effectLst/>
                <a:latin typeface="Calibri" panose="020F0502020204030204" pitchFamily="34" charset="0"/>
              </a:rPr>
              <a:t>-&gt; ALU -&gt; Z</a:t>
            </a:r>
            <a:r>
              <a:rPr lang="en-US" altLang="zh-CN" dirty="0">
                <a:solidFill>
                  <a:srgbClr val="000000"/>
                </a:solidFill>
                <a:latin typeface="Arial" panose="020B0604020202020204" pitchFamily="34" charset="0"/>
              </a:rPr>
              <a:t> </a:t>
            </a:r>
            <a:r>
              <a:rPr lang="en-US" altLang="zh-CN" b="1" i="0" u="none" strike="noStrike" kern="1200" dirty="0">
                <a:effectLst/>
                <a:latin typeface="Calibri" panose="020F0502020204030204" pitchFamily="34" charset="0"/>
              </a:rPr>
              <a:t>-&gt; R[</a:t>
            </a:r>
            <a:r>
              <a:rPr lang="en-US" altLang="zh-CN" b="1" i="0" u="none" strike="noStrike" kern="1200" dirty="0" err="1">
                <a:effectLst/>
                <a:latin typeface="Calibri" panose="020F0502020204030204" pitchFamily="34" charset="0"/>
              </a:rPr>
              <a:t>rd</a:t>
            </a:r>
            <a:r>
              <a:rPr lang="en-US" altLang="zh-CN" b="1" i="0" u="none" strike="noStrike" kern="1200" dirty="0">
                <a:effectLst/>
                <a:latin typeface="Calibri" panose="020F0502020204030204" pitchFamily="34" charset="0"/>
              </a:rPr>
              <a:t>]         ;</a:t>
            </a:r>
            <a:r>
              <a:rPr lang="zh-CN" altLang="en-US" b="1" i="0" u="none" strike="noStrike" kern="1200" dirty="0">
                <a:effectLst/>
                <a:latin typeface="Calibri" panose="020F0502020204030204" pitchFamily="34" charset="0"/>
              </a:rPr>
              <a:t>计算</a:t>
            </a:r>
            <a:r>
              <a:rPr lang="en-US" altLang="zh-CN" b="1" i="0" u="none" strike="noStrike" kern="1200" dirty="0" err="1">
                <a:effectLst/>
                <a:latin typeface="Calibri" panose="020F0502020204030204" pitchFamily="34" charset="0"/>
              </a:rPr>
              <a:t>rs</a:t>
            </a:r>
            <a:r>
              <a:rPr lang="zh-CN" altLang="en-US" b="1" i="0" u="none" strike="noStrike" kern="1200" dirty="0">
                <a:effectLst/>
                <a:latin typeface="Calibri" panose="020F0502020204030204" pitchFamily="34" charset="0"/>
              </a:rPr>
              <a:t>寄存器与</a:t>
            </a:r>
            <a:r>
              <a:rPr lang="en-US" altLang="zh-CN" b="1" i="0" u="none" strike="noStrike" kern="1200" dirty="0">
                <a:effectLst/>
                <a:latin typeface="Calibri" panose="020F0502020204030204" pitchFamily="34" charset="0"/>
              </a:rPr>
              <a:t>rt</a:t>
            </a:r>
            <a:r>
              <a:rPr lang="zh-CN" altLang="en-US" b="1" i="0" u="none" strike="noStrike" kern="1200" dirty="0">
                <a:effectLst/>
                <a:latin typeface="Calibri" panose="020F0502020204030204" pitchFamily="34" charset="0"/>
              </a:rPr>
              <a:t>寄存器的和，并送入</a:t>
            </a:r>
            <a:r>
              <a:rPr lang="en-US" altLang="zh-CN" b="1" i="0" u="none" strike="noStrike" kern="1200" dirty="0" err="1">
                <a:effectLst/>
                <a:latin typeface="Calibri" panose="020F0502020204030204" pitchFamily="34" charset="0"/>
              </a:rPr>
              <a:t>rd</a:t>
            </a:r>
            <a:r>
              <a:rPr lang="zh-CN" altLang="en-US" b="1" i="0" u="none" strike="noStrike" kern="1200" dirty="0">
                <a:effectLst/>
                <a:latin typeface="Calibri" panose="020F0502020204030204" pitchFamily="34" charset="0"/>
              </a:rPr>
              <a:t>寄存器</a:t>
            </a:r>
            <a:endParaRPr lang="en-US" altLang="zh-CN" b="1" i="0" u="none" strike="noStrike" kern="1200" dirty="0">
              <a:effectLst/>
              <a:latin typeface="Calibri" panose="020F0502020204030204" pitchFamily="34" charset="0"/>
            </a:endParaRPr>
          </a:p>
        </p:txBody>
      </p:sp>
    </p:spTree>
    <p:extLst>
      <p:ext uri="{BB962C8B-B14F-4D97-AF65-F5344CB8AC3E}">
        <p14:creationId xmlns:p14="http://schemas.microsoft.com/office/powerpoint/2010/main" val="2945483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5750099"/>
          </a:xfrm>
        </p:spPr>
        <p:txBody>
          <a:bodyPr/>
          <a:lstStyle/>
          <a:p>
            <a:pPr lvl="1"/>
            <a:r>
              <a:rPr lang="en-US" altLang="zh-CN" sz="2000" b="1" dirty="0"/>
              <a:t>6</a:t>
            </a:r>
            <a:r>
              <a:rPr lang="zh-CN" altLang="en-US" sz="2000" b="1" dirty="0"/>
              <a:t>、单总线结构性能分析</a:t>
            </a:r>
            <a:endParaRPr lang="en-US" altLang="zh-CN" sz="2000" b="1" dirty="0"/>
          </a:p>
          <a:p>
            <a:pPr lvl="1"/>
            <a:endParaRPr lang="en-US" altLang="zh-CN" sz="1200" b="1" dirty="0"/>
          </a:p>
          <a:p>
            <a:pPr lvl="2"/>
            <a:r>
              <a:rPr lang="zh-CN" altLang="en-US" sz="1400" b="1" dirty="0"/>
              <a:t>图</a:t>
            </a:r>
            <a:r>
              <a:rPr lang="en-US" altLang="zh-CN" sz="1400" b="1" dirty="0"/>
              <a:t>6.14</a:t>
            </a:r>
            <a:r>
              <a:rPr lang="zh-CN" altLang="en-US" sz="1400" b="1" dirty="0"/>
              <a:t>：单总线结构计算机</a:t>
            </a:r>
            <a:r>
              <a:rPr lang="en-US" altLang="zh-CN" sz="1400" b="1" dirty="0"/>
              <a:t>5</a:t>
            </a:r>
            <a:r>
              <a:rPr lang="zh-CN" altLang="en-US" sz="1400" b="1" dirty="0"/>
              <a:t>条指令的执行流程；每个方框代表一个</a:t>
            </a:r>
            <a:r>
              <a:rPr lang="zh-CN" altLang="en-US" sz="1400" b="1" dirty="0">
                <a:solidFill>
                  <a:srgbClr val="FF0000"/>
                </a:solidFill>
              </a:rPr>
              <a:t>时钟周期</a:t>
            </a:r>
            <a:r>
              <a:rPr lang="zh-CN" altLang="en-US" sz="1400" b="1" dirty="0"/>
              <a:t>（节拍），方框中的内容为该时钟周期内的</a:t>
            </a:r>
            <a:r>
              <a:rPr lang="zh-CN" altLang="en-US" sz="1400" b="1" dirty="0">
                <a:solidFill>
                  <a:srgbClr val="FF0000"/>
                </a:solidFill>
              </a:rPr>
              <a:t>操作</a:t>
            </a:r>
            <a:r>
              <a:rPr lang="zh-CN" altLang="en-US" sz="1400" b="1" dirty="0"/>
              <a:t>。</a:t>
            </a:r>
            <a:endParaRPr lang="en-US" altLang="zh-CN" sz="1400" b="1" dirty="0"/>
          </a:p>
          <a:p>
            <a:pPr lvl="2"/>
            <a:endParaRPr lang="en-US" altLang="zh-CN" sz="1400" b="1" dirty="0"/>
          </a:p>
          <a:p>
            <a:pPr lvl="2"/>
            <a:r>
              <a:rPr lang="zh-CN" altLang="en-US" sz="1400" b="1" dirty="0"/>
              <a:t>指令执行完毕后，首先判断是否有</a:t>
            </a:r>
            <a:r>
              <a:rPr lang="zh-CN" altLang="en-US" sz="1400" b="1" dirty="0">
                <a:solidFill>
                  <a:srgbClr val="FF0000"/>
                </a:solidFill>
              </a:rPr>
              <a:t>中断</a:t>
            </a:r>
            <a:r>
              <a:rPr lang="en-US" altLang="zh-CN" sz="1400" b="1" dirty="0">
                <a:solidFill>
                  <a:srgbClr val="FF0000"/>
                </a:solidFill>
              </a:rPr>
              <a:t>/</a:t>
            </a:r>
            <a:r>
              <a:rPr lang="zh-CN" altLang="en-US" sz="1400" b="1" dirty="0">
                <a:solidFill>
                  <a:srgbClr val="FF0000"/>
                </a:solidFill>
              </a:rPr>
              <a:t>异常</a:t>
            </a:r>
            <a:r>
              <a:rPr lang="zh-CN" altLang="en-US" sz="1400" b="1" dirty="0"/>
              <a:t>（或</a:t>
            </a:r>
            <a:r>
              <a:rPr lang="en-US" altLang="zh-CN" sz="1400" b="1" dirty="0"/>
              <a:t>DMA</a:t>
            </a:r>
            <a:r>
              <a:rPr lang="zh-CN" altLang="en-US" sz="1400" b="1" dirty="0"/>
              <a:t>请求，图</a:t>
            </a:r>
            <a:r>
              <a:rPr lang="en-US" altLang="zh-CN" sz="1400" b="1" dirty="0"/>
              <a:t>6.14</a:t>
            </a:r>
            <a:r>
              <a:rPr lang="zh-CN" altLang="en-US" sz="1400" b="1" dirty="0"/>
              <a:t>中没有画出）；如有中断</a:t>
            </a:r>
            <a:r>
              <a:rPr lang="en-US" altLang="zh-CN" sz="1400" b="1" dirty="0"/>
              <a:t>/</a:t>
            </a:r>
            <a:r>
              <a:rPr lang="zh-CN" altLang="en-US" sz="1400" b="1" dirty="0"/>
              <a:t>异常，将进入中断周期（包括：保存断点、修改</a:t>
            </a:r>
            <a:r>
              <a:rPr lang="en-US" altLang="zh-CN" sz="1400" b="1" dirty="0"/>
              <a:t>PC</a:t>
            </a:r>
            <a:r>
              <a:rPr lang="zh-CN" altLang="en-US" sz="1400" b="1" dirty="0"/>
              <a:t>、关中断；具体见第</a:t>
            </a:r>
            <a:r>
              <a:rPr lang="en-US" altLang="zh-CN" sz="1400" b="1" dirty="0"/>
              <a:t>9</a:t>
            </a:r>
            <a:r>
              <a:rPr lang="zh-CN" altLang="en-US" sz="1400" b="1" dirty="0"/>
              <a:t>章）；否则进入下一条指令的取指周期。</a:t>
            </a:r>
            <a:endParaRPr lang="en-US" altLang="zh-CN" sz="1400" b="1" dirty="0"/>
          </a:p>
          <a:p>
            <a:pPr lvl="2"/>
            <a:endParaRPr lang="en-US" altLang="zh-CN" sz="1400" b="1" dirty="0"/>
          </a:p>
          <a:p>
            <a:pPr lvl="2"/>
            <a:r>
              <a:rPr lang="zh-CN" altLang="en-US" sz="1400" b="1" dirty="0"/>
              <a:t>单总线结构计算机的最小时钟周期（最大时钟频率），取决于不同机器周期、不同时钟节拍中</a:t>
            </a:r>
            <a:r>
              <a:rPr lang="zh-CN" altLang="en-US" sz="1400" b="1" dirty="0">
                <a:solidFill>
                  <a:srgbClr val="FF0000"/>
                </a:solidFill>
              </a:rPr>
              <a:t>最慢</a:t>
            </a:r>
            <a:r>
              <a:rPr lang="zh-CN" altLang="en-US" sz="1400" b="1" dirty="0"/>
              <a:t>的关键路径时间延迟；通常，访存通路（</a:t>
            </a:r>
            <a:r>
              <a:rPr lang="en-US" altLang="zh-CN" sz="1400" b="1" dirty="0"/>
              <a:t>M[AR] -&gt; DR</a:t>
            </a:r>
            <a:r>
              <a:rPr lang="zh-CN" altLang="en-US" sz="1400" b="1" dirty="0"/>
              <a:t>；</a:t>
            </a:r>
            <a:r>
              <a:rPr lang="en-US" altLang="zh-CN" sz="1400" b="1" dirty="0"/>
              <a:t>DR -&gt; M[AR]</a:t>
            </a:r>
            <a:r>
              <a:rPr lang="zh-CN" altLang="en-US" sz="1400" b="1" dirty="0"/>
              <a:t>）和运算通路（</a:t>
            </a:r>
            <a:r>
              <a:rPr lang="en-US" altLang="zh-CN" sz="1400" b="1" dirty="0"/>
              <a:t>ALU -&gt; Z</a:t>
            </a:r>
            <a:r>
              <a:rPr lang="zh-CN" altLang="en-US" sz="1400" b="1" dirty="0"/>
              <a:t>）时间延迟最长（最慢）；因此最小时钟周期应为：</a:t>
            </a:r>
            <a:endParaRPr lang="en-US" altLang="zh-CN" sz="1400" b="1" dirty="0"/>
          </a:p>
          <a:p>
            <a:pPr marL="1371600" lvl="3" indent="0">
              <a:buNone/>
            </a:pPr>
            <a:r>
              <a:rPr lang="en-US" altLang="zh-CN" sz="1600" b="1" dirty="0"/>
              <a:t>	</a:t>
            </a:r>
            <a:r>
              <a:rPr lang="en-US" altLang="zh-CN" sz="1400" b="1" dirty="0" err="1"/>
              <a:t>T</a:t>
            </a:r>
            <a:r>
              <a:rPr lang="en-US" altLang="zh-CN" sz="1400" b="1" baseline="-25000" dirty="0" err="1"/>
              <a:t>min_clk</a:t>
            </a:r>
            <a:r>
              <a:rPr lang="en-US" altLang="zh-CN" sz="1400" b="1" baseline="-25000" dirty="0"/>
              <a:t> </a:t>
            </a:r>
            <a:r>
              <a:rPr lang="en-US" altLang="zh-CN" sz="1400" b="1" dirty="0"/>
              <a:t>= </a:t>
            </a:r>
            <a:r>
              <a:rPr lang="en-US" altLang="zh-CN" sz="1400" b="1" dirty="0" err="1"/>
              <a:t>T</a:t>
            </a:r>
            <a:r>
              <a:rPr lang="en-US" altLang="zh-CN" sz="1400" b="1" baseline="-25000" dirty="0" err="1"/>
              <a:t>clk_to_q</a:t>
            </a:r>
            <a:r>
              <a:rPr lang="en-US" altLang="zh-CN" sz="1400" b="1" baseline="-25000" dirty="0"/>
              <a:t> </a:t>
            </a:r>
            <a:r>
              <a:rPr lang="en-US" altLang="zh-CN" sz="1400" b="1" dirty="0"/>
              <a:t>+ max(</a:t>
            </a:r>
            <a:r>
              <a:rPr lang="en-US" altLang="zh-CN" sz="1400" b="1" dirty="0" err="1"/>
              <a:t>T</a:t>
            </a:r>
            <a:r>
              <a:rPr lang="en-US" altLang="zh-CN" sz="1400" b="1" baseline="-25000" dirty="0" err="1"/>
              <a:t>alu</a:t>
            </a:r>
            <a:r>
              <a:rPr lang="en-US" altLang="zh-CN" sz="1400" b="1" baseline="-25000" dirty="0"/>
              <a:t>  </a:t>
            </a:r>
            <a:r>
              <a:rPr lang="en-US" altLang="zh-CN" sz="1400" b="1" dirty="0"/>
              <a:t>, </a:t>
            </a:r>
            <a:r>
              <a:rPr lang="en-US" altLang="zh-CN" sz="1400" b="1" dirty="0" err="1"/>
              <a:t>T</a:t>
            </a:r>
            <a:r>
              <a:rPr lang="en-US" altLang="zh-CN" sz="1400" b="1" baseline="-25000" dirty="0" err="1"/>
              <a:t>mem</a:t>
            </a:r>
            <a:r>
              <a:rPr lang="en-US" altLang="zh-CN" sz="1400" b="1" dirty="0"/>
              <a:t>) + </a:t>
            </a:r>
            <a:r>
              <a:rPr lang="en-US" altLang="zh-CN" sz="1400" b="1" dirty="0" err="1"/>
              <a:t>T</a:t>
            </a:r>
            <a:r>
              <a:rPr lang="en-US" altLang="zh-CN" sz="1400" b="1" baseline="-25000" dirty="0" err="1"/>
              <a:t>setup</a:t>
            </a:r>
            <a:endParaRPr lang="en-US" altLang="zh-CN" sz="1000" b="1" baseline="-25000" dirty="0"/>
          </a:p>
          <a:p>
            <a:pPr lvl="2"/>
            <a:endParaRPr lang="en-US" altLang="zh-CN" sz="1600" b="1" dirty="0">
              <a:latin typeface="+mn-ea"/>
            </a:endParaRPr>
          </a:p>
          <a:p>
            <a:pPr lvl="2"/>
            <a:endParaRPr lang="en-US" altLang="zh-CN" sz="1600" b="1" dirty="0">
              <a:latin typeface="+mn-ea"/>
            </a:endParaRPr>
          </a:p>
          <a:p>
            <a:pPr lvl="2"/>
            <a:endParaRPr lang="en-US" altLang="zh-CN" sz="1000" b="1" dirty="0"/>
          </a:p>
        </p:txBody>
      </p:sp>
      <p:grpSp>
        <p:nvGrpSpPr>
          <p:cNvPr id="5" name="组合 4">
            <a:extLst>
              <a:ext uri="{FF2B5EF4-FFF2-40B4-BE49-F238E27FC236}">
                <a16:creationId xmlns:a16="http://schemas.microsoft.com/office/drawing/2014/main" id="{908A24B1-54FA-4E93-886E-00A5C9A3A32A}"/>
              </a:ext>
            </a:extLst>
          </p:cNvPr>
          <p:cNvGrpSpPr/>
          <p:nvPr/>
        </p:nvGrpSpPr>
        <p:grpSpPr>
          <a:xfrm>
            <a:off x="2556063" y="3789040"/>
            <a:ext cx="4824249" cy="2946811"/>
            <a:chOff x="1907704" y="3212976"/>
            <a:chExt cx="5760353" cy="3594883"/>
          </a:xfrm>
        </p:grpSpPr>
        <p:pic>
          <p:nvPicPr>
            <p:cNvPr id="4" name="图片 3">
              <a:extLst>
                <a:ext uri="{FF2B5EF4-FFF2-40B4-BE49-F238E27FC236}">
                  <a16:creationId xmlns:a16="http://schemas.microsoft.com/office/drawing/2014/main" id="{62A4ED51-2A67-4522-BC53-5D5019D3A0A7}"/>
                </a:ext>
              </a:extLst>
            </p:cNvPr>
            <p:cNvPicPr>
              <a:picLocks noChangeAspect="1"/>
            </p:cNvPicPr>
            <p:nvPr/>
          </p:nvPicPr>
          <p:blipFill>
            <a:blip r:embed="rId2"/>
            <a:stretch>
              <a:fillRect/>
            </a:stretch>
          </p:blipFill>
          <p:spPr>
            <a:xfrm>
              <a:off x="1907704" y="3212976"/>
              <a:ext cx="5760353" cy="3168352"/>
            </a:xfrm>
            <a:prstGeom prst="rect">
              <a:avLst/>
            </a:prstGeom>
          </p:spPr>
        </p:pic>
        <p:sp>
          <p:nvSpPr>
            <p:cNvPr id="31" name="文本框 30">
              <a:extLst>
                <a:ext uri="{FF2B5EF4-FFF2-40B4-BE49-F238E27FC236}">
                  <a16:creationId xmlns:a16="http://schemas.microsoft.com/office/drawing/2014/main" id="{3D9A7BFE-488E-4289-9576-6213B9B3222D}"/>
                </a:ext>
              </a:extLst>
            </p:cNvPr>
            <p:cNvSpPr txBox="1"/>
            <p:nvPr/>
          </p:nvSpPr>
          <p:spPr>
            <a:xfrm>
              <a:off x="3316810" y="6530860"/>
              <a:ext cx="2911374" cy="276999"/>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spTree>
    <p:extLst>
      <p:ext uri="{BB962C8B-B14F-4D97-AF65-F5344CB8AC3E}">
        <p14:creationId xmlns:p14="http://schemas.microsoft.com/office/powerpoint/2010/main" val="1620307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6326163"/>
          </a:xfrm>
        </p:spPr>
        <p:txBody>
          <a:bodyPr/>
          <a:lstStyle/>
          <a:p>
            <a:r>
              <a:rPr lang="zh-CN" altLang="en-US" sz="1200" b="1" dirty="0"/>
              <a:t>例</a:t>
            </a:r>
            <a:r>
              <a:rPr lang="en-US" altLang="zh-CN" sz="1200" b="1" dirty="0"/>
              <a:t>6.1</a:t>
            </a:r>
            <a:r>
              <a:rPr lang="zh-CN" altLang="en-US" sz="1200" b="1" dirty="0"/>
              <a:t>：</a:t>
            </a:r>
            <a:r>
              <a:rPr lang="en-US" altLang="zh-CN" sz="1200" b="1" dirty="0"/>
              <a:t>SPECINT2000</a:t>
            </a:r>
            <a:r>
              <a:rPr lang="zh-CN" altLang="en-US" sz="1200" b="1" dirty="0"/>
              <a:t>基准测试程序包含的取数据指令、存数据指令、条件分支指令、跳转指令、</a:t>
            </a:r>
            <a:r>
              <a:rPr lang="en-US" altLang="zh-CN" sz="1200" b="1" dirty="0"/>
              <a:t>R</a:t>
            </a:r>
            <a:r>
              <a:rPr lang="zh-CN" altLang="en-US" sz="1200" b="1" dirty="0"/>
              <a:t>型算术逻辑运算指令比例分别为：</a:t>
            </a:r>
            <a:r>
              <a:rPr lang="en-US" altLang="zh-CN" sz="1200" b="1" dirty="0"/>
              <a:t>25%</a:t>
            </a:r>
            <a:r>
              <a:rPr lang="zh-CN" altLang="en-US" sz="1200" b="1" dirty="0"/>
              <a:t>、</a:t>
            </a:r>
            <a:r>
              <a:rPr lang="en-US" altLang="zh-CN" sz="1200" b="1" dirty="0"/>
              <a:t>10%</a:t>
            </a:r>
            <a:r>
              <a:rPr lang="zh-CN" altLang="en-US" sz="1200" b="1" dirty="0"/>
              <a:t>、</a:t>
            </a:r>
            <a:r>
              <a:rPr lang="en-US" altLang="zh-CN" sz="1200" b="1" dirty="0"/>
              <a:t>11%</a:t>
            </a:r>
            <a:r>
              <a:rPr lang="zh-CN" altLang="en-US" sz="1200" b="1" dirty="0"/>
              <a:t>、</a:t>
            </a:r>
            <a:r>
              <a:rPr lang="en-US" altLang="zh-CN" sz="1200" b="1" dirty="0"/>
              <a:t>2%</a:t>
            </a:r>
            <a:r>
              <a:rPr lang="zh-CN" altLang="en-US" sz="1200" b="1" dirty="0"/>
              <a:t>、</a:t>
            </a:r>
            <a:r>
              <a:rPr lang="en-US" altLang="zh-CN" sz="1200" b="1" dirty="0"/>
              <a:t>52%</a:t>
            </a:r>
            <a:r>
              <a:rPr lang="zh-CN" altLang="en-US" sz="1200" b="1" dirty="0"/>
              <a:t>。求此基准测试程序在图</a:t>
            </a:r>
            <a:r>
              <a:rPr lang="en-US" altLang="zh-CN" sz="1200" b="1" dirty="0"/>
              <a:t>6.8</a:t>
            </a:r>
            <a:r>
              <a:rPr lang="zh-CN" altLang="en-US" sz="1200" b="1" dirty="0"/>
              <a:t>所示的单总线结构计算机上运行的</a:t>
            </a:r>
            <a:r>
              <a:rPr lang="en-US" altLang="zh-CN" sz="1200" b="1" dirty="0"/>
              <a:t>CPI</a:t>
            </a:r>
            <a:r>
              <a:rPr lang="zh-CN" altLang="en-US" sz="1200" b="1" dirty="0"/>
              <a:t>。假设</a:t>
            </a:r>
            <a:r>
              <a:rPr lang="en-US" altLang="zh-CN" sz="1200" b="1" dirty="0"/>
              <a:t>SPECINT2000</a:t>
            </a:r>
            <a:r>
              <a:rPr lang="zh-CN" altLang="en-US" sz="1200" b="1" dirty="0"/>
              <a:t>基准测试程序的指令数目为</a:t>
            </a:r>
            <a:r>
              <a:rPr lang="en-US" altLang="zh-CN" sz="1200" b="1" dirty="0"/>
              <a:t>1000</a:t>
            </a:r>
            <a:r>
              <a:rPr lang="zh-CN" altLang="en-US" sz="1200" b="1" dirty="0"/>
              <a:t>亿条。如果</a:t>
            </a:r>
            <a:r>
              <a:rPr lang="en-US" altLang="zh-CN" sz="1200" b="1" dirty="0"/>
              <a:t>CPU</a:t>
            </a:r>
            <a:r>
              <a:rPr lang="zh-CN" altLang="en-US" sz="1200" b="1" dirty="0"/>
              <a:t>采用</a:t>
            </a:r>
            <a:r>
              <a:rPr lang="en-US" altLang="zh-CN" sz="1200" b="1" dirty="0"/>
              <a:t>65nm CMOS</a:t>
            </a:r>
            <a:r>
              <a:rPr lang="zh-CN" altLang="en-US" sz="1200" b="1" dirty="0"/>
              <a:t>工艺实现，各功能部件的时间延迟如表</a:t>
            </a:r>
            <a:r>
              <a:rPr lang="en-US" altLang="zh-CN" sz="1200" b="1" dirty="0"/>
              <a:t>6.8</a:t>
            </a:r>
            <a:r>
              <a:rPr lang="zh-CN" altLang="en-US" sz="1200" b="1" dirty="0"/>
              <a:t>所示，求该计算机最大时钟频率，以及基准测试程序的执行时间。</a:t>
            </a:r>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r>
              <a:rPr lang="zh-CN" altLang="en-US" sz="1200" b="1" dirty="0"/>
              <a:t>解：</a:t>
            </a:r>
            <a:endParaRPr lang="en-US" altLang="zh-CN" sz="1200" b="1" dirty="0"/>
          </a:p>
          <a:p>
            <a:pPr lvl="1"/>
            <a:r>
              <a:rPr lang="zh-CN" altLang="en-US" sz="1200" b="1" dirty="0"/>
              <a:t>由图</a:t>
            </a:r>
            <a:r>
              <a:rPr lang="en-US" altLang="zh-CN" sz="1200" b="1" dirty="0"/>
              <a:t>6.14</a:t>
            </a:r>
            <a:r>
              <a:rPr lang="zh-CN" altLang="en-US" sz="1200" b="1" dirty="0"/>
              <a:t>可知，执行取数据指令、存数据指令、条件分支指令、</a:t>
            </a:r>
            <a:r>
              <a:rPr lang="en-US" altLang="zh-CN" sz="1200" b="1" dirty="0"/>
              <a:t>R</a:t>
            </a:r>
            <a:r>
              <a:rPr lang="zh-CN" altLang="en-US" sz="1200" b="1" dirty="0"/>
              <a:t>型算术逻辑运算指令的时钟周期数分别为：</a:t>
            </a:r>
            <a:r>
              <a:rPr lang="en-US" altLang="zh-CN" sz="1200" b="1" dirty="0"/>
              <a:t>9</a:t>
            </a:r>
            <a:r>
              <a:rPr lang="zh-CN" altLang="en-US" sz="1200" b="1" dirty="0"/>
              <a:t>、</a:t>
            </a:r>
            <a:r>
              <a:rPr lang="en-US" altLang="zh-CN" sz="1200" b="1" dirty="0"/>
              <a:t>9</a:t>
            </a:r>
            <a:r>
              <a:rPr lang="zh-CN" altLang="en-US" sz="1200" b="1" dirty="0"/>
              <a:t>、</a:t>
            </a:r>
            <a:r>
              <a:rPr lang="en-US" altLang="zh-CN" sz="1200" b="1" dirty="0"/>
              <a:t>9</a:t>
            </a:r>
            <a:r>
              <a:rPr lang="zh-CN" altLang="en-US" sz="1200" b="1" dirty="0"/>
              <a:t>、</a:t>
            </a:r>
            <a:r>
              <a:rPr lang="en-US" altLang="zh-CN" sz="1200" b="1" dirty="0"/>
              <a:t>7</a:t>
            </a:r>
            <a:r>
              <a:rPr lang="zh-CN" altLang="en-US" sz="1200" b="1" dirty="0"/>
              <a:t>；跳转指令属于无条件转移指令，无须计算分支条件，即没有计算周期，因此，执行跳转指令的时钟周期数为</a:t>
            </a:r>
            <a:r>
              <a:rPr lang="en-US" altLang="zh-CN" sz="1200" b="1" dirty="0"/>
              <a:t>7</a:t>
            </a:r>
            <a:r>
              <a:rPr lang="zh-CN" altLang="en-US" sz="1200" b="1" dirty="0"/>
              <a:t>。</a:t>
            </a:r>
            <a:endParaRPr lang="en-US" altLang="zh-CN" sz="1200" b="1" dirty="0"/>
          </a:p>
          <a:p>
            <a:pPr lvl="1"/>
            <a:endParaRPr lang="en-US" altLang="zh-CN" sz="1200" b="1" dirty="0"/>
          </a:p>
          <a:p>
            <a:pPr lvl="1"/>
            <a:r>
              <a:rPr lang="en-US" altLang="zh-CN" sz="1200" b="1" dirty="0"/>
              <a:t>CPI</a:t>
            </a:r>
            <a:r>
              <a:rPr lang="zh-CN" altLang="en-US" sz="1200" b="1" dirty="0"/>
              <a:t>即指令执行的时钟周期数，因此该测试程序的</a:t>
            </a:r>
            <a:r>
              <a:rPr lang="en-US" altLang="zh-CN" sz="1200" b="1" dirty="0"/>
              <a:t>CPI</a:t>
            </a:r>
            <a:r>
              <a:rPr lang="zh-CN" altLang="en-US" sz="1200" b="1" dirty="0"/>
              <a:t>为：</a:t>
            </a:r>
            <a:endParaRPr lang="en-US" altLang="zh-CN" sz="1200" b="1" dirty="0"/>
          </a:p>
          <a:p>
            <a:pPr marL="914400" lvl="2" indent="0">
              <a:buNone/>
            </a:pPr>
            <a:r>
              <a:rPr lang="en-US" altLang="zh-CN" sz="1200" b="1" dirty="0"/>
              <a:t>	CPI = 0.25x9 + 0.1x9 + 0.11x9 + 0.02x7 + 0.52x7 = 7.92</a:t>
            </a:r>
            <a:endParaRPr lang="en-US" altLang="zh-CN" sz="600" b="1" dirty="0"/>
          </a:p>
          <a:p>
            <a:pPr lvl="1"/>
            <a:endParaRPr lang="en-US" altLang="zh-CN" sz="1200" b="1" dirty="0"/>
          </a:p>
          <a:p>
            <a:pPr lvl="1"/>
            <a:r>
              <a:rPr lang="zh-CN" altLang="en-US" sz="1200" b="1" dirty="0"/>
              <a:t>根据表</a:t>
            </a:r>
            <a:r>
              <a:rPr lang="en-US" altLang="zh-CN" sz="1200" b="1" dirty="0"/>
              <a:t>6.8</a:t>
            </a:r>
            <a:r>
              <a:rPr lang="zh-CN" altLang="en-US" sz="1200" b="1" dirty="0"/>
              <a:t>，可以计算最小时钟周期：</a:t>
            </a:r>
            <a:endParaRPr lang="en-US" altLang="zh-CN" sz="1200" b="1" dirty="0"/>
          </a:p>
          <a:p>
            <a:pPr marL="857250" lvl="2" indent="0">
              <a:buNone/>
            </a:pPr>
            <a:r>
              <a:rPr lang="en-US" altLang="zh-CN" sz="1050" b="1" dirty="0"/>
              <a:t>		</a:t>
            </a:r>
            <a:r>
              <a:rPr lang="en-US" altLang="zh-CN" sz="1200" b="1" dirty="0" err="1"/>
              <a:t>T</a:t>
            </a:r>
            <a:r>
              <a:rPr lang="en-US" altLang="zh-CN" sz="1200" b="1" baseline="-25000" dirty="0" err="1"/>
              <a:t>min_clk</a:t>
            </a:r>
            <a:r>
              <a:rPr lang="en-US" altLang="zh-CN" sz="1200" b="1" baseline="-25000" dirty="0"/>
              <a:t> </a:t>
            </a:r>
            <a:r>
              <a:rPr lang="en-US" altLang="zh-CN" sz="1200" b="1" dirty="0"/>
              <a:t>= </a:t>
            </a:r>
            <a:r>
              <a:rPr lang="en-US" altLang="zh-CN" sz="1200" b="1" dirty="0" err="1"/>
              <a:t>T</a:t>
            </a:r>
            <a:r>
              <a:rPr lang="en-US" altLang="zh-CN" sz="1200" b="1" baseline="-25000" dirty="0" err="1"/>
              <a:t>clk_to_q</a:t>
            </a:r>
            <a:r>
              <a:rPr lang="en-US" altLang="zh-CN" sz="1200" b="1" baseline="-25000" dirty="0"/>
              <a:t> </a:t>
            </a:r>
            <a:r>
              <a:rPr lang="en-US" altLang="zh-CN" sz="1200" b="1" dirty="0"/>
              <a:t>+ max(</a:t>
            </a:r>
            <a:r>
              <a:rPr lang="en-US" altLang="zh-CN" sz="1200" b="1" dirty="0" err="1"/>
              <a:t>T</a:t>
            </a:r>
            <a:r>
              <a:rPr lang="en-US" altLang="zh-CN" sz="1200" b="1" baseline="-25000" dirty="0" err="1"/>
              <a:t>alu</a:t>
            </a:r>
            <a:r>
              <a:rPr lang="en-US" altLang="zh-CN" sz="1200" b="1" baseline="-25000" dirty="0"/>
              <a:t>  </a:t>
            </a:r>
            <a:r>
              <a:rPr lang="en-US" altLang="zh-CN" sz="1200" b="1" dirty="0"/>
              <a:t>, </a:t>
            </a:r>
            <a:r>
              <a:rPr lang="en-US" altLang="zh-CN" sz="1200" b="1" dirty="0" err="1"/>
              <a:t>T</a:t>
            </a:r>
            <a:r>
              <a:rPr lang="en-US" altLang="zh-CN" sz="1200" b="1" baseline="-25000" dirty="0" err="1"/>
              <a:t>mem</a:t>
            </a:r>
            <a:r>
              <a:rPr lang="en-US" altLang="zh-CN" sz="1200" b="1" dirty="0"/>
              <a:t>) + </a:t>
            </a:r>
            <a:r>
              <a:rPr lang="en-US" altLang="zh-CN" sz="1200" b="1" dirty="0" err="1"/>
              <a:t>T</a:t>
            </a:r>
            <a:r>
              <a:rPr lang="en-US" altLang="zh-CN" sz="1200" b="1" baseline="-25000" dirty="0" err="1"/>
              <a:t>setup</a:t>
            </a:r>
            <a:r>
              <a:rPr lang="en-US" altLang="zh-CN" sz="1200" b="1" dirty="0"/>
              <a:t>= 30 + max(200, 250) + 20 = 300ps</a:t>
            </a:r>
            <a:endParaRPr lang="en-US" altLang="zh-CN" sz="1050" b="1" dirty="0"/>
          </a:p>
          <a:p>
            <a:pPr lvl="1"/>
            <a:endParaRPr lang="en-US" altLang="zh-CN" sz="1200" b="1" dirty="0"/>
          </a:p>
          <a:p>
            <a:pPr lvl="1"/>
            <a:r>
              <a:rPr lang="zh-CN" altLang="en-US" sz="1200" b="1" dirty="0"/>
              <a:t>因此，最大时钟频率为：</a:t>
            </a:r>
            <a:endParaRPr lang="en-US" altLang="zh-CN" sz="1200" b="1" dirty="0"/>
          </a:p>
          <a:p>
            <a:pPr marL="914400" lvl="2" indent="0">
              <a:buNone/>
            </a:pPr>
            <a:r>
              <a:rPr lang="en-US" altLang="zh-CN" sz="1050" b="1" dirty="0"/>
              <a:t>	</a:t>
            </a:r>
            <a:r>
              <a:rPr lang="en-US" altLang="zh-CN" sz="1200" b="1" dirty="0" err="1"/>
              <a:t>T</a:t>
            </a:r>
            <a:r>
              <a:rPr lang="en-US" altLang="zh-CN" sz="1200" b="1" baseline="-25000" dirty="0" err="1"/>
              <a:t>max_freq</a:t>
            </a:r>
            <a:r>
              <a:rPr lang="en-US" altLang="zh-CN" sz="1200" b="1" baseline="-25000" dirty="0"/>
              <a:t> </a:t>
            </a:r>
            <a:r>
              <a:rPr lang="en-US" altLang="zh-CN" sz="1200" b="1" dirty="0"/>
              <a:t>= 1/300ps = 3.33GHz</a:t>
            </a:r>
            <a:endParaRPr lang="en-US" altLang="zh-CN" sz="1050" b="1" dirty="0"/>
          </a:p>
          <a:p>
            <a:pPr lvl="1"/>
            <a:endParaRPr lang="en-US" altLang="zh-CN" sz="1200" b="1" dirty="0"/>
          </a:p>
          <a:p>
            <a:pPr lvl="1"/>
            <a:r>
              <a:rPr lang="zh-CN" altLang="en-US" sz="1200" b="1" dirty="0"/>
              <a:t>基准测试程序的执行时间为：</a:t>
            </a:r>
            <a:endParaRPr lang="en-US" altLang="zh-CN" sz="1200" b="1" dirty="0"/>
          </a:p>
          <a:p>
            <a:pPr marL="914400" lvl="2" indent="0">
              <a:buNone/>
            </a:pPr>
            <a:r>
              <a:rPr lang="en-US" altLang="zh-CN" sz="1050" b="1" dirty="0"/>
              <a:t>	</a:t>
            </a:r>
            <a:r>
              <a:rPr lang="en-US" altLang="zh-CN" sz="1200" b="1" dirty="0" err="1"/>
              <a:t>T</a:t>
            </a:r>
            <a:r>
              <a:rPr lang="en-US" altLang="zh-CN" sz="1200" b="1" baseline="-25000" dirty="0" err="1"/>
              <a:t>total</a:t>
            </a:r>
            <a:r>
              <a:rPr lang="en-US" altLang="zh-CN" sz="1200" b="1" baseline="-25000" dirty="0"/>
              <a:t> </a:t>
            </a:r>
            <a:r>
              <a:rPr lang="en-US" altLang="zh-CN" sz="1200" b="1" dirty="0"/>
              <a:t>= </a:t>
            </a:r>
            <a:r>
              <a:rPr lang="zh-CN" altLang="en-US" sz="1200" b="1" dirty="0"/>
              <a:t>指令条数</a:t>
            </a:r>
            <a:r>
              <a:rPr lang="en-US" altLang="zh-CN" sz="1200" b="1" dirty="0" err="1"/>
              <a:t>xCPIxT</a:t>
            </a:r>
            <a:r>
              <a:rPr lang="en-US" altLang="zh-CN" sz="1200" b="1" baseline="-25000" dirty="0" err="1"/>
              <a:t>min_clk</a:t>
            </a:r>
            <a:r>
              <a:rPr lang="en-US" altLang="zh-CN" sz="1200" b="1" baseline="-25000" dirty="0"/>
              <a:t> </a:t>
            </a:r>
            <a:r>
              <a:rPr lang="en-US" altLang="zh-CN" sz="1200" b="1" dirty="0"/>
              <a:t>= 1000x10</a:t>
            </a:r>
            <a:r>
              <a:rPr lang="en-US" altLang="zh-CN" sz="1200" b="1" baseline="30000" dirty="0"/>
              <a:t>8</a:t>
            </a:r>
            <a:r>
              <a:rPr lang="en-US" altLang="zh-CN" sz="1200" b="1" dirty="0"/>
              <a:t>x7.92x300x10</a:t>
            </a:r>
            <a:r>
              <a:rPr lang="en-US" altLang="zh-CN" sz="1200" b="1" baseline="30000" dirty="0"/>
              <a:t>-12 </a:t>
            </a:r>
            <a:r>
              <a:rPr lang="en-US" altLang="zh-CN" sz="1200" b="1" dirty="0"/>
              <a:t>= 237.6s</a:t>
            </a:r>
            <a:endParaRPr lang="en-US" altLang="zh-CN" sz="1400" b="1" dirty="0"/>
          </a:p>
        </p:txBody>
      </p:sp>
      <p:graphicFrame>
        <p:nvGraphicFramePr>
          <p:cNvPr id="2" name="表格 3">
            <a:extLst>
              <a:ext uri="{FF2B5EF4-FFF2-40B4-BE49-F238E27FC236}">
                <a16:creationId xmlns:a16="http://schemas.microsoft.com/office/drawing/2014/main" id="{CABC571D-1217-45A0-8470-C5DB2FCD0501}"/>
              </a:ext>
            </a:extLst>
          </p:cNvPr>
          <p:cNvGraphicFramePr>
            <a:graphicFrameLocks noGrp="1"/>
          </p:cNvGraphicFramePr>
          <p:nvPr>
            <p:extLst>
              <p:ext uri="{D42A27DB-BD31-4B8C-83A1-F6EECF244321}">
                <p14:modId xmlns:p14="http://schemas.microsoft.com/office/powerpoint/2010/main" val="315467067"/>
              </p:ext>
            </p:extLst>
          </p:nvPr>
        </p:nvGraphicFramePr>
        <p:xfrm>
          <a:off x="1451990" y="1517536"/>
          <a:ext cx="6432378" cy="975360"/>
        </p:xfrm>
        <a:graphic>
          <a:graphicData uri="http://schemas.openxmlformats.org/drawingml/2006/table">
            <a:tbl>
              <a:tblPr firstRow="1" bandRow="1">
                <a:tableStyleId>{5C22544A-7EE6-4342-B048-85BDC9FD1C3A}</a:tableStyleId>
              </a:tblPr>
              <a:tblGrid>
                <a:gridCol w="1072063">
                  <a:extLst>
                    <a:ext uri="{9D8B030D-6E8A-4147-A177-3AD203B41FA5}">
                      <a16:colId xmlns:a16="http://schemas.microsoft.com/office/drawing/2014/main" val="896238527"/>
                    </a:ext>
                  </a:extLst>
                </a:gridCol>
                <a:gridCol w="1072063">
                  <a:extLst>
                    <a:ext uri="{9D8B030D-6E8A-4147-A177-3AD203B41FA5}">
                      <a16:colId xmlns:a16="http://schemas.microsoft.com/office/drawing/2014/main" val="1915367157"/>
                    </a:ext>
                  </a:extLst>
                </a:gridCol>
                <a:gridCol w="1072063">
                  <a:extLst>
                    <a:ext uri="{9D8B030D-6E8A-4147-A177-3AD203B41FA5}">
                      <a16:colId xmlns:a16="http://schemas.microsoft.com/office/drawing/2014/main" val="671029971"/>
                    </a:ext>
                  </a:extLst>
                </a:gridCol>
                <a:gridCol w="1072063">
                  <a:extLst>
                    <a:ext uri="{9D8B030D-6E8A-4147-A177-3AD203B41FA5}">
                      <a16:colId xmlns:a16="http://schemas.microsoft.com/office/drawing/2014/main" val="3934227104"/>
                    </a:ext>
                  </a:extLst>
                </a:gridCol>
                <a:gridCol w="1072063">
                  <a:extLst>
                    <a:ext uri="{9D8B030D-6E8A-4147-A177-3AD203B41FA5}">
                      <a16:colId xmlns:a16="http://schemas.microsoft.com/office/drawing/2014/main" val="2018705616"/>
                    </a:ext>
                  </a:extLst>
                </a:gridCol>
                <a:gridCol w="1072063">
                  <a:extLst>
                    <a:ext uri="{9D8B030D-6E8A-4147-A177-3AD203B41FA5}">
                      <a16:colId xmlns:a16="http://schemas.microsoft.com/office/drawing/2014/main" val="1700442698"/>
                    </a:ext>
                  </a:extLst>
                </a:gridCol>
              </a:tblGrid>
              <a:tr h="147960">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extLst>
                  <a:ext uri="{0D108BD9-81ED-4DB2-BD59-A6C34878D82A}">
                    <a16:rowId xmlns:a16="http://schemas.microsoft.com/office/drawing/2014/main" val="3071277361"/>
                  </a:ext>
                </a:extLst>
              </a:tr>
              <a:tr h="147960">
                <a:tc>
                  <a:txBody>
                    <a:bodyPr/>
                    <a:lstStyle/>
                    <a:p>
                      <a:pPr algn="ctr"/>
                      <a:r>
                        <a:rPr lang="zh-CN" altLang="en-US" sz="1000" b="1" dirty="0"/>
                        <a:t>寄存器延迟</a:t>
                      </a:r>
                    </a:p>
                  </a:txBody>
                  <a:tcPr anchor="ctr"/>
                </a:tc>
                <a:tc>
                  <a:txBody>
                    <a:bodyPr/>
                    <a:lstStyle/>
                    <a:p>
                      <a:pPr algn="ctr"/>
                      <a:r>
                        <a:rPr lang="en-US" altLang="zh-CN" sz="1000" b="1" dirty="0" err="1"/>
                        <a:t>T</a:t>
                      </a:r>
                      <a:r>
                        <a:rPr lang="en-US" altLang="zh-CN" sz="1000" b="1" baseline="-25000" dirty="0" err="1"/>
                        <a:t>clk_to_q</a:t>
                      </a:r>
                      <a:endParaRPr lang="zh-CN" altLang="en-US" sz="1000" b="1" baseline="-25000" dirty="0"/>
                    </a:p>
                  </a:txBody>
                  <a:tcPr anchor="ctr"/>
                </a:tc>
                <a:tc>
                  <a:txBody>
                    <a:bodyPr/>
                    <a:lstStyle/>
                    <a:p>
                      <a:pPr algn="ctr"/>
                      <a:r>
                        <a:rPr lang="en-US" altLang="zh-CN" sz="1000" b="1" dirty="0"/>
                        <a:t>30ps</a:t>
                      </a:r>
                      <a:endParaRPr lang="zh-CN" altLang="en-US" sz="1000" b="1" dirty="0"/>
                    </a:p>
                  </a:txBody>
                  <a:tcPr anchor="ctr"/>
                </a:tc>
                <a:tc>
                  <a:txBody>
                    <a:bodyPr/>
                    <a:lstStyle/>
                    <a:p>
                      <a:pPr algn="ctr"/>
                      <a:r>
                        <a:rPr lang="zh-CN" altLang="en-US" sz="1000" b="1" dirty="0"/>
                        <a:t>运算器</a:t>
                      </a:r>
                      <a:r>
                        <a:rPr lang="en-US" altLang="zh-CN" sz="1000" b="1" dirty="0"/>
                        <a:t>ALU</a:t>
                      </a:r>
                      <a:endParaRPr lang="zh-CN" altLang="en-US" sz="1000" b="1" dirty="0"/>
                    </a:p>
                  </a:txBody>
                  <a:tcPr anchor="ctr"/>
                </a:tc>
                <a:tc>
                  <a:txBody>
                    <a:bodyPr/>
                    <a:lstStyle/>
                    <a:p>
                      <a:pPr algn="ctr"/>
                      <a:r>
                        <a:rPr lang="en-US" altLang="zh-CN" sz="1000" b="1" dirty="0" err="1"/>
                        <a:t>T</a:t>
                      </a:r>
                      <a:r>
                        <a:rPr lang="en-US" altLang="zh-CN" sz="1000" b="1" baseline="-25000" dirty="0" err="1"/>
                        <a:t>alu</a:t>
                      </a:r>
                      <a:endParaRPr lang="zh-CN" altLang="en-US" sz="1000" b="1" dirty="0"/>
                    </a:p>
                  </a:txBody>
                  <a:tcPr anchor="ctr"/>
                </a:tc>
                <a:tc>
                  <a:txBody>
                    <a:bodyPr/>
                    <a:lstStyle/>
                    <a:p>
                      <a:pPr algn="ctr"/>
                      <a:r>
                        <a:rPr lang="en-US" altLang="zh-CN" sz="1000" b="1" dirty="0"/>
                        <a:t>200ps</a:t>
                      </a:r>
                      <a:endParaRPr lang="zh-CN" altLang="en-US" sz="1000" b="1" dirty="0"/>
                    </a:p>
                  </a:txBody>
                  <a:tcPr anchor="ctr"/>
                </a:tc>
                <a:extLst>
                  <a:ext uri="{0D108BD9-81ED-4DB2-BD59-A6C34878D82A}">
                    <a16:rowId xmlns:a16="http://schemas.microsoft.com/office/drawing/2014/main" val="3273142304"/>
                  </a:ext>
                </a:extLst>
              </a:tr>
              <a:tr h="147960">
                <a:tc>
                  <a:txBody>
                    <a:bodyPr/>
                    <a:lstStyle/>
                    <a:p>
                      <a:pPr algn="ctr"/>
                      <a:r>
                        <a:rPr lang="zh-CN" altLang="en-US" sz="1000" b="1" dirty="0"/>
                        <a:t>存储器读</a:t>
                      </a:r>
                    </a:p>
                  </a:txBody>
                  <a:tcPr anchor="ctr"/>
                </a:tc>
                <a:tc>
                  <a:txBody>
                    <a:bodyPr/>
                    <a:lstStyle/>
                    <a:p>
                      <a:pPr algn="ctr"/>
                      <a:r>
                        <a:rPr lang="en-US" altLang="zh-CN" sz="1000" b="1" dirty="0" err="1"/>
                        <a:t>T</a:t>
                      </a:r>
                      <a:r>
                        <a:rPr lang="en-US" altLang="zh-CN" sz="1000" b="1" baseline="-25000" dirty="0" err="1"/>
                        <a:t>mem</a:t>
                      </a:r>
                      <a:endParaRPr lang="zh-CN" altLang="en-US" sz="1000" b="1" dirty="0"/>
                    </a:p>
                  </a:txBody>
                  <a:tcPr anchor="ctr"/>
                </a:tc>
                <a:tc>
                  <a:txBody>
                    <a:bodyPr/>
                    <a:lstStyle/>
                    <a:p>
                      <a:pPr algn="ctr"/>
                      <a:r>
                        <a:rPr lang="en-US" altLang="zh-CN" sz="1000" b="1" dirty="0"/>
                        <a:t>250ps</a:t>
                      </a:r>
                      <a:endParaRPr lang="zh-CN" altLang="en-US" sz="1000" b="1" dirty="0"/>
                    </a:p>
                  </a:txBody>
                  <a:tcPr anchor="ctr"/>
                </a:tc>
                <a:tc>
                  <a:txBody>
                    <a:bodyPr/>
                    <a:lstStyle/>
                    <a:p>
                      <a:pPr algn="ctr"/>
                      <a:r>
                        <a:rPr lang="zh-CN" altLang="en-US" sz="1000" b="1" dirty="0"/>
                        <a:t>多路选择器</a:t>
                      </a:r>
                    </a:p>
                  </a:txBody>
                  <a:tcPr anchor="ctr"/>
                </a:tc>
                <a:tc>
                  <a:txBody>
                    <a:bodyPr/>
                    <a:lstStyle/>
                    <a:p>
                      <a:pPr algn="ctr"/>
                      <a:r>
                        <a:rPr lang="en-US" altLang="zh-CN" sz="1000" b="1" dirty="0" err="1"/>
                        <a:t>T</a:t>
                      </a:r>
                      <a:r>
                        <a:rPr lang="en-US" altLang="zh-CN" sz="1000" b="1" baseline="-25000" dirty="0" err="1"/>
                        <a:t>mux</a:t>
                      </a:r>
                      <a:endParaRPr lang="zh-CN" altLang="en-US" sz="1000" b="1" dirty="0"/>
                    </a:p>
                  </a:txBody>
                  <a:tcPr anchor="ctr"/>
                </a:tc>
                <a:tc>
                  <a:txBody>
                    <a:bodyPr/>
                    <a:lstStyle/>
                    <a:p>
                      <a:pPr algn="ctr"/>
                      <a:r>
                        <a:rPr lang="en-US" altLang="zh-CN" sz="1000" b="1" dirty="0"/>
                        <a:t>25ps</a:t>
                      </a:r>
                      <a:endParaRPr lang="zh-CN" altLang="en-US" sz="1000" b="1" dirty="0"/>
                    </a:p>
                  </a:txBody>
                  <a:tcPr anchor="ctr"/>
                </a:tc>
                <a:extLst>
                  <a:ext uri="{0D108BD9-81ED-4DB2-BD59-A6C34878D82A}">
                    <a16:rowId xmlns:a16="http://schemas.microsoft.com/office/drawing/2014/main" val="374680777"/>
                  </a:ext>
                </a:extLst>
              </a:tr>
              <a:tr h="147960">
                <a:tc>
                  <a:txBody>
                    <a:bodyPr/>
                    <a:lstStyle/>
                    <a:p>
                      <a:pPr algn="ctr"/>
                      <a:r>
                        <a:rPr lang="zh-CN" altLang="en-US" sz="1000" b="1" dirty="0"/>
                        <a:t>寄存器堆读</a:t>
                      </a:r>
                    </a:p>
                  </a:txBody>
                  <a:tcPr anchor="ctr"/>
                </a:tc>
                <a:tc>
                  <a:txBody>
                    <a:bodyPr/>
                    <a:lstStyle/>
                    <a:p>
                      <a:pPr algn="ctr"/>
                      <a:r>
                        <a:rPr lang="en-US" altLang="zh-CN" sz="1000" b="1" dirty="0" err="1"/>
                        <a:t>T</a:t>
                      </a:r>
                      <a:r>
                        <a:rPr lang="en-US" altLang="zh-CN" sz="1000" b="1" baseline="-25000" dirty="0" err="1"/>
                        <a:t>RF_read</a:t>
                      </a:r>
                      <a:endParaRPr lang="zh-CN" altLang="en-US" sz="1000" b="1" dirty="0"/>
                    </a:p>
                  </a:txBody>
                  <a:tcPr anchor="ctr"/>
                </a:tc>
                <a:tc>
                  <a:txBody>
                    <a:bodyPr/>
                    <a:lstStyle/>
                    <a:p>
                      <a:pPr algn="ctr"/>
                      <a:r>
                        <a:rPr lang="en-US" altLang="zh-CN" sz="1000" b="1" dirty="0"/>
                        <a:t>150ps</a:t>
                      </a:r>
                      <a:endParaRPr lang="zh-CN" altLang="en-US" sz="1000" b="1" dirty="0"/>
                    </a:p>
                  </a:txBody>
                  <a:tcPr anchor="ctr"/>
                </a:tc>
                <a:tc>
                  <a:txBody>
                    <a:bodyPr/>
                    <a:lstStyle/>
                    <a:p>
                      <a:pPr algn="ctr"/>
                      <a:r>
                        <a:rPr lang="zh-CN" altLang="en-US" sz="1000" b="1" dirty="0"/>
                        <a:t>寄存器建立时间</a:t>
                      </a:r>
                    </a:p>
                  </a:txBody>
                  <a:tcPr anchor="ctr"/>
                </a:tc>
                <a:tc>
                  <a:txBody>
                    <a:bodyPr/>
                    <a:lstStyle/>
                    <a:p>
                      <a:pPr algn="ctr"/>
                      <a:r>
                        <a:rPr lang="en-US" altLang="zh-CN" sz="1000" b="1" dirty="0" err="1"/>
                        <a:t>T</a:t>
                      </a:r>
                      <a:r>
                        <a:rPr lang="en-US" altLang="zh-CN" sz="1000" b="1" baseline="-25000" dirty="0" err="1"/>
                        <a:t>setup</a:t>
                      </a:r>
                      <a:endParaRPr lang="zh-CN" altLang="en-US" sz="1000" b="1" dirty="0"/>
                    </a:p>
                  </a:txBody>
                  <a:tcPr anchor="ctr"/>
                </a:tc>
                <a:tc>
                  <a:txBody>
                    <a:bodyPr/>
                    <a:lstStyle/>
                    <a:p>
                      <a:pPr algn="ctr"/>
                      <a:r>
                        <a:rPr lang="en-US" altLang="zh-CN" sz="1000" b="1" dirty="0"/>
                        <a:t>20ps</a:t>
                      </a:r>
                      <a:endParaRPr lang="zh-CN" altLang="en-US" sz="1000" b="1" dirty="0"/>
                    </a:p>
                  </a:txBody>
                  <a:tcPr anchor="ctr"/>
                </a:tc>
                <a:extLst>
                  <a:ext uri="{0D108BD9-81ED-4DB2-BD59-A6C34878D82A}">
                    <a16:rowId xmlns:a16="http://schemas.microsoft.com/office/drawing/2014/main" val="1578879715"/>
                  </a:ext>
                </a:extLst>
              </a:tr>
            </a:tbl>
          </a:graphicData>
        </a:graphic>
      </p:graphicFrame>
      <p:sp>
        <p:nvSpPr>
          <p:cNvPr id="4" name="文本框 3">
            <a:extLst>
              <a:ext uri="{FF2B5EF4-FFF2-40B4-BE49-F238E27FC236}">
                <a16:creationId xmlns:a16="http://schemas.microsoft.com/office/drawing/2014/main" id="{CE52AFDC-9408-4D3F-B8DC-D2CFFF329B03}"/>
              </a:ext>
            </a:extLst>
          </p:cNvPr>
          <p:cNvSpPr txBox="1"/>
          <p:nvPr/>
        </p:nvSpPr>
        <p:spPr>
          <a:xfrm>
            <a:off x="3347864" y="1196752"/>
            <a:ext cx="2217274" cy="276999"/>
          </a:xfrm>
          <a:prstGeom prst="rect">
            <a:avLst/>
          </a:prstGeom>
          <a:noFill/>
        </p:spPr>
        <p:txBody>
          <a:bodyPr wrap="none" rtlCol="0">
            <a:spAutoFit/>
          </a:bodyPr>
          <a:lstStyle/>
          <a:p>
            <a:r>
              <a:rPr lang="zh-CN" altLang="en-US" sz="1200" b="1" dirty="0"/>
              <a:t>表</a:t>
            </a:r>
            <a:r>
              <a:rPr lang="en-US" altLang="zh-CN" sz="1200" b="1" dirty="0"/>
              <a:t>6.8    </a:t>
            </a:r>
            <a:r>
              <a:rPr lang="zh-CN" altLang="en-US" sz="1200" b="1" dirty="0"/>
              <a:t>各功能部件的时间延迟</a:t>
            </a:r>
          </a:p>
        </p:txBody>
      </p:sp>
    </p:spTree>
    <p:extLst>
      <p:ext uri="{BB962C8B-B14F-4D97-AF65-F5344CB8AC3E}">
        <p14:creationId xmlns:p14="http://schemas.microsoft.com/office/powerpoint/2010/main" val="3503768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552728"/>
          </a:xfrm>
        </p:spPr>
        <p:txBody>
          <a:bodyPr rtlCol="0">
            <a:normAutofit/>
          </a:bodyPr>
          <a:lstStyle/>
          <a:p>
            <a:pPr eaLnBrk="1" fontAlgn="auto" hangingPunct="1">
              <a:spcAft>
                <a:spcPts val="0"/>
              </a:spcAft>
              <a:defRPr/>
            </a:pPr>
            <a:r>
              <a:rPr lang="en-US" altLang="zh-CN" b="1" dirty="0">
                <a:ea typeface="黑体" pitchFamily="49" charset="-122"/>
              </a:rPr>
              <a:t>6.3.3  </a:t>
            </a:r>
            <a:r>
              <a:rPr lang="zh-CN" altLang="en-US" b="1" dirty="0">
                <a:ea typeface="黑体" pitchFamily="49" charset="-122"/>
              </a:rPr>
              <a:t>专用通路结构的数据通路</a:t>
            </a:r>
            <a:endParaRPr lang="en-US" altLang="zh-CN" sz="1800" b="1" dirty="0"/>
          </a:p>
          <a:p>
            <a:pPr lvl="1" eaLnBrk="1" hangingPunct="1"/>
            <a:endParaRPr lang="en-US" altLang="zh-CN" sz="1200" b="1" dirty="0"/>
          </a:p>
          <a:p>
            <a:pPr lvl="1" eaLnBrk="1" hangingPunct="1"/>
            <a:r>
              <a:rPr lang="zh-CN" altLang="en-US" sz="1400" b="1" dirty="0"/>
              <a:t>采用专用通路的</a:t>
            </a:r>
            <a:r>
              <a:rPr lang="en-US" altLang="zh-CN" sz="1400" b="1" dirty="0"/>
              <a:t>CPU</a:t>
            </a:r>
            <a:r>
              <a:rPr lang="zh-CN" altLang="en-US" sz="1400" b="1" dirty="0"/>
              <a:t>中，各寄存器之间或寄存器与</a:t>
            </a:r>
            <a:r>
              <a:rPr lang="en-US" altLang="zh-CN" sz="1400" b="1" dirty="0"/>
              <a:t>ALU</a:t>
            </a:r>
            <a:r>
              <a:rPr lang="zh-CN" altLang="en-US" sz="1400" b="1" dirty="0"/>
              <a:t>之间，均基于</a:t>
            </a:r>
            <a:r>
              <a:rPr lang="zh-CN" altLang="en-US" sz="1400" b="1" dirty="0">
                <a:solidFill>
                  <a:srgbClr val="FF0000"/>
                </a:solidFill>
              </a:rPr>
              <a:t>专用的数据传输通路</a:t>
            </a:r>
            <a:r>
              <a:rPr lang="zh-CN" altLang="en-US" sz="1400" b="1" dirty="0"/>
              <a:t>连接，而非基于总线方式共享连接，各通路中的数据可并行传输，控制起来比总线结构的</a:t>
            </a:r>
            <a:r>
              <a:rPr lang="en-US" altLang="zh-CN" sz="1400" b="1" dirty="0"/>
              <a:t>CPU</a:t>
            </a:r>
            <a:r>
              <a:rPr lang="zh-CN" altLang="en-US" sz="1400" b="1" dirty="0"/>
              <a:t>要简单。</a:t>
            </a:r>
            <a:endParaRPr lang="en-US" altLang="zh-CN" sz="1400" b="1" dirty="0"/>
          </a:p>
          <a:p>
            <a:pPr lvl="1" eaLnBrk="1" hangingPunct="1"/>
            <a:endParaRPr lang="en-US" altLang="zh-CN" sz="1400" b="1" dirty="0"/>
          </a:p>
          <a:p>
            <a:pPr lvl="1" eaLnBrk="1" hangingPunct="1"/>
            <a:r>
              <a:rPr lang="zh-CN" altLang="en-US" sz="1400" b="1" dirty="0"/>
              <a:t>图</a:t>
            </a:r>
            <a:r>
              <a:rPr lang="en-US" altLang="zh-CN" sz="1400" b="1" dirty="0"/>
              <a:t>6.8</a:t>
            </a:r>
            <a:r>
              <a:rPr lang="zh-CN" altLang="en-US" sz="1400" b="1" dirty="0"/>
              <a:t>：单总线结构的计算机框图</a:t>
            </a:r>
            <a:endParaRPr lang="en-US" altLang="zh-CN" sz="1400" b="1" dirty="0"/>
          </a:p>
          <a:p>
            <a:pPr lvl="1" eaLnBrk="1" hangingPunct="1"/>
            <a:endParaRPr lang="en-US" altLang="zh-CN" sz="1400" b="1" dirty="0"/>
          </a:p>
          <a:p>
            <a:pPr lvl="1" eaLnBrk="1" hangingPunct="1"/>
            <a:r>
              <a:rPr lang="zh-CN" altLang="en-US" sz="1400" b="1" dirty="0"/>
              <a:t>图</a:t>
            </a:r>
            <a:r>
              <a:rPr lang="en-US" altLang="zh-CN" sz="1400" b="1" dirty="0"/>
              <a:t>6.25</a:t>
            </a:r>
            <a:r>
              <a:rPr lang="zh-CN" altLang="en-US" sz="1400" b="1" dirty="0"/>
              <a:t>：单周期</a:t>
            </a:r>
            <a:r>
              <a:rPr lang="en-US" altLang="zh-CN" sz="1400" b="1" dirty="0"/>
              <a:t>MIPS</a:t>
            </a:r>
            <a:r>
              <a:rPr lang="zh-CN" altLang="en-US" sz="1400" b="1" dirty="0"/>
              <a:t>处理器的数据通路（采用专用通路结构）</a:t>
            </a:r>
            <a:endParaRPr lang="en-US" altLang="zh-CN" sz="1400" b="1" dirty="0"/>
          </a:p>
        </p:txBody>
      </p:sp>
      <p:grpSp>
        <p:nvGrpSpPr>
          <p:cNvPr id="9" name="组合 8">
            <a:extLst>
              <a:ext uri="{FF2B5EF4-FFF2-40B4-BE49-F238E27FC236}">
                <a16:creationId xmlns:a16="http://schemas.microsoft.com/office/drawing/2014/main" id="{259BD2CF-7BD6-4535-A70A-CFB53992DD85}"/>
              </a:ext>
            </a:extLst>
          </p:cNvPr>
          <p:cNvGrpSpPr/>
          <p:nvPr/>
        </p:nvGrpSpPr>
        <p:grpSpPr>
          <a:xfrm>
            <a:off x="35496" y="3131548"/>
            <a:ext cx="3245710" cy="3465804"/>
            <a:chOff x="246170" y="2749442"/>
            <a:chExt cx="3245710" cy="3465804"/>
          </a:xfrm>
        </p:grpSpPr>
        <p:pic>
          <p:nvPicPr>
            <p:cNvPr id="4" name="图片 3">
              <a:extLst>
                <a:ext uri="{FF2B5EF4-FFF2-40B4-BE49-F238E27FC236}">
                  <a16:creationId xmlns:a16="http://schemas.microsoft.com/office/drawing/2014/main" id="{3C7B78AB-D4BC-45F7-BFEF-C638A47338D3}"/>
                </a:ext>
              </a:extLst>
            </p:cNvPr>
            <p:cNvPicPr>
              <a:picLocks noChangeAspect="1"/>
            </p:cNvPicPr>
            <p:nvPr/>
          </p:nvPicPr>
          <p:blipFill>
            <a:blip r:embed="rId2"/>
            <a:stretch>
              <a:fillRect/>
            </a:stretch>
          </p:blipFill>
          <p:spPr>
            <a:xfrm>
              <a:off x="246170" y="2749442"/>
              <a:ext cx="3245710" cy="3127829"/>
            </a:xfrm>
            <a:prstGeom prst="rect">
              <a:avLst/>
            </a:prstGeom>
          </p:spPr>
        </p:pic>
        <p:sp>
          <p:nvSpPr>
            <p:cNvPr id="10" name="文本框 9">
              <a:extLst>
                <a:ext uri="{FF2B5EF4-FFF2-40B4-BE49-F238E27FC236}">
                  <a16:creationId xmlns:a16="http://schemas.microsoft.com/office/drawing/2014/main" id="{576FA31C-46CE-45CC-B594-183543211F1C}"/>
                </a:ext>
              </a:extLst>
            </p:cNvPr>
            <p:cNvSpPr txBox="1"/>
            <p:nvPr/>
          </p:nvSpPr>
          <p:spPr>
            <a:xfrm>
              <a:off x="827584" y="5938247"/>
              <a:ext cx="2371162" cy="276999"/>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grpSp>
        <p:nvGrpSpPr>
          <p:cNvPr id="12" name="组合 11">
            <a:extLst>
              <a:ext uri="{FF2B5EF4-FFF2-40B4-BE49-F238E27FC236}">
                <a16:creationId xmlns:a16="http://schemas.microsoft.com/office/drawing/2014/main" id="{5BFF5DD8-2DD8-4C8A-A557-1673EF43C455}"/>
              </a:ext>
            </a:extLst>
          </p:cNvPr>
          <p:cNvGrpSpPr/>
          <p:nvPr/>
        </p:nvGrpSpPr>
        <p:grpSpPr>
          <a:xfrm>
            <a:off x="3563888" y="3429000"/>
            <a:ext cx="5508104" cy="3060544"/>
            <a:chOff x="1979712" y="3437312"/>
            <a:chExt cx="5940152" cy="3304056"/>
          </a:xfrm>
        </p:grpSpPr>
        <p:sp>
          <p:nvSpPr>
            <p:cNvPr id="13" name="文本框 12">
              <a:extLst>
                <a:ext uri="{FF2B5EF4-FFF2-40B4-BE49-F238E27FC236}">
                  <a16:creationId xmlns:a16="http://schemas.microsoft.com/office/drawing/2014/main" id="{C071E5F0-DD8A-4AA1-9B6D-21D413D66E06}"/>
                </a:ext>
              </a:extLst>
            </p:cNvPr>
            <p:cNvSpPr txBox="1"/>
            <p:nvPr/>
          </p:nvSpPr>
          <p:spPr>
            <a:xfrm>
              <a:off x="4019315" y="646436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14" name="图片 13">
              <a:extLst>
                <a:ext uri="{FF2B5EF4-FFF2-40B4-BE49-F238E27FC236}">
                  <a16:creationId xmlns:a16="http://schemas.microsoft.com/office/drawing/2014/main" id="{C41C1F4D-FD8E-4269-B6E3-9D1CB13FCCC8}"/>
                </a:ext>
              </a:extLst>
            </p:cNvPr>
            <p:cNvPicPr>
              <a:picLocks noChangeAspect="1"/>
            </p:cNvPicPr>
            <p:nvPr/>
          </p:nvPicPr>
          <p:blipFill>
            <a:blip r:embed="rId3"/>
            <a:stretch>
              <a:fillRect/>
            </a:stretch>
          </p:blipFill>
          <p:spPr>
            <a:xfrm>
              <a:off x="1979712" y="3437312"/>
              <a:ext cx="5940152" cy="2936270"/>
            </a:xfrm>
            <a:prstGeom prst="rect">
              <a:avLst/>
            </a:prstGeom>
          </p:spPr>
        </p:pic>
      </p:grpSp>
    </p:spTree>
    <p:extLst>
      <p:ext uri="{BB962C8B-B14F-4D97-AF65-F5344CB8AC3E}">
        <p14:creationId xmlns:p14="http://schemas.microsoft.com/office/powerpoint/2010/main" val="3589564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1"/>
            <a:r>
              <a:rPr lang="en-US" altLang="zh-CN" sz="2000" b="1" dirty="0"/>
              <a:t>1</a:t>
            </a:r>
            <a:r>
              <a:rPr lang="zh-CN" altLang="en-US" sz="2000" b="1" dirty="0"/>
              <a:t>、数据通路基本功能部件</a:t>
            </a:r>
            <a:endParaRPr lang="en-US" altLang="zh-CN" sz="2000" b="1" dirty="0"/>
          </a:p>
          <a:p>
            <a:pPr lvl="1"/>
            <a:endParaRPr lang="en-US" altLang="zh-CN" sz="1000" b="1" dirty="0"/>
          </a:p>
          <a:p>
            <a:pPr lvl="2"/>
            <a:r>
              <a:rPr lang="zh-CN" altLang="en-US" sz="1600" b="1" dirty="0"/>
              <a:t>（</a:t>
            </a:r>
            <a:r>
              <a:rPr lang="en-US" altLang="zh-CN" sz="1600" b="1" dirty="0"/>
              <a:t>1</a:t>
            </a:r>
            <a:r>
              <a:rPr lang="zh-CN" altLang="en-US" sz="1600" b="1" dirty="0"/>
              <a:t>）程序计数器</a:t>
            </a:r>
            <a:r>
              <a:rPr lang="en-US" altLang="zh-CN" sz="1600" b="1" dirty="0"/>
              <a:t>PC</a:t>
            </a:r>
          </a:p>
          <a:p>
            <a:pPr lvl="3"/>
            <a:r>
              <a:rPr lang="zh-CN" altLang="en-US" sz="1200" b="1" dirty="0"/>
              <a:t>采用</a:t>
            </a:r>
            <a:r>
              <a:rPr lang="en-US" altLang="zh-CN" sz="1200" b="1" dirty="0"/>
              <a:t>32</a:t>
            </a:r>
            <a:r>
              <a:rPr lang="zh-CN" altLang="en-US" sz="1200" b="1" dirty="0"/>
              <a:t>位寄存器实现；顺序执行时：</a:t>
            </a:r>
            <a:r>
              <a:rPr lang="en-US" altLang="zh-CN" sz="1200" b="1" dirty="0"/>
              <a:t>PC=PC+4</a:t>
            </a:r>
          </a:p>
          <a:p>
            <a:pPr lvl="2"/>
            <a:endParaRPr lang="en-US" altLang="zh-CN" sz="1600" b="1" dirty="0"/>
          </a:p>
          <a:p>
            <a:pPr lvl="2"/>
            <a:r>
              <a:rPr lang="zh-CN" altLang="en-US" sz="1600" b="1" dirty="0"/>
              <a:t>（</a:t>
            </a:r>
            <a:r>
              <a:rPr lang="en-US" altLang="zh-CN" sz="1600" b="1" dirty="0"/>
              <a:t>2</a:t>
            </a:r>
            <a:r>
              <a:rPr lang="zh-CN" altLang="en-US" sz="1600" b="1" dirty="0"/>
              <a:t>）指令存储器</a:t>
            </a:r>
            <a:endParaRPr lang="en-US" altLang="zh-CN" sz="1600" b="1" dirty="0"/>
          </a:p>
          <a:p>
            <a:pPr lvl="3"/>
            <a:r>
              <a:rPr lang="zh-CN" altLang="en-US" sz="1200" b="1" dirty="0"/>
              <a:t>采用</a:t>
            </a:r>
            <a:r>
              <a:rPr lang="en-US" altLang="zh-CN" sz="1200" b="1" dirty="0"/>
              <a:t>ROM</a:t>
            </a:r>
            <a:r>
              <a:rPr lang="zh-CN" altLang="en-US" sz="1200" b="1" dirty="0"/>
              <a:t>实现；输入为</a:t>
            </a:r>
            <a:r>
              <a:rPr lang="en-US" altLang="zh-CN" sz="1200" b="1" dirty="0"/>
              <a:t>32</a:t>
            </a:r>
            <a:r>
              <a:rPr lang="zh-CN" altLang="en-US" sz="1200" b="1" dirty="0"/>
              <a:t>位地址，输出为</a:t>
            </a:r>
            <a:r>
              <a:rPr lang="en-US" altLang="zh-CN" sz="1200" b="1" dirty="0"/>
              <a:t>32</a:t>
            </a:r>
            <a:r>
              <a:rPr lang="zh-CN" altLang="en-US" sz="1200" b="1" dirty="0"/>
              <a:t>位</a:t>
            </a:r>
            <a:r>
              <a:rPr lang="en-US" altLang="zh-CN" sz="1200" b="1" dirty="0"/>
              <a:t>MIPS</a:t>
            </a:r>
            <a:r>
              <a:rPr lang="zh-CN" altLang="en-US" sz="1200" b="1" dirty="0"/>
              <a:t>指令字</a:t>
            </a:r>
            <a:endParaRPr lang="en-US" altLang="zh-CN" sz="1400" b="1" dirty="0"/>
          </a:p>
          <a:p>
            <a:pPr lvl="3"/>
            <a:endParaRPr lang="en-US" altLang="zh-CN" sz="1400" b="1" dirty="0"/>
          </a:p>
          <a:p>
            <a:pPr lvl="2"/>
            <a:r>
              <a:rPr lang="zh-CN" altLang="en-US" sz="1600" b="1" dirty="0"/>
              <a:t>（</a:t>
            </a:r>
            <a:r>
              <a:rPr lang="en-US" altLang="zh-CN" sz="1600" b="1" dirty="0"/>
              <a:t>3</a:t>
            </a:r>
            <a:r>
              <a:rPr lang="zh-CN" altLang="en-US" sz="1600" b="1" dirty="0"/>
              <a:t>）数据存储器</a:t>
            </a:r>
            <a:endParaRPr lang="en-US" altLang="zh-CN" sz="1600" b="1" dirty="0"/>
          </a:p>
          <a:p>
            <a:pPr lvl="3"/>
            <a:r>
              <a:rPr lang="zh-CN" altLang="en-US" sz="1200" b="1" dirty="0"/>
              <a:t>采用</a:t>
            </a:r>
            <a:r>
              <a:rPr lang="en-US" altLang="zh-CN" sz="1200" b="1" dirty="0"/>
              <a:t>RAM</a:t>
            </a:r>
            <a:r>
              <a:rPr lang="zh-CN" altLang="en-US" sz="1200" b="1" dirty="0"/>
              <a:t>实现（分离模式）；输入为</a:t>
            </a:r>
            <a:r>
              <a:rPr lang="en-US" altLang="zh-CN" sz="1200" b="1" dirty="0"/>
              <a:t>32</a:t>
            </a:r>
            <a:r>
              <a:rPr lang="zh-CN" altLang="en-US" sz="1200" b="1" dirty="0"/>
              <a:t>位地址、</a:t>
            </a:r>
            <a:r>
              <a:rPr lang="en-US" altLang="zh-CN" sz="1200" b="1" dirty="0"/>
              <a:t>32</a:t>
            </a:r>
            <a:r>
              <a:rPr lang="zh-CN" altLang="en-US" sz="1200" b="1" dirty="0"/>
              <a:t>位数据，输出为</a:t>
            </a:r>
            <a:r>
              <a:rPr lang="en-US" altLang="zh-CN" sz="1200" b="1" dirty="0"/>
              <a:t>32</a:t>
            </a:r>
            <a:r>
              <a:rPr lang="zh-CN" altLang="en-US" sz="1200" b="1" dirty="0"/>
              <a:t>位数据，</a:t>
            </a:r>
            <a:r>
              <a:rPr lang="en-US" altLang="zh-CN" sz="1200" b="1" dirty="0"/>
              <a:t>WE</a:t>
            </a:r>
            <a:r>
              <a:rPr lang="zh-CN" altLang="en-US" sz="1200" b="1" dirty="0"/>
              <a:t>为读写控制信号（</a:t>
            </a:r>
            <a:r>
              <a:rPr lang="en-US" altLang="zh-CN" sz="1200" b="1" dirty="0"/>
              <a:t>WE=0</a:t>
            </a:r>
            <a:r>
              <a:rPr lang="zh-CN" altLang="en-US" sz="1200" b="1" dirty="0"/>
              <a:t>，读；</a:t>
            </a:r>
            <a:r>
              <a:rPr lang="en-US" altLang="zh-CN" sz="1200" b="1" dirty="0"/>
              <a:t>WE=1</a:t>
            </a:r>
            <a:r>
              <a:rPr lang="zh-CN" altLang="en-US" sz="1200" b="1" dirty="0"/>
              <a:t>，写），</a:t>
            </a:r>
            <a:r>
              <a:rPr lang="en-US" altLang="zh-CN" sz="1200" b="1" dirty="0"/>
              <a:t>CLK</a:t>
            </a:r>
            <a:r>
              <a:rPr lang="zh-CN" altLang="en-US" sz="1200" b="1" dirty="0"/>
              <a:t>为时钟信号</a:t>
            </a:r>
            <a:endParaRPr lang="en-US" altLang="zh-CN" sz="1400" b="1" dirty="0"/>
          </a:p>
          <a:p>
            <a:pPr lvl="3"/>
            <a:endParaRPr lang="en-US" altLang="zh-CN" sz="1400" b="1" dirty="0"/>
          </a:p>
          <a:p>
            <a:pPr lvl="2"/>
            <a:r>
              <a:rPr lang="zh-CN" altLang="en-US" sz="1600" b="1" dirty="0"/>
              <a:t>（</a:t>
            </a:r>
            <a:r>
              <a:rPr lang="en-US" altLang="zh-CN" sz="1600" b="1" dirty="0"/>
              <a:t>4</a:t>
            </a:r>
            <a:r>
              <a:rPr lang="zh-CN" altLang="en-US" sz="1600" b="1" dirty="0"/>
              <a:t>）寄存器堆</a:t>
            </a:r>
            <a:endParaRPr lang="en-US" altLang="zh-CN" sz="1600" b="1" dirty="0"/>
          </a:p>
          <a:p>
            <a:pPr lvl="3"/>
            <a:r>
              <a:rPr lang="en-US" altLang="zh-CN" sz="1200" b="1" dirty="0"/>
              <a:t>32</a:t>
            </a:r>
            <a:r>
              <a:rPr lang="zh-CN" altLang="en-US" sz="1200" b="1" dirty="0"/>
              <a:t>个</a:t>
            </a:r>
            <a:r>
              <a:rPr lang="en-US" altLang="zh-CN" sz="1200" b="1" dirty="0"/>
              <a:t>32</a:t>
            </a:r>
            <a:r>
              <a:rPr lang="zh-CN" altLang="en-US" sz="1200" b="1" dirty="0"/>
              <a:t>位寄存器，有</a:t>
            </a:r>
            <a:r>
              <a:rPr lang="en-US" altLang="zh-CN" sz="1200" b="1" dirty="0"/>
              <a:t>2</a:t>
            </a:r>
            <a:r>
              <a:rPr lang="zh-CN" altLang="en-US" sz="1200" b="1" dirty="0"/>
              <a:t>个读出口、</a:t>
            </a:r>
            <a:r>
              <a:rPr lang="en-US" altLang="zh-CN" sz="1200" b="1" dirty="0"/>
              <a:t>1</a:t>
            </a:r>
            <a:r>
              <a:rPr lang="zh-CN" altLang="en-US" sz="1200" b="1" dirty="0"/>
              <a:t>个写入口；输入为</a:t>
            </a:r>
            <a:r>
              <a:rPr lang="en-US" altLang="zh-CN" sz="1200" b="1" dirty="0"/>
              <a:t>2</a:t>
            </a:r>
            <a:r>
              <a:rPr lang="zh-CN" altLang="en-US" sz="1200" b="1" dirty="0"/>
              <a:t>个读出口的寄存器编号（均为</a:t>
            </a:r>
            <a:r>
              <a:rPr lang="en-US" altLang="zh-CN" sz="1200" b="1" dirty="0"/>
              <a:t>5</a:t>
            </a:r>
            <a:r>
              <a:rPr lang="zh-CN" altLang="en-US" sz="1200" b="1" dirty="0"/>
              <a:t>位）、</a:t>
            </a:r>
            <a:r>
              <a:rPr lang="en-US" altLang="zh-CN" sz="1200" b="1" dirty="0"/>
              <a:t>1</a:t>
            </a:r>
            <a:r>
              <a:rPr lang="zh-CN" altLang="en-US" sz="1200" b="1" dirty="0"/>
              <a:t>个写入口的寄存器编号（</a:t>
            </a:r>
            <a:r>
              <a:rPr lang="en-US" altLang="zh-CN" sz="1200" b="1" dirty="0"/>
              <a:t>5</a:t>
            </a:r>
            <a:r>
              <a:rPr lang="zh-CN" altLang="en-US" sz="1200" b="1" dirty="0"/>
              <a:t>位）、写入数据（</a:t>
            </a:r>
            <a:r>
              <a:rPr lang="en-US" altLang="zh-CN" sz="1200" b="1" dirty="0"/>
              <a:t>32</a:t>
            </a:r>
            <a:r>
              <a:rPr lang="zh-CN" altLang="en-US" sz="1200" b="1" dirty="0"/>
              <a:t>位），输出为</a:t>
            </a:r>
            <a:r>
              <a:rPr lang="en-US" altLang="zh-CN" sz="1200" b="1" dirty="0"/>
              <a:t>2</a:t>
            </a:r>
            <a:r>
              <a:rPr lang="zh-CN" altLang="en-US" sz="1200" b="1" dirty="0"/>
              <a:t>个读出口数据（均为</a:t>
            </a:r>
            <a:r>
              <a:rPr lang="en-US" altLang="zh-CN" sz="1200" b="1" dirty="0"/>
              <a:t>32</a:t>
            </a:r>
            <a:r>
              <a:rPr lang="zh-CN" altLang="en-US" sz="1200" b="1" dirty="0"/>
              <a:t>位），</a:t>
            </a:r>
            <a:r>
              <a:rPr lang="en-US" altLang="zh-CN" sz="1200" b="1" dirty="0"/>
              <a:t> WE</a:t>
            </a:r>
            <a:r>
              <a:rPr lang="zh-CN" altLang="en-US" sz="1200" b="1" dirty="0"/>
              <a:t>为读写控制信号（</a:t>
            </a:r>
            <a:r>
              <a:rPr lang="en-US" altLang="zh-CN" sz="1200" b="1" dirty="0"/>
              <a:t>WE=0</a:t>
            </a:r>
            <a:r>
              <a:rPr lang="zh-CN" altLang="en-US" sz="1200" b="1" dirty="0"/>
              <a:t>，读；</a:t>
            </a:r>
            <a:r>
              <a:rPr lang="en-US" altLang="zh-CN" sz="1200" b="1" dirty="0"/>
              <a:t>WE=1</a:t>
            </a:r>
            <a:r>
              <a:rPr lang="zh-CN" altLang="en-US" sz="1200" b="1" dirty="0"/>
              <a:t>，写），</a:t>
            </a:r>
            <a:r>
              <a:rPr lang="en-US" altLang="zh-CN" sz="1200" b="1" dirty="0"/>
              <a:t>CLK</a:t>
            </a:r>
            <a:r>
              <a:rPr lang="zh-CN" altLang="en-US" sz="1200" b="1" dirty="0"/>
              <a:t>为时钟信号</a:t>
            </a:r>
            <a:endParaRPr lang="zh-CN" altLang="en-US" sz="1400" b="1" dirty="0"/>
          </a:p>
        </p:txBody>
      </p:sp>
      <p:grpSp>
        <p:nvGrpSpPr>
          <p:cNvPr id="33" name="组合 32">
            <a:extLst>
              <a:ext uri="{FF2B5EF4-FFF2-40B4-BE49-F238E27FC236}">
                <a16:creationId xmlns:a16="http://schemas.microsoft.com/office/drawing/2014/main" id="{EBAD7F02-3CEE-45DD-941C-82A222383AAA}"/>
              </a:ext>
            </a:extLst>
          </p:cNvPr>
          <p:cNvGrpSpPr/>
          <p:nvPr/>
        </p:nvGrpSpPr>
        <p:grpSpPr>
          <a:xfrm>
            <a:off x="117498" y="4365104"/>
            <a:ext cx="8369090" cy="2437239"/>
            <a:chOff x="117498" y="4437112"/>
            <a:chExt cx="8369090" cy="2437239"/>
          </a:xfrm>
        </p:grpSpPr>
        <p:grpSp>
          <p:nvGrpSpPr>
            <p:cNvPr id="31" name="组合 30">
              <a:extLst>
                <a:ext uri="{FF2B5EF4-FFF2-40B4-BE49-F238E27FC236}">
                  <a16:creationId xmlns:a16="http://schemas.microsoft.com/office/drawing/2014/main" id="{8C3EBB3C-C595-4D0B-A6E2-36EA60278F4C}"/>
                </a:ext>
              </a:extLst>
            </p:cNvPr>
            <p:cNvGrpSpPr/>
            <p:nvPr/>
          </p:nvGrpSpPr>
          <p:grpSpPr>
            <a:xfrm>
              <a:off x="1259632" y="4437112"/>
              <a:ext cx="7226956" cy="2437239"/>
              <a:chOff x="1259632" y="4797152"/>
              <a:chExt cx="7226956" cy="2437239"/>
            </a:xfrm>
          </p:grpSpPr>
          <p:grpSp>
            <p:nvGrpSpPr>
              <p:cNvPr id="29" name="组合 28">
                <a:extLst>
                  <a:ext uri="{FF2B5EF4-FFF2-40B4-BE49-F238E27FC236}">
                    <a16:creationId xmlns:a16="http://schemas.microsoft.com/office/drawing/2014/main" id="{9354A93C-AAE5-4194-A7E8-7CE22740F661}"/>
                  </a:ext>
                </a:extLst>
              </p:cNvPr>
              <p:cNvGrpSpPr/>
              <p:nvPr/>
            </p:nvGrpSpPr>
            <p:grpSpPr>
              <a:xfrm>
                <a:off x="1259632" y="4797152"/>
                <a:ext cx="7226956" cy="1859966"/>
                <a:chOff x="1294028" y="4941168"/>
                <a:chExt cx="7226956" cy="1859966"/>
              </a:xfrm>
            </p:grpSpPr>
            <p:grpSp>
              <p:nvGrpSpPr>
                <p:cNvPr id="15" name="组合 14">
                  <a:extLst>
                    <a:ext uri="{FF2B5EF4-FFF2-40B4-BE49-F238E27FC236}">
                      <a16:creationId xmlns:a16="http://schemas.microsoft.com/office/drawing/2014/main" id="{81A1E6EE-D273-4C05-B726-7EEA5E2E93F5}"/>
                    </a:ext>
                  </a:extLst>
                </p:cNvPr>
                <p:cNvGrpSpPr/>
                <p:nvPr/>
              </p:nvGrpSpPr>
              <p:grpSpPr>
                <a:xfrm>
                  <a:off x="1294028" y="5220172"/>
                  <a:ext cx="1261748" cy="1282766"/>
                  <a:chOff x="1294028" y="5220172"/>
                  <a:chExt cx="1261748" cy="1282766"/>
                </a:xfrm>
              </p:grpSpPr>
              <p:pic>
                <p:nvPicPr>
                  <p:cNvPr id="7" name="图片 6">
                    <a:extLst>
                      <a:ext uri="{FF2B5EF4-FFF2-40B4-BE49-F238E27FC236}">
                        <a16:creationId xmlns:a16="http://schemas.microsoft.com/office/drawing/2014/main" id="{F7C322D2-2114-4619-A876-F62E537B79CD}"/>
                      </a:ext>
                    </a:extLst>
                  </p:cNvPr>
                  <p:cNvPicPr>
                    <a:picLocks noChangeAspect="1"/>
                  </p:cNvPicPr>
                  <p:nvPr/>
                </p:nvPicPr>
                <p:blipFill>
                  <a:blip r:embed="rId2"/>
                  <a:stretch>
                    <a:fillRect/>
                  </a:stretch>
                </p:blipFill>
                <p:spPr>
                  <a:xfrm>
                    <a:off x="1356445" y="5220172"/>
                    <a:ext cx="685835" cy="1282766"/>
                  </a:xfrm>
                  <a:prstGeom prst="rect">
                    <a:avLst/>
                  </a:prstGeom>
                </p:spPr>
              </p:pic>
              <p:sp>
                <p:nvSpPr>
                  <p:cNvPr id="14" name="文本框 13">
                    <a:extLst>
                      <a:ext uri="{FF2B5EF4-FFF2-40B4-BE49-F238E27FC236}">
                        <a16:creationId xmlns:a16="http://schemas.microsoft.com/office/drawing/2014/main" id="{979D1E55-2609-4D92-8B4F-492A2CA85C70}"/>
                      </a:ext>
                    </a:extLst>
                  </p:cNvPr>
                  <p:cNvSpPr txBox="1"/>
                  <p:nvPr/>
                </p:nvSpPr>
                <p:spPr>
                  <a:xfrm flipH="1">
                    <a:off x="1294028" y="5646111"/>
                    <a:ext cx="1261748" cy="215444"/>
                  </a:xfrm>
                  <a:prstGeom prst="rect">
                    <a:avLst/>
                  </a:prstGeom>
                  <a:noFill/>
                </p:spPr>
                <p:txBody>
                  <a:bodyPr wrap="square" rtlCol="0">
                    <a:spAutoFit/>
                  </a:bodyPr>
                  <a:lstStyle/>
                  <a:p>
                    <a:r>
                      <a:rPr lang="en-US" altLang="zh-CN" sz="800" b="1" dirty="0"/>
                      <a:t>32                  32</a:t>
                    </a:r>
                    <a:endParaRPr lang="zh-CN" altLang="en-US" sz="800" b="1" dirty="0"/>
                  </a:p>
                </p:txBody>
              </p:sp>
            </p:grpSp>
            <p:grpSp>
              <p:nvGrpSpPr>
                <p:cNvPr id="19" name="组合 18">
                  <a:extLst>
                    <a:ext uri="{FF2B5EF4-FFF2-40B4-BE49-F238E27FC236}">
                      <a16:creationId xmlns:a16="http://schemas.microsoft.com/office/drawing/2014/main" id="{5AC31E3E-A92B-4F05-8840-52A019AF1E77}"/>
                    </a:ext>
                  </a:extLst>
                </p:cNvPr>
                <p:cNvGrpSpPr/>
                <p:nvPr/>
              </p:nvGrpSpPr>
              <p:grpSpPr>
                <a:xfrm>
                  <a:off x="2817770" y="5157192"/>
                  <a:ext cx="1261748" cy="1282766"/>
                  <a:chOff x="2817770" y="5157192"/>
                  <a:chExt cx="1261748" cy="1282766"/>
                </a:xfrm>
              </p:grpSpPr>
              <p:pic>
                <p:nvPicPr>
                  <p:cNvPr id="9" name="图片 8">
                    <a:extLst>
                      <a:ext uri="{FF2B5EF4-FFF2-40B4-BE49-F238E27FC236}">
                        <a16:creationId xmlns:a16="http://schemas.microsoft.com/office/drawing/2014/main" id="{938F57A3-C468-4689-9DE7-DA89038B2EB0}"/>
                      </a:ext>
                    </a:extLst>
                  </p:cNvPr>
                  <p:cNvPicPr>
                    <a:picLocks noChangeAspect="1"/>
                  </p:cNvPicPr>
                  <p:nvPr/>
                </p:nvPicPr>
                <p:blipFill>
                  <a:blip r:embed="rId3"/>
                  <a:stretch>
                    <a:fillRect/>
                  </a:stretch>
                </p:blipFill>
                <p:spPr>
                  <a:xfrm>
                    <a:off x="2908214" y="5157192"/>
                    <a:ext cx="918926" cy="1282766"/>
                  </a:xfrm>
                  <a:prstGeom prst="rect">
                    <a:avLst/>
                  </a:prstGeom>
                </p:spPr>
              </p:pic>
              <p:sp>
                <p:nvSpPr>
                  <p:cNvPr id="18" name="文本框 17">
                    <a:extLst>
                      <a:ext uri="{FF2B5EF4-FFF2-40B4-BE49-F238E27FC236}">
                        <a16:creationId xmlns:a16="http://schemas.microsoft.com/office/drawing/2014/main" id="{1EE27853-4375-45CB-8B8B-CA351E39F8F5}"/>
                      </a:ext>
                    </a:extLst>
                  </p:cNvPr>
                  <p:cNvSpPr txBox="1"/>
                  <p:nvPr/>
                </p:nvSpPr>
                <p:spPr>
                  <a:xfrm flipH="1">
                    <a:off x="2817770" y="5373216"/>
                    <a:ext cx="1261748" cy="215444"/>
                  </a:xfrm>
                  <a:prstGeom prst="rect">
                    <a:avLst/>
                  </a:prstGeom>
                  <a:noFill/>
                </p:spPr>
                <p:txBody>
                  <a:bodyPr wrap="square" rtlCol="0">
                    <a:spAutoFit/>
                  </a:bodyPr>
                  <a:lstStyle/>
                  <a:p>
                    <a:r>
                      <a:rPr lang="en-US" altLang="zh-CN" sz="800" b="1" dirty="0"/>
                      <a:t>32                                32</a:t>
                    </a:r>
                    <a:endParaRPr lang="zh-CN" altLang="en-US" sz="800" b="1" dirty="0"/>
                  </a:p>
                </p:txBody>
              </p:sp>
            </p:grpSp>
            <p:grpSp>
              <p:nvGrpSpPr>
                <p:cNvPr id="23" name="组合 22">
                  <a:extLst>
                    <a:ext uri="{FF2B5EF4-FFF2-40B4-BE49-F238E27FC236}">
                      <a16:creationId xmlns:a16="http://schemas.microsoft.com/office/drawing/2014/main" id="{ECDD8F95-A6A4-481A-B6D5-C0677D432B87}"/>
                    </a:ext>
                  </a:extLst>
                </p:cNvPr>
                <p:cNvGrpSpPr/>
                <p:nvPr/>
              </p:nvGrpSpPr>
              <p:grpSpPr>
                <a:xfrm>
                  <a:off x="4738838" y="5013756"/>
                  <a:ext cx="1261748" cy="1592670"/>
                  <a:chOff x="4738838" y="5013756"/>
                  <a:chExt cx="1261748" cy="1592670"/>
                </a:xfrm>
              </p:grpSpPr>
              <p:grpSp>
                <p:nvGrpSpPr>
                  <p:cNvPr id="21" name="组合 20">
                    <a:extLst>
                      <a:ext uri="{FF2B5EF4-FFF2-40B4-BE49-F238E27FC236}">
                        <a16:creationId xmlns:a16="http://schemas.microsoft.com/office/drawing/2014/main" id="{71B8FA5A-5170-4012-B279-366B2CD69BAF}"/>
                      </a:ext>
                    </a:extLst>
                  </p:cNvPr>
                  <p:cNvGrpSpPr/>
                  <p:nvPr/>
                </p:nvGrpSpPr>
                <p:grpSpPr>
                  <a:xfrm>
                    <a:off x="4738838" y="5229200"/>
                    <a:ext cx="1261748" cy="1377226"/>
                    <a:chOff x="4738838" y="5229200"/>
                    <a:chExt cx="1261748" cy="1377226"/>
                  </a:xfrm>
                </p:grpSpPr>
                <p:pic>
                  <p:nvPicPr>
                    <p:cNvPr id="11" name="图片 10">
                      <a:extLst>
                        <a:ext uri="{FF2B5EF4-FFF2-40B4-BE49-F238E27FC236}">
                          <a16:creationId xmlns:a16="http://schemas.microsoft.com/office/drawing/2014/main" id="{E760233E-FF01-40BA-BE4C-133D8A7B3D11}"/>
                        </a:ext>
                      </a:extLst>
                    </p:cNvPr>
                    <p:cNvPicPr>
                      <a:picLocks noChangeAspect="1"/>
                    </p:cNvPicPr>
                    <p:nvPr/>
                  </p:nvPicPr>
                  <p:blipFill>
                    <a:blip r:embed="rId4"/>
                    <a:stretch>
                      <a:fillRect/>
                    </a:stretch>
                  </p:blipFill>
                  <p:spPr>
                    <a:xfrm>
                      <a:off x="4860032" y="5229200"/>
                      <a:ext cx="843200" cy="1377226"/>
                    </a:xfrm>
                    <a:prstGeom prst="rect">
                      <a:avLst/>
                    </a:prstGeom>
                  </p:spPr>
                </p:pic>
                <p:sp>
                  <p:nvSpPr>
                    <p:cNvPr id="20" name="文本框 19">
                      <a:extLst>
                        <a:ext uri="{FF2B5EF4-FFF2-40B4-BE49-F238E27FC236}">
                          <a16:creationId xmlns:a16="http://schemas.microsoft.com/office/drawing/2014/main" id="{9666FB98-D9E3-4444-8E8C-26AFA24CB2F4}"/>
                        </a:ext>
                      </a:extLst>
                    </p:cNvPr>
                    <p:cNvSpPr txBox="1"/>
                    <p:nvPr/>
                  </p:nvSpPr>
                  <p:spPr>
                    <a:xfrm flipH="1">
                      <a:off x="4738838" y="5517232"/>
                      <a:ext cx="1261748" cy="907941"/>
                    </a:xfrm>
                    <a:prstGeom prst="rect">
                      <a:avLst/>
                    </a:prstGeom>
                    <a:noFill/>
                  </p:spPr>
                  <p:txBody>
                    <a:bodyPr wrap="square" rtlCol="0">
                      <a:spAutoFit/>
                    </a:bodyPr>
                    <a:lstStyle/>
                    <a:p>
                      <a:r>
                        <a:rPr lang="en-US" altLang="zh-CN" sz="800" b="1" dirty="0"/>
                        <a:t>32                              32</a:t>
                      </a:r>
                    </a:p>
                    <a:p>
                      <a:endParaRPr lang="en-US" altLang="zh-CN" sz="800" b="1" dirty="0"/>
                    </a:p>
                    <a:p>
                      <a:endParaRPr lang="en-US" altLang="zh-CN" sz="800" b="1" dirty="0"/>
                    </a:p>
                    <a:p>
                      <a:endParaRPr lang="en-US" altLang="zh-CN" sz="200" b="1" dirty="0"/>
                    </a:p>
                    <a:p>
                      <a:endParaRPr lang="en-US" altLang="zh-CN" sz="600" b="1" dirty="0"/>
                    </a:p>
                    <a:p>
                      <a:endParaRPr lang="en-US" altLang="zh-CN" sz="600" b="1" dirty="0"/>
                    </a:p>
                    <a:p>
                      <a:endParaRPr lang="en-US" altLang="zh-CN" sz="600" b="1" dirty="0"/>
                    </a:p>
                    <a:p>
                      <a:r>
                        <a:rPr lang="en-US" altLang="zh-CN" sz="800" b="1" dirty="0"/>
                        <a:t>32</a:t>
                      </a:r>
                      <a:endParaRPr lang="zh-CN" altLang="en-US" sz="800" b="1" dirty="0"/>
                    </a:p>
                  </p:txBody>
                </p:sp>
              </p:grpSp>
              <p:sp>
                <p:nvSpPr>
                  <p:cNvPr id="22" name="文本框 21">
                    <a:extLst>
                      <a:ext uri="{FF2B5EF4-FFF2-40B4-BE49-F238E27FC236}">
                        <a16:creationId xmlns:a16="http://schemas.microsoft.com/office/drawing/2014/main" id="{E4272655-07D0-4032-8C04-DE21B00B63F0}"/>
                      </a:ext>
                    </a:extLst>
                  </p:cNvPr>
                  <p:cNvSpPr txBox="1"/>
                  <p:nvPr/>
                </p:nvSpPr>
                <p:spPr>
                  <a:xfrm>
                    <a:off x="4956062" y="5013756"/>
                    <a:ext cx="651140" cy="215444"/>
                  </a:xfrm>
                  <a:prstGeom prst="rect">
                    <a:avLst/>
                  </a:prstGeom>
                  <a:noFill/>
                </p:spPr>
                <p:txBody>
                  <a:bodyPr wrap="none" rtlCol="0">
                    <a:spAutoFit/>
                  </a:bodyPr>
                  <a:lstStyle/>
                  <a:p>
                    <a:r>
                      <a:rPr lang="en-US" altLang="zh-CN" sz="800" b="1" dirty="0" err="1">
                        <a:solidFill>
                          <a:srgbClr val="0070C0"/>
                        </a:solidFill>
                      </a:rPr>
                      <a:t>MemWrite</a:t>
                    </a:r>
                    <a:endParaRPr lang="zh-CN" altLang="en-US" sz="800" b="1" dirty="0">
                      <a:solidFill>
                        <a:srgbClr val="0070C0"/>
                      </a:solidFill>
                    </a:endParaRPr>
                  </a:p>
                </p:txBody>
              </p:sp>
            </p:grpSp>
            <p:grpSp>
              <p:nvGrpSpPr>
                <p:cNvPr id="28" name="组合 27">
                  <a:extLst>
                    <a:ext uri="{FF2B5EF4-FFF2-40B4-BE49-F238E27FC236}">
                      <a16:creationId xmlns:a16="http://schemas.microsoft.com/office/drawing/2014/main" id="{7461C0BC-29BF-426C-881E-ED80744C58F9}"/>
                    </a:ext>
                  </a:extLst>
                </p:cNvPr>
                <p:cNvGrpSpPr/>
                <p:nvPr/>
              </p:nvGrpSpPr>
              <p:grpSpPr>
                <a:xfrm>
                  <a:off x="6876256" y="4941168"/>
                  <a:ext cx="1644728" cy="1859966"/>
                  <a:chOff x="6876256" y="4941168"/>
                  <a:chExt cx="1644728" cy="1859966"/>
                </a:xfrm>
              </p:grpSpPr>
              <p:grpSp>
                <p:nvGrpSpPr>
                  <p:cNvPr id="26" name="组合 25">
                    <a:extLst>
                      <a:ext uri="{FF2B5EF4-FFF2-40B4-BE49-F238E27FC236}">
                        <a16:creationId xmlns:a16="http://schemas.microsoft.com/office/drawing/2014/main" id="{1FBC94FB-7F07-4BAB-BACF-4DFD9921A40B}"/>
                      </a:ext>
                    </a:extLst>
                  </p:cNvPr>
                  <p:cNvGrpSpPr/>
                  <p:nvPr/>
                </p:nvGrpSpPr>
                <p:grpSpPr>
                  <a:xfrm>
                    <a:off x="6876256" y="5130040"/>
                    <a:ext cx="1644728" cy="1671094"/>
                    <a:chOff x="6876256" y="5130040"/>
                    <a:chExt cx="1644728" cy="1671094"/>
                  </a:xfrm>
                </p:grpSpPr>
                <p:pic>
                  <p:nvPicPr>
                    <p:cNvPr id="13" name="图片 12">
                      <a:extLst>
                        <a:ext uri="{FF2B5EF4-FFF2-40B4-BE49-F238E27FC236}">
                          <a16:creationId xmlns:a16="http://schemas.microsoft.com/office/drawing/2014/main" id="{AE60F3F8-D16A-455D-9475-8F0364D6E40E}"/>
                        </a:ext>
                      </a:extLst>
                    </p:cNvPr>
                    <p:cNvPicPr>
                      <a:picLocks noChangeAspect="1"/>
                    </p:cNvPicPr>
                    <p:nvPr/>
                  </p:nvPicPr>
                  <p:blipFill>
                    <a:blip r:embed="rId5"/>
                    <a:stretch>
                      <a:fillRect/>
                    </a:stretch>
                  </p:blipFill>
                  <p:spPr>
                    <a:xfrm>
                      <a:off x="7020272" y="5130040"/>
                      <a:ext cx="1261749" cy="1671094"/>
                    </a:xfrm>
                    <a:prstGeom prst="rect">
                      <a:avLst/>
                    </a:prstGeom>
                  </p:spPr>
                </p:pic>
                <p:sp>
                  <p:nvSpPr>
                    <p:cNvPr id="24" name="文本框 23">
                      <a:extLst>
                        <a:ext uri="{FF2B5EF4-FFF2-40B4-BE49-F238E27FC236}">
                          <a16:creationId xmlns:a16="http://schemas.microsoft.com/office/drawing/2014/main" id="{060E0E2B-46C7-4C78-B241-8EC56BFE3CBE}"/>
                        </a:ext>
                      </a:extLst>
                    </p:cNvPr>
                    <p:cNvSpPr txBox="1"/>
                    <p:nvPr/>
                  </p:nvSpPr>
                  <p:spPr>
                    <a:xfrm flipH="1">
                      <a:off x="6876256" y="5373216"/>
                      <a:ext cx="1644728" cy="738664"/>
                    </a:xfrm>
                    <a:prstGeom prst="rect">
                      <a:avLst/>
                    </a:prstGeom>
                    <a:noFill/>
                  </p:spPr>
                  <p:txBody>
                    <a:bodyPr wrap="square" rtlCol="0">
                      <a:spAutoFit/>
                    </a:bodyPr>
                    <a:lstStyle/>
                    <a:p>
                      <a:r>
                        <a:rPr lang="en-US" altLang="zh-CN" sz="800" b="1" dirty="0"/>
                        <a:t>  5                                                    32</a:t>
                      </a:r>
                    </a:p>
                    <a:p>
                      <a:endParaRPr lang="en-US" altLang="zh-CN" sz="600" b="1" dirty="0"/>
                    </a:p>
                    <a:p>
                      <a:r>
                        <a:rPr lang="en-US" altLang="zh-CN" sz="800" b="1" dirty="0"/>
                        <a:t>  5</a:t>
                      </a:r>
                    </a:p>
                    <a:p>
                      <a:endParaRPr lang="en-US" altLang="zh-CN" sz="800" b="1" dirty="0"/>
                    </a:p>
                    <a:p>
                      <a:endParaRPr lang="en-US" altLang="zh-CN" sz="400" b="1" dirty="0"/>
                    </a:p>
                    <a:p>
                      <a:r>
                        <a:rPr lang="en-US" altLang="zh-CN" sz="800" b="1" dirty="0"/>
                        <a:t>                                                         32</a:t>
                      </a:r>
                      <a:endParaRPr lang="zh-CN" altLang="en-US" sz="800" b="1" dirty="0"/>
                    </a:p>
                  </p:txBody>
                </p:sp>
                <p:sp>
                  <p:nvSpPr>
                    <p:cNvPr id="25" name="文本框 24">
                      <a:extLst>
                        <a:ext uri="{FF2B5EF4-FFF2-40B4-BE49-F238E27FC236}">
                          <a16:creationId xmlns:a16="http://schemas.microsoft.com/office/drawing/2014/main" id="{E7FF1BB8-3E60-4298-9DE2-D1169112EEB4}"/>
                        </a:ext>
                      </a:extLst>
                    </p:cNvPr>
                    <p:cNvSpPr txBox="1"/>
                    <p:nvPr/>
                  </p:nvSpPr>
                  <p:spPr>
                    <a:xfrm flipH="1">
                      <a:off x="6876256" y="5858688"/>
                      <a:ext cx="1644728" cy="830997"/>
                    </a:xfrm>
                    <a:prstGeom prst="rect">
                      <a:avLst/>
                    </a:prstGeom>
                    <a:noFill/>
                  </p:spPr>
                  <p:txBody>
                    <a:bodyPr wrap="square" rtlCol="0">
                      <a:spAutoFit/>
                    </a:bodyPr>
                    <a:lstStyle/>
                    <a:p>
                      <a:r>
                        <a:rPr lang="en-US" altLang="zh-CN" sz="800" b="1" dirty="0"/>
                        <a:t>  5</a:t>
                      </a:r>
                    </a:p>
                    <a:p>
                      <a:endParaRPr lang="en-US" altLang="zh-CN" sz="600" b="1" dirty="0"/>
                    </a:p>
                    <a:p>
                      <a:endParaRPr lang="en-US" altLang="zh-CN" sz="500" b="1" dirty="0"/>
                    </a:p>
                    <a:p>
                      <a:r>
                        <a:rPr lang="en-US" altLang="zh-CN" sz="800" b="1" dirty="0"/>
                        <a:t> 32</a:t>
                      </a:r>
                    </a:p>
                    <a:p>
                      <a:endParaRPr lang="en-US" altLang="zh-CN" sz="800" b="1" dirty="0"/>
                    </a:p>
                    <a:p>
                      <a:endParaRPr lang="en-US" altLang="zh-CN" sz="400" b="1" dirty="0"/>
                    </a:p>
                    <a:p>
                      <a:r>
                        <a:rPr lang="en-US" altLang="zh-CN" sz="800" b="1" dirty="0"/>
                        <a:t>                                                         </a:t>
                      </a:r>
                      <a:endParaRPr lang="zh-CN" altLang="en-US" sz="800" b="1" dirty="0"/>
                    </a:p>
                  </p:txBody>
                </p:sp>
              </p:grpSp>
              <p:sp>
                <p:nvSpPr>
                  <p:cNvPr id="27" name="文本框 26">
                    <a:extLst>
                      <a:ext uri="{FF2B5EF4-FFF2-40B4-BE49-F238E27FC236}">
                        <a16:creationId xmlns:a16="http://schemas.microsoft.com/office/drawing/2014/main" id="{4CA27093-13CB-4B20-9E45-B8C1FEF9E09A}"/>
                      </a:ext>
                    </a:extLst>
                  </p:cNvPr>
                  <p:cNvSpPr txBox="1"/>
                  <p:nvPr/>
                </p:nvSpPr>
                <p:spPr>
                  <a:xfrm>
                    <a:off x="7377244" y="4941168"/>
                    <a:ext cx="583814" cy="215444"/>
                  </a:xfrm>
                  <a:prstGeom prst="rect">
                    <a:avLst/>
                  </a:prstGeom>
                  <a:noFill/>
                </p:spPr>
                <p:txBody>
                  <a:bodyPr wrap="none" rtlCol="0">
                    <a:spAutoFit/>
                  </a:bodyPr>
                  <a:lstStyle/>
                  <a:p>
                    <a:r>
                      <a:rPr lang="en-US" altLang="zh-CN" sz="800" b="1" dirty="0" err="1">
                        <a:solidFill>
                          <a:srgbClr val="0070C0"/>
                        </a:solidFill>
                      </a:rPr>
                      <a:t>RegWrite</a:t>
                    </a:r>
                    <a:endParaRPr lang="zh-CN" altLang="en-US" sz="800" b="1" dirty="0">
                      <a:solidFill>
                        <a:srgbClr val="0070C0"/>
                      </a:solidFill>
                    </a:endParaRPr>
                  </a:p>
                </p:txBody>
              </p:sp>
            </p:grpSp>
          </p:grpSp>
          <p:sp>
            <p:nvSpPr>
              <p:cNvPr id="30" name="文本框 29">
                <a:extLst>
                  <a:ext uri="{FF2B5EF4-FFF2-40B4-BE49-F238E27FC236}">
                    <a16:creationId xmlns:a16="http://schemas.microsoft.com/office/drawing/2014/main" id="{6B426C8D-D988-426A-A77D-7E85E2716586}"/>
                  </a:ext>
                </a:extLst>
              </p:cNvPr>
              <p:cNvSpPr txBox="1"/>
              <p:nvPr/>
            </p:nvSpPr>
            <p:spPr>
              <a:xfrm>
                <a:off x="3572323" y="6957392"/>
                <a:ext cx="2295821" cy="276999"/>
              </a:xfrm>
              <a:prstGeom prst="rect">
                <a:avLst/>
              </a:prstGeom>
              <a:noFill/>
            </p:spPr>
            <p:txBody>
              <a:bodyPr wrap="none" rtlCol="0">
                <a:spAutoFit/>
              </a:bodyPr>
              <a:lstStyle/>
              <a:p>
                <a:r>
                  <a:rPr lang="zh-CN" altLang="en-US" sz="1200" b="1" dirty="0"/>
                  <a:t>图</a:t>
                </a:r>
                <a:r>
                  <a:rPr lang="en-US" altLang="zh-CN" sz="1200" b="1" dirty="0"/>
                  <a:t>6.15    </a:t>
                </a:r>
                <a:r>
                  <a:rPr lang="zh-CN" altLang="en-US" sz="1200" b="1" dirty="0"/>
                  <a:t>数据通路中的存储部件</a:t>
                </a:r>
              </a:p>
            </p:txBody>
          </p:sp>
        </p:grpSp>
        <p:sp>
          <p:nvSpPr>
            <p:cNvPr id="32" name="文本框 31">
              <a:extLst>
                <a:ext uri="{FF2B5EF4-FFF2-40B4-BE49-F238E27FC236}">
                  <a16:creationId xmlns:a16="http://schemas.microsoft.com/office/drawing/2014/main" id="{7031326F-FE6D-409C-B392-9E2009C711FA}"/>
                </a:ext>
              </a:extLst>
            </p:cNvPr>
            <p:cNvSpPr txBox="1"/>
            <p:nvPr/>
          </p:nvSpPr>
          <p:spPr>
            <a:xfrm>
              <a:off x="117498" y="6279123"/>
              <a:ext cx="8026556" cy="246221"/>
            </a:xfrm>
            <a:prstGeom prst="rect">
              <a:avLst/>
            </a:prstGeom>
            <a:noFill/>
          </p:spPr>
          <p:txBody>
            <a:bodyPr wrap="none" rtlCol="0">
              <a:spAutoFit/>
            </a:bodyPr>
            <a:lstStyle/>
            <a:p>
              <a:r>
                <a:rPr lang="zh-CN" altLang="en-US" sz="1000" b="1" dirty="0"/>
                <a:t>                               （</a:t>
              </a:r>
              <a:r>
                <a:rPr lang="en-US" altLang="zh-CN" sz="1000" b="1" dirty="0"/>
                <a:t>a</a:t>
              </a:r>
              <a:r>
                <a:rPr lang="zh-CN" altLang="en-US" sz="1000" b="1" dirty="0"/>
                <a:t>）程序计数器                           （</a:t>
              </a:r>
              <a:r>
                <a:rPr lang="en-US" altLang="zh-CN" sz="1000" b="1" dirty="0"/>
                <a:t>b</a:t>
              </a:r>
              <a:r>
                <a:rPr lang="zh-CN" altLang="en-US" sz="1000" b="1" dirty="0"/>
                <a:t>）指令存储器                                  （</a:t>
              </a:r>
              <a:r>
                <a:rPr lang="en-US" altLang="zh-CN" sz="1000" b="1" dirty="0"/>
                <a:t>c</a:t>
              </a:r>
              <a:r>
                <a:rPr lang="zh-CN" altLang="en-US" sz="1000" b="1" dirty="0"/>
                <a:t>）数据存储器                                                     （</a:t>
              </a:r>
              <a:r>
                <a:rPr lang="en-US" altLang="zh-CN" sz="1000" b="1" dirty="0"/>
                <a:t>d</a:t>
              </a:r>
              <a:r>
                <a:rPr lang="zh-CN" altLang="en-US" sz="1000" b="1" dirty="0"/>
                <a:t>）寄存器堆</a:t>
              </a:r>
            </a:p>
          </p:txBody>
        </p:sp>
      </p:grpSp>
    </p:spTree>
    <p:extLst>
      <p:ext uri="{BB962C8B-B14F-4D97-AF65-F5344CB8AC3E}">
        <p14:creationId xmlns:p14="http://schemas.microsoft.com/office/powerpoint/2010/main" val="169603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487213"/>
            <a:ext cx="8229600" cy="4525963"/>
          </a:xfrm>
        </p:spPr>
        <p:txBody>
          <a:bodyPr/>
          <a:lstStyle/>
          <a:p>
            <a:pPr lvl="2"/>
            <a:r>
              <a:rPr lang="zh-CN" altLang="en-US" sz="1600" b="1" dirty="0"/>
              <a:t>（</a:t>
            </a:r>
            <a:r>
              <a:rPr lang="en-US" altLang="zh-CN" sz="1600" b="1" dirty="0"/>
              <a:t>5</a:t>
            </a:r>
            <a:r>
              <a:rPr lang="zh-CN" altLang="en-US" sz="1600" b="1" dirty="0"/>
              <a:t>）多路选择器</a:t>
            </a:r>
            <a:endParaRPr lang="en-US" altLang="zh-CN" sz="1600" b="1" dirty="0"/>
          </a:p>
          <a:p>
            <a:pPr lvl="3"/>
            <a:r>
              <a:rPr lang="en-US" altLang="zh-CN" sz="1200" b="1" dirty="0"/>
              <a:t>2</a:t>
            </a:r>
            <a:r>
              <a:rPr lang="zh-CN" altLang="en-US" sz="1200" b="1" dirty="0"/>
              <a:t>路选择器；</a:t>
            </a:r>
            <a:r>
              <a:rPr lang="en-US" altLang="zh-CN" sz="1200" b="1" dirty="0" err="1"/>
              <a:t>sel</a:t>
            </a:r>
            <a:r>
              <a:rPr lang="en-US" altLang="zh-CN" sz="1200" b="1" dirty="0"/>
              <a:t>=0</a:t>
            </a:r>
            <a:r>
              <a:rPr lang="zh-CN" altLang="en-US" sz="1200" b="1" dirty="0"/>
              <a:t>，输出</a:t>
            </a:r>
            <a:r>
              <a:rPr lang="en-US" altLang="zh-CN" sz="1200" b="1" dirty="0"/>
              <a:t>=</a:t>
            </a:r>
            <a:r>
              <a:rPr lang="zh-CN" altLang="en-US" sz="1200" b="1" dirty="0"/>
              <a:t>左上角的输入；</a:t>
            </a:r>
            <a:r>
              <a:rPr lang="en-US" altLang="zh-CN" sz="1200" b="1" dirty="0" err="1"/>
              <a:t>sel</a:t>
            </a:r>
            <a:r>
              <a:rPr lang="en-US" altLang="zh-CN" sz="1200" b="1" dirty="0"/>
              <a:t>=1</a:t>
            </a:r>
            <a:r>
              <a:rPr lang="zh-CN" altLang="en-US" sz="1200" b="1" dirty="0"/>
              <a:t>，输出</a:t>
            </a:r>
            <a:r>
              <a:rPr lang="en-US" altLang="zh-CN" sz="1200" b="1" dirty="0"/>
              <a:t>=</a:t>
            </a:r>
            <a:r>
              <a:rPr lang="zh-CN" altLang="en-US" sz="1200" b="1" dirty="0"/>
              <a:t>左下角的输入；还有</a:t>
            </a:r>
            <a:r>
              <a:rPr lang="en-US" altLang="zh-CN" sz="1200" b="1" dirty="0"/>
              <a:t>4</a:t>
            </a:r>
            <a:r>
              <a:rPr lang="zh-CN" altLang="en-US" sz="1200" b="1" dirty="0"/>
              <a:t>路选择器、</a:t>
            </a:r>
            <a:r>
              <a:rPr lang="en-US" altLang="zh-CN" sz="1200" b="1" dirty="0"/>
              <a:t>8</a:t>
            </a:r>
            <a:r>
              <a:rPr lang="zh-CN" altLang="en-US" sz="1200" b="1" dirty="0"/>
              <a:t>路选择器等等</a:t>
            </a:r>
            <a:endParaRPr lang="en-US" altLang="zh-CN" sz="1200" b="1" dirty="0"/>
          </a:p>
          <a:p>
            <a:pPr lvl="3"/>
            <a:endParaRPr lang="en-US" altLang="zh-CN" sz="1600" b="1" dirty="0"/>
          </a:p>
          <a:p>
            <a:pPr lvl="2"/>
            <a:r>
              <a:rPr lang="zh-CN" altLang="en-US" sz="1600" b="1" dirty="0"/>
              <a:t>（</a:t>
            </a:r>
            <a:r>
              <a:rPr lang="en-US" altLang="zh-CN" sz="1600" b="1" dirty="0"/>
              <a:t>6</a:t>
            </a:r>
            <a:r>
              <a:rPr lang="zh-CN" altLang="en-US" sz="1600" b="1" dirty="0"/>
              <a:t>）符号扩展单元</a:t>
            </a:r>
            <a:endParaRPr lang="en-US" altLang="zh-CN" sz="1600" b="1" dirty="0"/>
          </a:p>
          <a:p>
            <a:pPr lvl="3"/>
            <a:r>
              <a:rPr lang="zh-CN" altLang="en-US" sz="1200" b="1" dirty="0"/>
              <a:t>将</a:t>
            </a:r>
            <a:r>
              <a:rPr lang="en-US" altLang="zh-CN" sz="1200" b="1" dirty="0"/>
              <a:t>16</a:t>
            </a:r>
            <a:r>
              <a:rPr lang="zh-CN" altLang="en-US" sz="1200" b="1" dirty="0"/>
              <a:t>位的数扩展为</a:t>
            </a:r>
            <a:r>
              <a:rPr lang="en-US" altLang="zh-CN" sz="1200" b="1" dirty="0"/>
              <a:t>32</a:t>
            </a:r>
            <a:r>
              <a:rPr lang="zh-CN" altLang="en-US" sz="1200" b="1" dirty="0"/>
              <a:t>位的数；例如：输入</a:t>
            </a:r>
            <a:r>
              <a:rPr lang="en-US" altLang="zh-CN" sz="1200" b="1" dirty="0"/>
              <a:t>=1234H</a:t>
            </a:r>
            <a:r>
              <a:rPr lang="zh-CN" altLang="en-US" sz="1200" b="1" dirty="0"/>
              <a:t>，输出</a:t>
            </a:r>
            <a:r>
              <a:rPr lang="en-US" altLang="zh-CN" sz="1200" b="1" dirty="0"/>
              <a:t>=00001234H</a:t>
            </a:r>
            <a:r>
              <a:rPr lang="zh-CN" altLang="en-US" sz="1200" b="1" dirty="0"/>
              <a:t>；输入</a:t>
            </a:r>
            <a:r>
              <a:rPr lang="en-US" altLang="zh-CN" sz="1200" b="1" dirty="0"/>
              <a:t>=8234H</a:t>
            </a:r>
            <a:r>
              <a:rPr lang="zh-CN" altLang="en-US" sz="1200" b="1" dirty="0"/>
              <a:t>，输出</a:t>
            </a:r>
            <a:r>
              <a:rPr lang="en-US" altLang="zh-CN" sz="1200" b="1" dirty="0"/>
              <a:t>=FFFF8234H</a:t>
            </a:r>
          </a:p>
          <a:p>
            <a:pPr lvl="3"/>
            <a:endParaRPr lang="en-US" altLang="zh-CN" sz="1400" b="1" dirty="0"/>
          </a:p>
          <a:p>
            <a:pPr lvl="2"/>
            <a:r>
              <a:rPr lang="zh-CN" altLang="en-US" sz="1600" b="1" dirty="0"/>
              <a:t>（</a:t>
            </a:r>
            <a:r>
              <a:rPr lang="en-US" altLang="zh-CN" sz="1600" b="1" dirty="0"/>
              <a:t>7</a:t>
            </a:r>
            <a:r>
              <a:rPr lang="zh-CN" altLang="en-US" sz="1600" b="1" dirty="0"/>
              <a:t>）移位运算器、加法器和</a:t>
            </a:r>
            <a:r>
              <a:rPr lang="en-US" altLang="zh-CN" sz="1600" b="1" dirty="0"/>
              <a:t>ALU</a:t>
            </a:r>
          </a:p>
          <a:p>
            <a:pPr lvl="3"/>
            <a:r>
              <a:rPr lang="zh-CN" altLang="en-US" sz="1200" b="1" dirty="0"/>
              <a:t>“</a:t>
            </a:r>
            <a:r>
              <a:rPr lang="en-US" altLang="zh-CN" sz="1200" b="1" dirty="0"/>
              <a:t>&lt;&lt;2</a:t>
            </a:r>
            <a:r>
              <a:rPr lang="zh-CN" altLang="en-US" sz="1200" b="1" dirty="0"/>
              <a:t>”表示左移</a:t>
            </a:r>
            <a:r>
              <a:rPr lang="en-US" altLang="zh-CN" sz="1200" b="1" dirty="0"/>
              <a:t>2</a:t>
            </a:r>
            <a:r>
              <a:rPr lang="zh-CN" altLang="en-US" sz="1200" b="1" dirty="0"/>
              <a:t>位运算；例如：输入</a:t>
            </a:r>
            <a:r>
              <a:rPr lang="en-US" altLang="zh-CN" sz="1200" b="1" dirty="0"/>
              <a:t>=12345678H=0001 0010 0011 0100 0101 0110 0111 1000</a:t>
            </a:r>
            <a:r>
              <a:rPr lang="zh-CN" altLang="en-US" sz="1200" b="1" dirty="0"/>
              <a:t>，输出</a:t>
            </a:r>
            <a:r>
              <a:rPr lang="en-US" altLang="zh-CN" sz="1200" b="1" dirty="0"/>
              <a:t>=0100 1000 1101 0001 0101 1001 1110 00</a:t>
            </a:r>
            <a:r>
              <a:rPr lang="en-US" altLang="zh-CN" sz="1200" b="1" dirty="0">
                <a:solidFill>
                  <a:srgbClr val="FF0000"/>
                </a:solidFill>
              </a:rPr>
              <a:t>00</a:t>
            </a:r>
            <a:r>
              <a:rPr lang="en-US" altLang="zh-CN" sz="1200" b="1" dirty="0"/>
              <a:t>=48D1 59E0H</a:t>
            </a:r>
          </a:p>
          <a:p>
            <a:pPr lvl="3"/>
            <a:endParaRPr lang="en-US" altLang="zh-CN" sz="1200" b="1" dirty="0"/>
          </a:p>
          <a:p>
            <a:pPr lvl="3"/>
            <a:r>
              <a:rPr lang="zh-CN" altLang="en-US" sz="1200" b="1" dirty="0"/>
              <a:t>加法器：如顺序指令地址的</a:t>
            </a:r>
            <a:r>
              <a:rPr lang="en-US" altLang="zh-CN" sz="1200" b="1" dirty="0"/>
              <a:t>PC+4</a:t>
            </a:r>
            <a:r>
              <a:rPr lang="zh-CN" altLang="en-US" sz="1200" b="1" dirty="0"/>
              <a:t>计算，分支目标地址的计算</a:t>
            </a:r>
            <a:endParaRPr lang="en-US" altLang="zh-CN" sz="1200" b="1" dirty="0"/>
          </a:p>
          <a:p>
            <a:pPr lvl="3"/>
            <a:endParaRPr lang="en-US" altLang="zh-CN" sz="1200" b="1" dirty="0"/>
          </a:p>
          <a:p>
            <a:pPr lvl="3"/>
            <a:r>
              <a:rPr lang="en-US" altLang="zh-CN" sz="1200" b="1" dirty="0"/>
              <a:t>ALU</a:t>
            </a:r>
            <a:r>
              <a:rPr lang="zh-CN" altLang="en-US" sz="1200" b="1" dirty="0"/>
              <a:t>：实现指令的算术逻辑运算功能，具体什么运算由</a:t>
            </a:r>
            <a:r>
              <a:rPr lang="en-US" altLang="zh-CN" sz="1200" b="1" dirty="0" err="1"/>
              <a:t>AluOp</a:t>
            </a:r>
            <a:r>
              <a:rPr lang="zh-CN" altLang="en-US" sz="1200" b="1" dirty="0"/>
              <a:t>决定；如果两个输入相等，则</a:t>
            </a:r>
            <a:r>
              <a:rPr lang="en-US" altLang="zh-CN" sz="1200" b="1" dirty="0"/>
              <a:t>equal=1</a:t>
            </a:r>
          </a:p>
          <a:p>
            <a:pPr lvl="3"/>
            <a:endParaRPr lang="en-US" altLang="zh-CN" sz="1400" b="1" dirty="0"/>
          </a:p>
        </p:txBody>
      </p:sp>
      <p:grpSp>
        <p:nvGrpSpPr>
          <p:cNvPr id="53" name="组合 52">
            <a:extLst>
              <a:ext uri="{FF2B5EF4-FFF2-40B4-BE49-F238E27FC236}">
                <a16:creationId xmlns:a16="http://schemas.microsoft.com/office/drawing/2014/main" id="{7C57B2D3-F1F6-4394-8069-402EED7F102E}"/>
              </a:ext>
            </a:extLst>
          </p:cNvPr>
          <p:cNvGrpSpPr/>
          <p:nvPr/>
        </p:nvGrpSpPr>
        <p:grpSpPr>
          <a:xfrm>
            <a:off x="91286" y="4365104"/>
            <a:ext cx="8990422" cy="2232248"/>
            <a:chOff x="91286" y="4659092"/>
            <a:chExt cx="8990422" cy="2232248"/>
          </a:xfrm>
        </p:grpSpPr>
        <p:grpSp>
          <p:nvGrpSpPr>
            <p:cNvPr id="50" name="组合 49">
              <a:extLst>
                <a:ext uri="{FF2B5EF4-FFF2-40B4-BE49-F238E27FC236}">
                  <a16:creationId xmlns:a16="http://schemas.microsoft.com/office/drawing/2014/main" id="{EF452370-CA37-45C9-9056-E29B99452AFC}"/>
                </a:ext>
              </a:extLst>
            </p:cNvPr>
            <p:cNvGrpSpPr/>
            <p:nvPr/>
          </p:nvGrpSpPr>
          <p:grpSpPr>
            <a:xfrm>
              <a:off x="351365" y="4659092"/>
              <a:ext cx="8730343" cy="1506212"/>
              <a:chOff x="351365" y="4473141"/>
              <a:chExt cx="8730343" cy="1506212"/>
            </a:xfrm>
          </p:grpSpPr>
          <p:grpSp>
            <p:nvGrpSpPr>
              <p:cNvPr id="47" name="组合 46">
                <a:extLst>
                  <a:ext uri="{FF2B5EF4-FFF2-40B4-BE49-F238E27FC236}">
                    <a16:creationId xmlns:a16="http://schemas.microsoft.com/office/drawing/2014/main" id="{EB408566-2378-4675-B61A-C2416202EDBE}"/>
                  </a:ext>
                </a:extLst>
              </p:cNvPr>
              <p:cNvGrpSpPr/>
              <p:nvPr/>
            </p:nvGrpSpPr>
            <p:grpSpPr>
              <a:xfrm>
                <a:off x="351365" y="4473141"/>
                <a:ext cx="8685131" cy="1506212"/>
                <a:chOff x="351365" y="4473141"/>
                <a:chExt cx="8685131" cy="1506212"/>
              </a:xfrm>
            </p:grpSpPr>
            <p:grpSp>
              <p:nvGrpSpPr>
                <p:cNvPr id="44" name="组合 43">
                  <a:extLst>
                    <a:ext uri="{FF2B5EF4-FFF2-40B4-BE49-F238E27FC236}">
                      <a16:creationId xmlns:a16="http://schemas.microsoft.com/office/drawing/2014/main" id="{685F80CE-B193-47CE-B7C2-4BF73C4EAB27}"/>
                    </a:ext>
                  </a:extLst>
                </p:cNvPr>
                <p:cNvGrpSpPr/>
                <p:nvPr/>
              </p:nvGrpSpPr>
              <p:grpSpPr>
                <a:xfrm>
                  <a:off x="351365" y="4707213"/>
                  <a:ext cx="8685131" cy="1272140"/>
                  <a:chOff x="351365" y="4707213"/>
                  <a:chExt cx="8685131" cy="1272140"/>
                </a:xfrm>
              </p:grpSpPr>
              <p:grpSp>
                <p:nvGrpSpPr>
                  <p:cNvPr id="41" name="组合 40">
                    <a:extLst>
                      <a:ext uri="{FF2B5EF4-FFF2-40B4-BE49-F238E27FC236}">
                        <a16:creationId xmlns:a16="http://schemas.microsoft.com/office/drawing/2014/main" id="{AAC9B661-9B4F-42DE-A251-5C6B3744B1BF}"/>
                      </a:ext>
                    </a:extLst>
                  </p:cNvPr>
                  <p:cNvGrpSpPr/>
                  <p:nvPr/>
                </p:nvGrpSpPr>
                <p:grpSpPr>
                  <a:xfrm>
                    <a:off x="351365" y="4707213"/>
                    <a:ext cx="8591127" cy="1272140"/>
                    <a:chOff x="351365" y="4707213"/>
                    <a:chExt cx="8591127" cy="1272140"/>
                  </a:xfrm>
                </p:grpSpPr>
                <p:grpSp>
                  <p:nvGrpSpPr>
                    <p:cNvPr id="38" name="组合 37">
                      <a:extLst>
                        <a:ext uri="{FF2B5EF4-FFF2-40B4-BE49-F238E27FC236}">
                          <a16:creationId xmlns:a16="http://schemas.microsoft.com/office/drawing/2014/main" id="{BD582850-8719-4929-9427-C98A5817B277}"/>
                        </a:ext>
                      </a:extLst>
                    </p:cNvPr>
                    <p:cNvGrpSpPr/>
                    <p:nvPr/>
                  </p:nvGrpSpPr>
                  <p:grpSpPr>
                    <a:xfrm>
                      <a:off x="351365" y="4707213"/>
                      <a:ext cx="8591127" cy="1272140"/>
                      <a:chOff x="351365" y="4707213"/>
                      <a:chExt cx="8591127" cy="1272140"/>
                    </a:xfrm>
                  </p:grpSpPr>
                  <p:grpSp>
                    <p:nvGrpSpPr>
                      <p:cNvPr id="36" name="组合 35">
                        <a:extLst>
                          <a:ext uri="{FF2B5EF4-FFF2-40B4-BE49-F238E27FC236}">
                            <a16:creationId xmlns:a16="http://schemas.microsoft.com/office/drawing/2014/main" id="{0EE5A63F-A4D3-4208-9A3F-6365473A0CD0}"/>
                          </a:ext>
                        </a:extLst>
                      </p:cNvPr>
                      <p:cNvGrpSpPr/>
                      <p:nvPr/>
                    </p:nvGrpSpPr>
                    <p:grpSpPr>
                      <a:xfrm>
                        <a:off x="352481" y="4707213"/>
                        <a:ext cx="8590011" cy="1272140"/>
                        <a:chOff x="352481" y="4707213"/>
                        <a:chExt cx="8590011" cy="1272140"/>
                      </a:xfrm>
                    </p:grpSpPr>
                    <p:grpSp>
                      <p:nvGrpSpPr>
                        <p:cNvPr id="33" name="组合 32">
                          <a:extLst>
                            <a:ext uri="{FF2B5EF4-FFF2-40B4-BE49-F238E27FC236}">
                              <a16:creationId xmlns:a16="http://schemas.microsoft.com/office/drawing/2014/main" id="{738D339B-621C-48E9-B301-4736DCBF6AF0}"/>
                            </a:ext>
                          </a:extLst>
                        </p:cNvPr>
                        <p:cNvGrpSpPr/>
                        <p:nvPr/>
                      </p:nvGrpSpPr>
                      <p:grpSpPr>
                        <a:xfrm>
                          <a:off x="352481" y="4707213"/>
                          <a:ext cx="8590011" cy="1272140"/>
                          <a:chOff x="352481" y="4707213"/>
                          <a:chExt cx="8590011" cy="1272140"/>
                        </a:xfrm>
                      </p:grpSpPr>
                      <p:pic>
                        <p:nvPicPr>
                          <p:cNvPr id="4" name="图片 3">
                            <a:extLst>
                              <a:ext uri="{FF2B5EF4-FFF2-40B4-BE49-F238E27FC236}">
                                <a16:creationId xmlns:a16="http://schemas.microsoft.com/office/drawing/2014/main" id="{EBBCF06A-1658-41AC-BA93-68467A5B8F15}"/>
                              </a:ext>
                            </a:extLst>
                          </p:cNvPr>
                          <p:cNvPicPr>
                            <a:picLocks noChangeAspect="1"/>
                          </p:cNvPicPr>
                          <p:nvPr/>
                        </p:nvPicPr>
                        <p:blipFill>
                          <a:blip r:embed="rId2"/>
                          <a:stretch>
                            <a:fillRect/>
                          </a:stretch>
                        </p:blipFill>
                        <p:spPr>
                          <a:xfrm>
                            <a:off x="352481" y="4912499"/>
                            <a:ext cx="914447" cy="882695"/>
                          </a:xfrm>
                          <a:prstGeom prst="rect">
                            <a:avLst/>
                          </a:prstGeom>
                        </p:spPr>
                      </p:pic>
                      <p:pic>
                        <p:nvPicPr>
                          <p:cNvPr id="6" name="图片 5">
                            <a:extLst>
                              <a:ext uri="{FF2B5EF4-FFF2-40B4-BE49-F238E27FC236}">
                                <a16:creationId xmlns:a16="http://schemas.microsoft.com/office/drawing/2014/main" id="{5140DDFA-4215-4FAC-B7B1-903EAA0F2701}"/>
                              </a:ext>
                            </a:extLst>
                          </p:cNvPr>
                          <p:cNvPicPr>
                            <a:picLocks noChangeAspect="1"/>
                          </p:cNvPicPr>
                          <p:nvPr/>
                        </p:nvPicPr>
                        <p:blipFill>
                          <a:blip r:embed="rId3"/>
                          <a:stretch>
                            <a:fillRect/>
                          </a:stretch>
                        </p:blipFill>
                        <p:spPr>
                          <a:xfrm>
                            <a:off x="1742211" y="5015205"/>
                            <a:ext cx="1606633" cy="577880"/>
                          </a:xfrm>
                          <a:prstGeom prst="rect">
                            <a:avLst/>
                          </a:prstGeom>
                        </p:spPr>
                      </p:pic>
                      <p:pic>
                        <p:nvPicPr>
                          <p:cNvPr id="10" name="图片 9">
                            <a:extLst>
                              <a:ext uri="{FF2B5EF4-FFF2-40B4-BE49-F238E27FC236}">
                                <a16:creationId xmlns:a16="http://schemas.microsoft.com/office/drawing/2014/main" id="{55EA8A20-E482-451E-9742-11574E329615}"/>
                              </a:ext>
                            </a:extLst>
                          </p:cNvPr>
                          <p:cNvPicPr>
                            <a:picLocks noChangeAspect="1"/>
                          </p:cNvPicPr>
                          <p:nvPr/>
                        </p:nvPicPr>
                        <p:blipFill>
                          <a:blip r:embed="rId4"/>
                          <a:stretch>
                            <a:fillRect/>
                          </a:stretch>
                        </p:blipFill>
                        <p:spPr>
                          <a:xfrm>
                            <a:off x="4124302" y="4945351"/>
                            <a:ext cx="895396" cy="717587"/>
                          </a:xfrm>
                          <a:prstGeom prst="rect">
                            <a:avLst/>
                          </a:prstGeom>
                        </p:spPr>
                      </p:pic>
                      <p:pic>
                        <p:nvPicPr>
                          <p:cNvPr id="16" name="图片 15">
                            <a:extLst>
                              <a:ext uri="{FF2B5EF4-FFF2-40B4-BE49-F238E27FC236}">
                                <a16:creationId xmlns:a16="http://schemas.microsoft.com/office/drawing/2014/main" id="{8BF933BC-986A-4BB5-BCDB-D28AE979CFA9}"/>
                              </a:ext>
                            </a:extLst>
                          </p:cNvPr>
                          <p:cNvPicPr>
                            <a:picLocks noChangeAspect="1"/>
                          </p:cNvPicPr>
                          <p:nvPr/>
                        </p:nvPicPr>
                        <p:blipFill>
                          <a:blip r:embed="rId5"/>
                          <a:stretch>
                            <a:fillRect/>
                          </a:stretch>
                        </p:blipFill>
                        <p:spPr>
                          <a:xfrm>
                            <a:off x="5680490" y="4707213"/>
                            <a:ext cx="1130358" cy="1193861"/>
                          </a:xfrm>
                          <a:prstGeom prst="rect">
                            <a:avLst/>
                          </a:prstGeom>
                        </p:spPr>
                      </p:pic>
                      <p:pic>
                        <p:nvPicPr>
                          <p:cNvPr id="32" name="图片 31">
                            <a:extLst>
                              <a:ext uri="{FF2B5EF4-FFF2-40B4-BE49-F238E27FC236}">
                                <a16:creationId xmlns:a16="http://schemas.microsoft.com/office/drawing/2014/main" id="{8ED2FC1C-80CF-4ADF-B74B-94E5EB7E64C0}"/>
                              </a:ext>
                            </a:extLst>
                          </p:cNvPr>
                          <p:cNvPicPr>
                            <a:picLocks noChangeAspect="1"/>
                          </p:cNvPicPr>
                          <p:nvPr/>
                        </p:nvPicPr>
                        <p:blipFill>
                          <a:blip r:embed="rId6"/>
                          <a:stretch>
                            <a:fillRect/>
                          </a:stretch>
                        </p:blipFill>
                        <p:spPr>
                          <a:xfrm>
                            <a:off x="7380312" y="4728339"/>
                            <a:ext cx="1562180" cy="1251014"/>
                          </a:xfrm>
                          <a:prstGeom prst="rect">
                            <a:avLst/>
                          </a:prstGeom>
                        </p:spPr>
                      </p:pic>
                    </p:grpSp>
                    <p:sp>
                      <p:nvSpPr>
                        <p:cNvPr id="34" name="文本框 33">
                          <a:extLst>
                            <a:ext uri="{FF2B5EF4-FFF2-40B4-BE49-F238E27FC236}">
                              <a16:creationId xmlns:a16="http://schemas.microsoft.com/office/drawing/2014/main" id="{CE5835E5-51B7-496C-A68F-3FBF8E6D829F}"/>
                            </a:ext>
                          </a:extLst>
                        </p:cNvPr>
                        <p:cNvSpPr txBox="1"/>
                        <p:nvPr/>
                      </p:nvSpPr>
                      <p:spPr>
                        <a:xfrm flipH="1">
                          <a:off x="1648607" y="5376177"/>
                          <a:ext cx="2594484" cy="215444"/>
                        </a:xfrm>
                        <a:prstGeom prst="rect">
                          <a:avLst/>
                        </a:prstGeom>
                        <a:noFill/>
                      </p:spPr>
                      <p:txBody>
                        <a:bodyPr wrap="square" rtlCol="0">
                          <a:spAutoFit/>
                        </a:bodyPr>
                        <a:lstStyle/>
                        <a:p>
                          <a:r>
                            <a:rPr lang="en-US" altLang="zh-CN" sz="800" b="1" dirty="0"/>
                            <a:t>16</a:t>
                          </a:r>
                          <a:endParaRPr lang="zh-CN" altLang="en-US" sz="800" b="1" dirty="0"/>
                        </a:p>
                      </p:txBody>
                    </p:sp>
                    <p:sp>
                      <p:nvSpPr>
                        <p:cNvPr id="35" name="文本框 34">
                          <a:extLst>
                            <a:ext uri="{FF2B5EF4-FFF2-40B4-BE49-F238E27FC236}">
                              <a16:creationId xmlns:a16="http://schemas.microsoft.com/office/drawing/2014/main" id="{4FAE6BDA-7BEF-44BF-9CA7-3346331CEC00}"/>
                            </a:ext>
                          </a:extLst>
                        </p:cNvPr>
                        <p:cNvSpPr txBox="1"/>
                        <p:nvPr/>
                      </p:nvSpPr>
                      <p:spPr>
                        <a:xfrm flipH="1">
                          <a:off x="3087691" y="5340504"/>
                          <a:ext cx="2594484" cy="215444"/>
                        </a:xfrm>
                        <a:prstGeom prst="rect">
                          <a:avLst/>
                        </a:prstGeom>
                        <a:noFill/>
                      </p:spPr>
                      <p:txBody>
                        <a:bodyPr wrap="square" rtlCol="0">
                          <a:spAutoFit/>
                        </a:bodyPr>
                        <a:lstStyle/>
                        <a:p>
                          <a:r>
                            <a:rPr lang="en-US" altLang="zh-CN" sz="800" b="1" dirty="0"/>
                            <a:t>32</a:t>
                          </a:r>
                          <a:endParaRPr lang="zh-CN" altLang="en-US" sz="800" b="1" dirty="0"/>
                        </a:p>
                      </p:txBody>
                    </p:sp>
                  </p:grpSp>
                  <p:sp>
                    <p:nvSpPr>
                      <p:cNvPr id="37" name="文本框 36">
                        <a:extLst>
                          <a:ext uri="{FF2B5EF4-FFF2-40B4-BE49-F238E27FC236}">
                            <a16:creationId xmlns:a16="http://schemas.microsoft.com/office/drawing/2014/main" id="{CD7F63E1-0E20-4FD7-AF15-0A8E473901C7}"/>
                          </a:ext>
                        </a:extLst>
                      </p:cNvPr>
                      <p:cNvSpPr txBox="1"/>
                      <p:nvPr/>
                    </p:nvSpPr>
                    <p:spPr>
                      <a:xfrm flipH="1">
                        <a:off x="351365" y="5157772"/>
                        <a:ext cx="2594484" cy="523220"/>
                      </a:xfrm>
                      <a:prstGeom prst="rect">
                        <a:avLst/>
                      </a:prstGeom>
                      <a:noFill/>
                    </p:spPr>
                    <p:txBody>
                      <a:bodyPr wrap="square" rtlCol="0">
                        <a:spAutoFit/>
                      </a:bodyPr>
                      <a:lstStyle/>
                      <a:p>
                        <a:r>
                          <a:rPr lang="en-US" altLang="zh-CN" sz="800" b="1" dirty="0"/>
                          <a:t>32</a:t>
                        </a:r>
                      </a:p>
                      <a:p>
                        <a:endParaRPr lang="en-US" altLang="zh-CN" sz="400" b="1" dirty="0"/>
                      </a:p>
                      <a:p>
                        <a:r>
                          <a:rPr lang="en-US" altLang="zh-CN" sz="800" b="1" dirty="0"/>
                          <a:t>                       32</a:t>
                        </a:r>
                      </a:p>
                      <a:p>
                        <a:r>
                          <a:rPr lang="en-US" altLang="zh-CN" sz="800" b="1" dirty="0"/>
                          <a:t>32</a:t>
                        </a:r>
                        <a:endParaRPr lang="zh-CN" altLang="en-US" sz="800" b="1" dirty="0"/>
                      </a:p>
                    </p:txBody>
                  </p:sp>
                </p:grpSp>
                <p:sp>
                  <p:nvSpPr>
                    <p:cNvPr id="39" name="文本框 38">
                      <a:extLst>
                        <a:ext uri="{FF2B5EF4-FFF2-40B4-BE49-F238E27FC236}">
                          <a16:creationId xmlns:a16="http://schemas.microsoft.com/office/drawing/2014/main" id="{8E3BF966-A826-4C59-8EEA-D7E7C4C18E31}"/>
                        </a:ext>
                      </a:extLst>
                    </p:cNvPr>
                    <p:cNvSpPr txBox="1"/>
                    <p:nvPr/>
                  </p:nvSpPr>
                  <p:spPr>
                    <a:xfrm flipH="1">
                      <a:off x="4098516" y="5361642"/>
                      <a:ext cx="2594484" cy="215444"/>
                    </a:xfrm>
                    <a:prstGeom prst="rect">
                      <a:avLst/>
                    </a:prstGeom>
                    <a:noFill/>
                  </p:spPr>
                  <p:txBody>
                    <a:bodyPr wrap="square" rtlCol="0">
                      <a:spAutoFit/>
                    </a:bodyPr>
                    <a:lstStyle/>
                    <a:p>
                      <a:r>
                        <a:rPr lang="en-US" altLang="zh-CN" sz="800" b="1" dirty="0"/>
                        <a:t>32</a:t>
                      </a:r>
                      <a:endParaRPr lang="zh-CN" altLang="en-US" sz="800" b="1" dirty="0"/>
                    </a:p>
                  </p:txBody>
                </p:sp>
                <p:sp>
                  <p:nvSpPr>
                    <p:cNvPr id="40" name="文本框 39">
                      <a:extLst>
                        <a:ext uri="{FF2B5EF4-FFF2-40B4-BE49-F238E27FC236}">
                          <a16:creationId xmlns:a16="http://schemas.microsoft.com/office/drawing/2014/main" id="{21874863-231C-4B0A-94FF-165186D57B31}"/>
                        </a:ext>
                      </a:extLst>
                    </p:cNvPr>
                    <p:cNvSpPr txBox="1"/>
                    <p:nvPr/>
                  </p:nvSpPr>
                  <p:spPr>
                    <a:xfrm flipH="1">
                      <a:off x="4810428" y="5290806"/>
                      <a:ext cx="2594484" cy="215444"/>
                    </a:xfrm>
                    <a:prstGeom prst="rect">
                      <a:avLst/>
                    </a:prstGeom>
                    <a:noFill/>
                  </p:spPr>
                  <p:txBody>
                    <a:bodyPr wrap="square" rtlCol="0">
                      <a:spAutoFit/>
                    </a:bodyPr>
                    <a:lstStyle/>
                    <a:p>
                      <a:r>
                        <a:rPr lang="en-US" altLang="zh-CN" sz="800" b="1"/>
                        <a:t>32</a:t>
                      </a:r>
                      <a:endParaRPr lang="zh-CN" altLang="en-US" sz="800" b="1" dirty="0"/>
                    </a:p>
                  </p:txBody>
                </p:sp>
              </p:grpSp>
              <p:sp>
                <p:nvSpPr>
                  <p:cNvPr id="42" name="文本框 41">
                    <a:extLst>
                      <a:ext uri="{FF2B5EF4-FFF2-40B4-BE49-F238E27FC236}">
                        <a16:creationId xmlns:a16="http://schemas.microsoft.com/office/drawing/2014/main" id="{F60FC0F4-A2D3-4B89-A8F9-00FB61E21007}"/>
                      </a:ext>
                    </a:extLst>
                  </p:cNvPr>
                  <p:cNvSpPr txBox="1"/>
                  <p:nvPr/>
                </p:nvSpPr>
                <p:spPr>
                  <a:xfrm flipH="1">
                    <a:off x="5603260" y="5045255"/>
                    <a:ext cx="2594484" cy="784830"/>
                  </a:xfrm>
                  <a:prstGeom prst="rect">
                    <a:avLst/>
                  </a:prstGeom>
                  <a:noFill/>
                </p:spPr>
                <p:txBody>
                  <a:bodyPr wrap="square" rtlCol="0">
                    <a:spAutoFit/>
                  </a:bodyPr>
                  <a:lstStyle/>
                  <a:p>
                    <a:r>
                      <a:rPr lang="en-US" altLang="zh-CN" sz="800" b="1" dirty="0"/>
                      <a:t>32</a:t>
                    </a:r>
                  </a:p>
                  <a:p>
                    <a:endParaRPr lang="en-US" altLang="zh-CN" sz="400" b="1" dirty="0"/>
                  </a:p>
                  <a:p>
                    <a:r>
                      <a:rPr lang="en-US" altLang="zh-CN" sz="800" b="1" dirty="0"/>
                      <a:t>                      </a:t>
                    </a:r>
                  </a:p>
                  <a:p>
                    <a:r>
                      <a:rPr lang="en-US" altLang="zh-CN" sz="800" b="1" dirty="0"/>
                      <a:t>                                32</a:t>
                    </a:r>
                  </a:p>
                  <a:p>
                    <a:endParaRPr lang="en-US" altLang="zh-CN" sz="800" b="1" dirty="0"/>
                  </a:p>
                  <a:p>
                    <a:r>
                      <a:rPr lang="en-US" altLang="zh-CN" sz="800" b="1" dirty="0"/>
                      <a:t>32</a:t>
                    </a:r>
                    <a:endParaRPr lang="zh-CN" altLang="en-US" sz="800" b="1" dirty="0"/>
                  </a:p>
                </p:txBody>
              </p:sp>
              <p:sp>
                <p:nvSpPr>
                  <p:cNvPr id="43" name="文本框 42">
                    <a:extLst>
                      <a:ext uri="{FF2B5EF4-FFF2-40B4-BE49-F238E27FC236}">
                        <a16:creationId xmlns:a16="http://schemas.microsoft.com/office/drawing/2014/main" id="{51FD0DC0-5FE4-40DD-B7E3-FFCE4AAFDDF8}"/>
                      </a:ext>
                    </a:extLst>
                  </p:cNvPr>
                  <p:cNvSpPr txBox="1"/>
                  <p:nvPr/>
                </p:nvSpPr>
                <p:spPr>
                  <a:xfrm flipH="1">
                    <a:off x="7450124" y="5148841"/>
                    <a:ext cx="1586372" cy="784830"/>
                  </a:xfrm>
                  <a:prstGeom prst="rect">
                    <a:avLst/>
                  </a:prstGeom>
                  <a:noFill/>
                </p:spPr>
                <p:txBody>
                  <a:bodyPr wrap="square" rtlCol="0">
                    <a:spAutoFit/>
                  </a:bodyPr>
                  <a:lstStyle/>
                  <a:p>
                    <a:r>
                      <a:rPr lang="en-US" altLang="zh-CN" sz="800" b="1" dirty="0"/>
                      <a:t>32</a:t>
                    </a:r>
                  </a:p>
                  <a:p>
                    <a:endParaRPr lang="en-US" altLang="zh-CN" sz="400" b="1" dirty="0"/>
                  </a:p>
                  <a:p>
                    <a:r>
                      <a:rPr lang="en-US" altLang="zh-CN" sz="800" b="1" dirty="0"/>
                      <a:t>                      </a:t>
                    </a:r>
                  </a:p>
                  <a:p>
                    <a:r>
                      <a:rPr lang="en-US" altLang="zh-CN" sz="800" b="1" dirty="0"/>
                      <a:t>                                32</a:t>
                    </a:r>
                  </a:p>
                  <a:p>
                    <a:endParaRPr lang="en-US" altLang="zh-CN" sz="800" b="1" dirty="0"/>
                  </a:p>
                  <a:p>
                    <a:r>
                      <a:rPr lang="en-US" altLang="zh-CN" sz="800" b="1" dirty="0"/>
                      <a:t>32</a:t>
                    </a:r>
                    <a:endParaRPr lang="zh-CN" altLang="en-US" sz="800" b="1" dirty="0"/>
                  </a:p>
                </p:txBody>
              </p:sp>
            </p:grpSp>
            <p:sp>
              <p:nvSpPr>
                <p:cNvPr id="45" name="文本框 44">
                  <a:extLst>
                    <a:ext uri="{FF2B5EF4-FFF2-40B4-BE49-F238E27FC236}">
                      <a16:creationId xmlns:a16="http://schemas.microsoft.com/office/drawing/2014/main" id="{8801543A-5B5F-4EF1-A939-7335A693031C}"/>
                    </a:ext>
                  </a:extLst>
                </p:cNvPr>
                <p:cNvSpPr txBox="1"/>
                <p:nvPr/>
              </p:nvSpPr>
              <p:spPr>
                <a:xfrm>
                  <a:off x="580061" y="4679538"/>
                  <a:ext cx="303288" cy="215444"/>
                </a:xfrm>
                <a:prstGeom prst="rect">
                  <a:avLst/>
                </a:prstGeom>
                <a:noFill/>
              </p:spPr>
              <p:txBody>
                <a:bodyPr wrap="none" rtlCol="0">
                  <a:spAutoFit/>
                </a:bodyPr>
                <a:lstStyle/>
                <a:p>
                  <a:r>
                    <a:rPr lang="en-US" altLang="zh-CN" sz="800" b="1" dirty="0" err="1">
                      <a:solidFill>
                        <a:srgbClr val="0070C0"/>
                      </a:solidFill>
                    </a:rPr>
                    <a:t>sel</a:t>
                  </a:r>
                  <a:endParaRPr lang="zh-CN" altLang="en-US" sz="800" b="1" dirty="0">
                    <a:solidFill>
                      <a:srgbClr val="0070C0"/>
                    </a:solidFill>
                  </a:endParaRPr>
                </a:p>
              </p:txBody>
            </p:sp>
            <p:sp>
              <p:nvSpPr>
                <p:cNvPr id="46" name="文本框 45">
                  <a:extLst>
                    <a:ext uri="{FF2B5EF4-FFF2-40B4-BE49-F238E27FC236}">
                      <a16:creationId xmlns:a16="http://schemas.microsoft.com/office/drawing/2014/main" id="{48A5B8E9-8166-4877-95CD-30ED041231E2}"/>
                    </a:ext>
                  </a:extLst>
                </p:cNvPr>
                <p:cNvSpPr txBox="1"/>
                <p:nvPr/>
              </p:nvSpPr>
              <p:spPr>
                <a:xfrm>
                  <a:off x="7754108" y="4473141"/>
                  <a:ext cx="450764" cy="215444"/>
                </a:xfrm>
                <a:prstGeom prst="rect">
                  <a:avLst/>
                </a:prstGeom>
                <a:noFill/>
              </p:spPr>
              <p:txBody>
                <a:bodyPr wrap="none" rtlCol="0">
                  <a:spAutoFit/>
                </a:bodyPr>
                <a:lstStyle/>
                <a:p>
                  <a:r>
                    <a:rPr lang="en-US" altLang="zh-CN" sz="800" b="1" dirty="0" err="1">
                      <a:solidFill>
                        <a:srgbClr val="0070C0"/>
                      </a:solidFill>
                    </a:rPr>
                    <a:t>AluOp</a:t>
                  </a:r>
                  <a:endParaRPr lang="zh-CN" altLang="en-US" sz="800" b="1" dirty="0">
                    <a:solidFill>
                      <a:srgbClr val="0070C0"/>
                    </a:solidFill>
                  </a:endParaRPr>
                </a:p>
              </p:txBody>
            </p:sp>
          </p:grpSp>
          <p:pic>
            <p:nvPicPr>
              <p:cNvPr id="49" name="图片 48">
                <a:extLst>
                  <a:ext uri="{FF2B5EF4-FFF2-40B4-BE49-F238E27FC236}">
                    <a16:creationId xmlns:a16="http://schemas.microsoft.com/office/drawing/2014/main" id="{FAF91C12-CB3C-4435-A5A1-1B55584C5320}"/>
                  </a:ext>
                </a:extLst>
              </p:cNvPr>
              <p:cNvPicPr>
                <a:picLocks noChangeAspect="1"/>
              </p:cNvPicPr>
              <p:nvPr/>
            </p:nvPicPr>
            <p:blipFill>
              <a:blip r:embed="rId7"/>
              <a:stretch>
                <a:fillRect/>
              </a:stretch>
            </p:blipFill>
            <p:spPr>
              <a:xfrm>
                <a:off x="8680366" y="5226944"/>
                <a:ext cx="401342" cy="298465"/>
              </a:xfrm>
              <a:prstGeom prst="rect">
                <a:avLst/>
              </a:prstGeom>
            </p:spPr>
          </p:pic>
        </p:grpSp>
        <p:sp>
          <p:nvSpPr>
            <p:cNvPr id="51" name="文本框 50">
              <a:extLst>
                <a:ext uri="{FF2B5EF4-FFF2-40B4-BE49-F238E27FC236}">
                  <a16:creationId xmlns:a16="http://schemas.microsoft.com/office/drawing/2014/main" id="{D62F048E-FD79-42CB-9DCA-257C29C4D62F}"/>
                </a:ext>
              </a:extLst>
            </p:cNvPr>
            <p:cNvSpPr txBox="1"/>
            <p:nvPr/>
          </p:nvSpPr>
          <p:spPr>
            <a:xfrm>
              <a:off x="3203848" y="6614341"/>
              <a:ext cx="2603598" cy="276999"/>
            </a:xfrm>
            <a:prstGeom prst="rect">
              <a:avLst/>
            </a:prstGeom>
            <a:noFill/>
          </p:spPr>
          <p:txBody>
            <a:bodyPr wrap="none" rtlCol="0">
              <a:spAutoFit/>
            </a:bodyPr>
            <a:lstStyle/>
            <a:p>
              <a:r>
                <a:rPr lang="zh-CN" altLang="en-US" sz="1200" b="1" dirty="0"/>
                <a:t>图</a:t>
              </a:r>
              <a:r>
                <a:rPr lang="en-US" altLang="zh-CN" sz="1200" b="1" dirty="0"/>
                <a:t>6.16    </a:t>
              </a:r>
              <a:r>
                <a:rPr lang="zh-CN" altLang="en-US" sz="1200" b="1" dirty="0"/>
                <a:t>数据通路中的组合逻辑部件</a:t>
              </a:r>
            </a:p>
          </p:txBody>
        </p:sp>
        <p:sp>
          <p:nvSpPr>
            <p:cNvPr id="52" name="文本框 51">
              <a:extLst>
                <a:ext uri="{FF2B5EF4-FFF2-40B4-BE49-F238E27FC236}">
                  <a16:creationId xmlns:a16="http://schemas.microsoft.com/office/drawing/2014/main" id="{7926CCC8-1694-4C0C-BAD5-D5298064CCD3}"/>
                </a:ext>
              </a:extLst>
            </p:cNvPr>
            <p:cNvSpPr txBox="1"/>
            <p:nvPr/>
          </p:nvSpPr>
          <p:spPr>
            <a:xfrm>
              <a:off x="91286" y="6135107"/>
              <a:ext cx="8433719" cy="246221"/>
            </a:xfrm>
            <a:prstGeom prst="rect">
              <a:avLst/>
            </a:prstGeom>
            <a:noFill/>
          </p:spPr>
          <p:txBody>
            <a:bodyPr wrap="none" rtlCol="0">
              <a:spAutoFit/>
            </a:bodyPr>
            <a:lstStyle/>
            <a:p>
              <a:r>
                <a:rPr lang="zh-CN" altLang="en-US" sz="1000" b="1" dirty="0"/>
                <a:t>（</a:t>
              </a:r>
              <a:r>
                <a:rPr lang="en-US" altLang="zh-CN" sz="1000" b="1" dirty="0"/>
                <a:t>a</a:t>
              </a:r>
              <a:r>
                <a:rPr lang="zh-CN" altLang="en-US" sz="1000" b="1" dirty="0"/>
                <a:t>）多路选择器                                （</a:t>
              </a:r>
              <a:r>
                <a:rPr lang="en-US" altLang="zh-CN" sz="1000" b="1" dirty="0"/>
                <a:t>b</a:t>
              </a:r>
              <a:r>
                <a:rPr lang="zh-CN" altLang="en-US" sz="1000" b="1" dirty="0"/>
                <a:t>）符号扩展器                                         （</a:t>
              </a:r>
              <a:r>
                <a:rPr lang="en-US" altLang="zh-CN" sz="1000" b="1" dirty="0"/>
                <a:t>c</a:t>
              </a:r>
              <a:r>
                <a:rPr lang="zh-CN" altLang="en-US" sz="1000" b="1" dirty="0"/>
                <a:t>）移位运算器                     （</a:t>
              </a:r>
              <a:r>
                <a:rPr lang="en-US" altLang="zh-CN" sz="1000" b="1" dirty="0"/>
                <a:t>d</a:t>
              </a:r>
              <a:r>
                <a:rPr lang="zh-CN" altLang="en-US" sz="1000" b="1" dirty="0"/>
                <a:t>）加法器                                                 （</a:t>
              </a:r>
              <a:r>
                <a:rPr lang="en-US" altLang="zh-CN" sz="1000" b="1" dirty="0"/>
                <a:t>e</a:t>
              </a:r>
              <a:r>
                <a:rPr lang="zh-CN" altLang="en-US" sz="1000" b="1" dirty="0"/>
                <a:t>）</a:t>
              </a:r>
              <a:r>
                <a:rPr lang="en-US" altLang="zh-CN" sz="1000" b="1" dirty="0"/>
                <a:t>ALU</a:t>
              </a:r>
              <a:endParaRPr lang="zh-CN" altLang="en-US" sz="1000" b="1" dirty="0"/>
            </a:p>
          </p:txBody>
        </p:sp>
      </p:grpSp>
    </p:spTree>
    <p:extLst>
      <p:ext uri="{BB962C8B-B14F-4D97-AF65-F5344CB8AC3E}">
        <p14:creationId xmlns:p14="http://schemas.microsoft.com/office/powerpoint/2010/main" val="1387089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A5EC0BB-87AD-4FB7-81D7-AAB5E9AB886B}"/>
              </a:ext>
            </a:extLst>
          </p:cNvPr>
          <p:cNvSpPr>
            <a:spLocks noGrp="1" noChangeArrowheads="1"/>
          </p:cNvSpPr>
          <p:nvPr>
            <p:ph idx="1"/>
          </p:nvPr>
        </p:nvSpPr>
        <p:spPr>
          <a:xfrm>
            <a:off x="457200" y="188640"/>
            <a:ext cx="8229600" cy="5102027"/>
          </a:xfrm>
        </p:spPr>
        <p:txBody>
          <a:bodyPr/>
          <a:lstStyle/>
          <a:p>
            <a:pPr eaLnBrk="1" hangingPunct="1"/>
            <a:r>
              <a:rPr lang="en-US" altLang="zh-CN" b="1" dirty="0">
                <a:ea typeface="黑体" panose="02010609060101010101" pitchFamily="49" charset="-122"/>
              </a:rPr>
              <a:t>6.1.2  </a:t>
            </a:r>
            <a:r>
              <a:rPr lang="zh-CN" altLang="en-US" b="1" dirty="0">
                <a:ea typeface="黑体" panose="02010609060101010101" pitchFamily="49" charset="-122"/>
              </a:rPr>
              <a:t>中央处理器的组成</a:t>
            </a:r>
            <a:endParaRPr lang="en-US" altLang="zh-CN" b="1" dirty="0"/>
          </a:p>
          <a:p>
            <a:pPr lvl="1" eaLnBrk="1" hangingPunct="1"/>
            <a:endParaRPr lang="en-US" altLang="zh-CN" sz="1200" b="1" dirty="0"/>
          </a:p>
          <a:p>
            <a:pPr lvl="1" eaLnBrk="1" hangingPunct="1"/>
            <a:r>
              <a:rPr lang="zh-CN" altLang="en-US" sz="1400" b="1" dirty="0"/>
              <a:t>早期计算机的</a:t>
            </a:r>
            <a:r>
              <a:rPr lang="en-US" altLang="zh-CN" sz="1400" b="1" dirty="0"/>
              <a:t>CPU</a:t>
            </a:r>
            <a:r>
              <a:rPr lang="zh-CN" altLang="en-US" sz="1400" b="1" dirty="0"/>
              <a:t>主要包括运算器和控制器；现代计算机的</a:t>
            </a:r>
            <a:r>
              <a:rPr lang="en-US" altLang="zh-CN" sz="1400" b="1" dirty="0"/>
              <a:t>CPU</a:t>
            </a:r>
            <a:r>
              <a:rPr lang="zh-CN" altLang="en-US" sz="1400" b="1" dirty="0"/>
              <a:t>还增加了</a:t>
            </a:r>
            <a:r>
              <a:rPr lang="en-US" altLang="zh-CN" sz="1400" b="1" dirty="0"/>
              <a:t>cache</a:t>
            </a:r>
            <a:r>
              <a:rPr lang="zh-CN" altLang="en-US" sz="1400" b="1" dirty="0"/>
              <a:t>（</a:t>
            </a:r>
            <a:r>
              <a:rPr lang="en-US" altLang="zh-CN" sz="1400" b="1" dirty="0"/>
              <a:t>L1 cache</a:t>
            </a:r>
            <a:r>
              <a:rPr lang="zh-CN" altLang="en-US" sz="1400" b="1" dirty="0"/>
              <a:t>，内部</a:t>
            </a:r>
            <a:r>
              <a:rPr lang="en-US" altLang="zh-CN" sz="1400" b="1" dirty="0"/>
              <a:t>cache</a:t>
            </a:r>
            <a:r>
              <a:rPr lang="zh-CN" altLang="en-US" sz="1400" b="1" dirty="0"/>
              <a:t>）、</a:t>
            </a:r>
            <a:r>
              <a:rPr lang="en-US" altLang="zh-CN" sz="1400" b="1" dirty="0"/>
              <a:t>MMU</a:t>
            </a:r>
            <a:r>
              <a:rPr lang="zh-CN" altLang="en-US" sz="1400" b="1" dirty="0"/>
              <a:t>（存储器管理单元）、浮点运算器等单元；图</a:t>
            </a:r>
            <a:r>
              <a:rPr lang="en-US" altLang="zh-CN" sz="1400" b="1" dirty="0"/>
              <a:t>6.1</a:t>
            </a:r>
            <a:r>
              <a:rPr lang="zh-CN" altLang="en-US" sz="1400" b="1" dirty="0"/>
              <a:t>：</a:t>
            </a:r>
            <a:r>
              <a:rPr lang="en-US" altLang="zh-CN" sz="1400" b="1" dirty="0"/>
              <a:t>CPU</a:t>
            </a:r>
            <a:r>
              <a:rPr lang="zh-CN" altLang="en-US" sz="1400" b="1" dirty="0"/>
              <a:t>的基本组成。</a:t>
            </a:r>
            <a:endParaRPr lang="en-US" altLang="zh-CN" sz="1400" b="1" dirty="0"/>
          </a:p>
          <a:p>
            <a:pPr lvl="1" eaLnBrk="1" hangingPunct="1"/>
            <a:endParaRPr lang="en-US" altLang="zh-CN" sz="1400" b="1" dirty="0"/>
          </a:p>
          <a:p>
            <a:pPr lvl="1" eaLnBrk="1" hangingPunct="1"/>
            <a:r>
              <a:rPr lang="zh-CN" altLang="en-US" sz="1400" b="1" dirty="0">
                <a:solidFill>
                  <a:srgbClr val="FF0000"/>
                </a:solidFill>
              </a:rPr>
              <a:t>运算器</a:t>
            </a:r>
            <a:r>
              <a:rPr lang="zh-CN" altLang="en-US" sz="1400" b="1" dirty="0"/>
              <a:t>是执行部件，由</a:t>
            </a:r>
            <a:r>
              <a:rPr lang="en-US" altLang="zh-CN" sz="1400" b="1" dirty="0"/>
              <a:t>ALU</a:t>
            </a:r>
            <a:r>
              <a:rPr lang="zh-CN" altLang="en-US" sz="1400" b="1" dirty="0"/>
              <a:t>和各种寄存器组成，负责数据加工。</a:t>
            </a:r>
            <a:endParaRPr lang="en-US" altLang="zh-CN" sz="1400" b="1" dirty="0"/>
          </a:p>
          <a:p>
            <a:pPr lvl="1" eaLnBrk="1" hangingPunct="1"/>
            <a:endParaRPr lang="en-US" altLang="zh-CN" sz="1400" b="1" dirty="0"/>
          </a:p>
          <a:p>
            <a:pPr lvl="1" eaLnBrk="1" hangingPunct="1"/>
            <a:r>
              <a:rPr lang="zh-CN" altLang="en-US" sz="1400" b="1" dirty="0">
                <a:solidFill>
                  <a:srgbClr val="FF0000"/>
                </a:solidFill>
              </a:rPr>
              <a:t>控制器</a:t>
            </a:r>
            <a:r>
              <a:rPr lang="zh-CN" altLang="en-US" sz="1400" b="1" dirty="0"/>
              <a:t>的主要功能包括取指令、计算下一条指令的地址、对指令进行译码、生成指令对应的操作控制信号序列、控制指令执行的步骤和数据流动的方向。</a:t>
            </a:r>
            <a:endParaRPr lang="en-US" altLang="zh-CN" sz="1400" b="1" dirty="0"/>
          </a:p>
          <a:p>
            <a:pPr lvl="1" eaLnBrk="1" hangingPunct="1"/>
            <a:endParaRPr lang="en-US" altLang="zh-CN" sz="1200" b="1" dirty="0"/>
          </a:p>
          <a:p>
            <a:pPr lvl="1" eaLnBrk="1" hangingPunct="1"/>
            <a:endParaRPr lang="en-US" altLang="zh-CN" sz="1200" b="1" dirty="0"/>
          </a:p>
        </p:txBody>
      </p:sp>
      <p:grpSp>
        <p:nvGrpSpPr>
          <p:cNvPr id="8" name="组合 7">
            <a:extLst>
              <a:ext uri="{FF2B5EF4-FFF2-40B4-BE49-F238E27FC236}">
                <a16:creationId xmlns:a16="http://schemas.microsoft.com/office/drawing/2014/main" id="{F39DED9E-7AA2-4196-B9DB-ADB0101CB349}"/>
              </a:ext>
            </a:extLst>
          </p:cNvPr>
          <p:cNvGrpSpPr/>
          <p:nvPr/>
        </p:nvGrpSpPr>
        <p:grpSpPr>
          <a:xfrm>
            <a:off x="1331640" y="2996952"/>
            <a:ext cx="6079427" cy="3765531"/>
            <a:chOff x="1331640" y="2924944"/>
            <a:chExt cx="6079427" cy="3765531"/>
          </a:xfrm>
        </p:grpSpPr>
        <p:pic>
          <p:nvPicPr>
            <p:cNvPr id="6" name="图片 5">
              <a:extLst>
                <a:ext uri="{FF2B5EF4-FFF2-40B4-BE49-F238E27FC236}">
                  <a16:creationId xmlns:a16="http://schemas.microsoft.com/office/drawing/2014/main" id="{B6696043-846D-4D20-8D69-AA7AEDD9F614}"/>
                </a:ext>
              </a:extLst>
            </p:cNvPr>
            <p:cNvPicPr>
              <a:picLocks noChangeAspect="1"/>
            </p:cNvPicPr>
            <p:nvPr/>
          </p:nvPicPr>
          <p:blipFill>
            <a:blip r:embed="rId2"/>
            <a:stretch>
              <a:fillRect/>
            </a:stretch>
          </p:blipFill>
          <p:spPr>
            <a:xfrm>
              <a:off x="1331640" y="2924944"/>
              <a:ext cx="6079427" cy="3390000"/>
            </a:xfrm>
            <a:prstGeom prst="rect">
              <a:avLst/>
            </a:prstGeom>
          </p:spPr>
        </p:pic>
        <p:sp>
          <p:nvSpPr>
            <p:cNvPr id="7" name="文本框 6">
              <a:extLst>
                <a:ext uri="{FF2B5EF4-FFF2-40B4-BE49-F238E27FC236}">
                  <a16:creationId xmlns:a16="http://schemas.microsoft.com/office/drawing/2014/main" id="{D1073EA1-4D19-4070-B3F1-AF1BBA252121}"/>
                </a:ext>
              </a:extLst>
            </p:cNvPr>
            <p:cNvSpPr txBox="1"/>
            <p:nvPr/>
          </p:nvSpPr>
          <p:spPr>
            <a:xfrm>
              <a:off x="3779912" y="6413476"/>
              <a:ext cx="1712328" cy="276999"/>
            </a:xfrm>
            <a:prstGeom prst="rect">
              <a:avLst/>
            </a:prstGeom>
            <a:noFill/>
          </p:spPr>
          <p:txBody>
            <a:bodyPr wrap="none" rtlCol="0">
              <a:spAutoFit/>
            </a:bodyPr>
            <a:lstStyle/>
            <a:p>
              <a:r>
                <a:rPr lang="zh-CN" altLang="en-US" sz="1200" b="1" dirty="0"/>
                <a:t>图</a:t>
              </a:r>
              <a:r>
                <a:rPr lang="en-US" altLang="zh-CN" sz="1200" b="1" dirty="0"/>
                <a:t>6.1    CPU</a:t>
              </a:r>
              <a:r>
                <a:rPr lang="zh-CN" altLang="en-US" sz="1200" b="1" dirty="0"/>
                <a:t>的基本组成</a:t>
              </a:r>
            </a:p>
          </p:txBody>
        </p:sp>
      </p:grpSp>
    </p:spTree>
    <p:extLst>
      <p:ext uri="{BB962C8B-B14F-4D97-AF65-F5344CB8AC3E}">
        <p14:creationId xmlns:p14="http://schemas.microsoft.com/office/powerpoint/2010/main" val="3253506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1"/>
            <a:r>
              <a:rPr lang="en-US" altLang="zh-CN" sz="2000" b="1" dirty="0"/>
              <a:t>2</a:t>
            </a:r>
            <a:r>
              <a:rPr lang="zh-CN" altLang="en-US" sz="2000" b="1" dirty="0"/>
              <a:t>、单周期处理器典型数据通路</a:t>
            </a:r>
            <a:endParaRPr lang="en-US" altLang="zh-CN" sz="2000" b="1" dirty="0"/>
          </a:p>
          <a:p>
            <a:pPr lvl="1"/>
            <a:endParaRPr lang="en-US" altLang="zh-CN" sz="1600" b="1" dirty="0"/>
          </a:p>
          <a:p>
            <a:pPr lvl="2"/>
            <a:r>
              <a:rPr lang="zh-CN" altLang="en-US" sz="1400" b="1" dirty="0"/>
              <a:t>图</a:t>
            </a:r>
            <a:r>
              <a:rPr lang="en-US" altLang="zh-CN" sz="1400" b="1" dirty="0"/>
              <a:t>6.25</a:t>
            </a:r>
            <a:r>
              <a:rPr lang="zh-CN" altLang="en-US" sz="1400" b="1" dirty="0"/>
              <a:t>为采用专用数据通路的单周期</a:t>
            </a:r>
            <a:r>
              <a:rPr lang="en-US" altLang="zh-CN" sz="1400" b="1" dirty="0"/>
              <a:t>MIPS</a:t>
            </a:r>
            <a:r>
              <a:rPr lang="zh-CN" altLang="en-US" sz="1400" b="1" dirty="0"/>
              <a:t>处理器结构；单周期处理器是指</a:t>
            </a:r>
            <a:r>
              <a:rPr lang="zh-CN" altLang="en-US" sz="1400" b="1" dirty="0">
                <a:solidFill>
                  <a:srgbClr val="FF0000"/>
                </a:solidFill>
              </a:rPr>
              <a:t>所有指令在一个时钟周期内执行完成</a:t>
            </a:r>
            <a:r>
              <a:rPr lang="zh-CN" altLang="en-US" sz="1400" b="1" dirty="0"/>
              <a:t>。</a:t>
            </a:r>
            <a:endParaRPr lang="en-US" altLang="zh-CN" sz="1400" b="1" dirty="0"/>
          </a:p>
          <a:p>
            <a:pPr lvl="2"/>
            <a:endParaRPr lang="en-US" altLang="zh-CN" sz="1400" b="1" dirty="0"/>
          </a:p>
          <a:p>
            <a:pPr lvl="2"/>
            <a:r>
              <a:rPr lang="zh-CN" altLang="en-US" sz="1400" b="1" dirty="0"/>
              <a:t>由于不同的指令，其执行时间是不同的（如图</a:t>
            </a:r>
            <a:r>
              <a:rPr lang="en-US" altLang="zh-CN" sz="1400" b="1" dirty="0"/>
              <a:t>6.14</a:t>
            </a:r>
            <a:r>
              <a:rPr lang="zh-CN" altLang="en-US" sz="1400" b="1" dirty="0"/>
              <a:t>中的</a:t>
            </a:r>
            <a:r>
              <a:rPr lang="en-US" altLang="zh-CN" sz="1400" b="1" dirty="0"/>
              <a:t>5</a:t>
            </a:r>
            <a:r>
              <a:rPr lang="zh-CN" altLang="en-US" sz="1400" b="1" dirty="0"/>
              <a:t>条指令，执行时间分别为</a:t>
            </a:r>
            <a:r>
              <a:rPr lang="en-US" altLang="zh-CN" sz="1400" b="1" dirty="0"/>
              <a:t>9</a:t>
            </a:r>
            <a:r>
              <a:rPr lang="zh-CN" altLang="en-US" sz="1400" b="1" dirty="0"/>
              <a:t>、</a:t>
            </a:r>
            <a:r>
              <a:rPr lang="en-US" altLang="zh-CN" sz="1400" b="1" dirty="0"/>
              <a:t>9</a:t>
            </a:r>
            <a:r>
              <a:rPr lang="zh-CN" altLang="en-US" sz="1400" b="1" dirty="0"/>
              <a:t>、</a:t>
            </a:r>
            <a:r>
              <a:rPr lang="en-US" altLang="zh-CN" sz="1400" b="1" dirty="0"/>
              <a:t>9</a:t>
            </a:r>
            <a:r>
              <a:rPr lang="zh-CN" altLang="en-US" sz="1400" b="1" dirty="0"/>
              <a:t>、</a:t>
            </a:r>
            <a:r>
              <a:rPr lang="en-US" altLang="zh-CN" sz="1400" b="1" dirty="0"/>
              <a:t>7</a:t>
            </a:r>
            <a:r>
              <a:rPr lang="zh-CN" altLang="en-US" sz="1400" b="1" dirty="0"/>
              <a:t>、</a:t>
            </a:r>
            <a:r>
              <a:rPr lang="en-US" altLang="zh-CN" sz="1400" b="1" dirty="0"/>
              <a:t>7</a:t>
            </a:r>
            <a:r>
              <a:rPr lang="zh-CN" altLang="en-US" sz="1400" b="1" dirty="0"/>
              <a:t>个节拍）；根据木桶原理，单周期处理的时钟周期取决于</a:t>
            </a:r>
            <a:r>
              <a:rPr lang="zh-CN" altLang="en-US" sz="1400" b="1" dirty="0">
                <a:solidFill>
                  <a:srgbClr val="FF0000"/>
                </a:solidFill>
              </a:rPr>
              <a:t>执行速度最慢的指令</a:t>
            </a:r>
            <a:r>
              <a:rPr lang="zh-CN" altLang="en-US" sz="1400" b="1" dirty="0"/>
              <a:t>。</a:t>
            </a:r>
            <a:endParaRPr lang="en-US" altLang="zh-CN" sz="1400" b="1" dirty="0"/>
          </a:p>
          <a:p>
            <a:pPr lvl="2"/>
            <a:endParaRPr lang="en-US" altLang="zh-CN" sz="1400" b="1" dirty="0"/>
          </a:p>
          <a:p>
            <a:pPr lvl="2"/>
            <a:r>
              <a:rPr lang="zh-CN" altLang="en-US" sz="1400" b="1" dirty="0"/>
              <a:t>此外，由于是在一个时钟周期内完成指令的取出和执行操作，指令执行过程中数据通路的任何资源都不能被重复使用，都应该是专用的数据通路；需要被多次使用的资源（如</a:t>
            </a:r>
            <a:r>
              <a:rPr lang="zh-CN" altLang="en-US" sz="1400" b="1" dirty="0">
                <a:solidFill>
                  <a:srgbClr val="FF0000"/>
                </a:solidFill>
              </a:rPr>
              <a:t>加法器</a:t>
            </a:r>
            <a:r>
              <a:rPr lang="zh-CN" altLang="en-US" sz="1400" b="1" dirty="0"/>
              <a:t>，图</a:t>
            </a:r>
            <a:r>
              <a:rPr lang="en-US" altLang="zh-CN" sz="1400" b="1" dirty="0"/>
              <a:t>6.25</a:t>
            </a:r>
            <a:r>
              <a:rPr lang="zh-CN" altLang="en-US" sz="1400" b="1" dirty="0"/>
              <a:t>中有</a:t>
            </a:r>
            <a:r>
              <a:rPr lang="en-US" altLang="zh-CN" sz="1400" b="1" dirty="0"/>
              <a:t>2</a:t>
            </a:r>
            <a:r>
              <a:rPr lang="zh-CN" altLang="en-US" sz="1400" b="1" dirty="0"/>
              <a:t>个）都需要设置多个；取指令和取操作数都需要访问存储器，因此将指令和数据分别存放在两个存储器中（</a:t>
            </a:r>
            <a:r>
              <a:rPr lang="zh-CN" altLang="en-US" sz="1400" b="1" dirty="0">
                <a:solidFill>
                  <a:srgbClr val="FF0000"/>
                </a:solidFill>
              </a:rPr>
              <a:t>指令存储器</a:t>
            </a:r>
            <a:r>
              <a:rPr lang="zh-CN" altLang="en-US" sz="1400" b="1" dirty="0"/>
              <a:t>、</a:t>
            </a:r>
            <a:r>
              <a:rPr lang="zh-CN" altLang="en-US" sz="1400" b="1" dirty="0">
                <a:solidFill>
                  <a:srgbClr val="FF0000"/>
                </a:solidFill>
              </a:rPr>
              <a:t>数据存储器</a:t>
            </a:r>
            <a:r>
              <a:rPr lang="zh-CN" altLang="en-US" sz="1400" b="1" dirty="0"/>
              <a:t>）。</a:t>
            </a:r>
            <a:endParaRPr lang="en-US" altLang="zh-CN" sz="1400" b="1" dirty="0"/>
          </a:p>
        </p:txBody>
      </p:sp>
      <p:grpSp>
        <p:nvGrpSpPr>
          <p:cNvPr id="36" name="组合 35">
            <a:extLst>
              <a:ext uri="{FF2B5EF4-FFF2-40B4-BE49-F238E27FC236}">
                <a16:creationId xmlns:a16="http://schemas.microsoft.com/office/drawing/2014/main" id="{81009862-3D32-4D7A-A1BA-E0DDE0470666}"/>
              </a:ext>
            </a:extLst>
          </p:cNvPr>
          <p:cNvGrpSpPr/>
          <p:nvPr/>
        </p:nvGrpSpPr>
        <p:grpSpPr>
          <a:xfrm>
            <a:off x="6053114" y="4079673"/>
            <a:ext cx="2911374" cy="2221215"/>
            <a:chOff x="1975466" y="3212976"/>
            <a:chExt cx="5946595" cy="3941758"/>
          </a:xfrm>
        </p:grpSpPr>
        <p:pic>
          <p:nvPicPr>
            <p:cNvPr id="37" name="图片 36">
              <a:extLst>
                <a:ext uri="{FF2B5EF4-FFF2-40B4-BE49-F238E27FC236}">
                  <a16:creationId xmlns:a16="http://schemas.microsoft.com/office/drawing/2014/main" id="{A4850308-F83E-436E-BDB1-E9F530B4E6BD}"/>
                </a:ext>
              </a:extLst>
            </p:cNvPr>
            <p:cNvPicPr>
              <a:picLocks noChangeAspect="1"/>
            </p:cNvPicPr>
            <p:nvPr/>
          </p:nvPicPr>
          <p:blipFill>
            <a:blip r:embed="rId2"/>
            <a:stretch>
              <a:fillRect/>
            </a:stretch>
          </p:blipFill>
          <p:spPr>
            <a:xfrm>
              <a:off x="2150787" y="3212976"/>
              <a:ext cx="5760353" cy="3168352"/>
            </a:xfrm>
            <a:prstGeom prst="rect">
              <a:avLst/>
            </a:prstGeom>
          </p:spPr>
        </p:pic>
        <p:sp>
          <p:nvSpPr>
            <p:cNvPr id="38" name="文本框 37">
              <a:extLst>
                <a:ext uri="{FF2B5EF4-FFF2-40B4-BE49-F238E27FC236}">
                  <a16:creationId xmlns:a16="http://schemas.microsoft.com/office/drawing/2014/main" id="{5CFAF7E7-1A5F-44F5-A7BB-015E83430E14}"/>
                </a:ext>
              </a:extLst>
            </p:cNvPr>
            <p:cNvSpPr txBox="1"/>
            <p:nvPr/>
          </p:nvSpPr>
          <p:spPr>
            <a:xfrm>
              <a:off x="1975466" y="6663173"/>
              <a:ext cx="5946595" cy="491561"/>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grpSp>
        <p:nvGrpSpPr>
          <p:cNvPr id="9" name="组合 8">
            <a:extLst>
              <a:ext uri="{FF2B5EF4-FFF2-40B4-BE49-F238E27FC236}">
                <a16:creationId xmlns:a16="http://schemas.microsoft.com/office/drawing/2014/main" id="{719A83BC-BB1B-41CB-81C5-D2C980BB9CEC}"/>
              </a:ext>
            </a:extLst>
          </p:cNvPr>
          <p:cNvGrpSpPr/>
          <p:nvPr/>
        </p:nvGrpSpPr>
        <p:grpSpPr>
          <a:xfrm>
            <a:off x="35496" y="3645024"/>
            <a:ext cx="5508104" cy="3060544"/>
            <a:chOff x="1979712" y="3437312"/>
            <a:chExt cx="5940152" cy="3304056"/>
          </a:xfrm>
        </p:grpSpPr>
        <p:sp>
          <p:nvSpPr>
            <p:cNvPr id="10" name="文本框 9">
              <a:extLst>
                <a:ext uri="{FF2B5EF4-FFF2-40B4-BE49-F238E27FC236}">
                  <a16:creationId xmlns:a16="http://schemas.microsoft.com/office/drawing/2014/main" id="{29EC3713-B9E1-4224-B3E9-8346D70474B0}"/>
                </a:ext>
              </a:extLst>
            </p:cNvPr>
            <p:cNvSpPr txBox="1"/>
            <p:nvPr/>
          </p:nvSpPr>
          <p:spPr>
            <a:xfrm>
              <a:off x="4019315" y="646436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11" name="图片 10">
              <a:extLst>
                <a:ext uri="{FF2B5EF4-FFF2-40B4-BE49-F238E27FC236}">
                  <a16:creationId xmlns:a16="http://schemas.microsoft.com/office/drawing/2014/main" id="{F175C7E7-A941-4429-9F75-594F0D351740}"/>
                </a:ext>
              </a:extLst>
            </p:cNvPr>
            <p:cNvPicPr>
              <a:picLocks noChangeAspect="1"/>
            </p:cNvPicPr>
            <p:nvPr/>
          </p:nvPicPr>
          <p:blipFill>
            <a:blip r:embed="rId3"/>
            <a:stretch>
              <a:fillRect/>
            </a:stretch>
          </p:blipFill>
          <p:spPr>
            <a:xfrm>
              <a:off x="1979712" y="3437312"/>
              <a:ext cx="5940152" cy="2936270"/>
            </a:xfrm>
            <a:prstGeom prst="rect">
              <a:avLst/>
            </a:prstGeom>
          </p:spPr>
        </p:pic>
      </p:grpSp>
    </p:spTree>
    <p:extLst>
      <p:ext uri="{BB962C8B-B14F-4D97-AF65-F5344CB8AC3E}">
        <p14:creationId xmlns:p14="http://schemas.microsoft.com/office/powerpoint/2010/main" val="2028501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332656"/>
            <a:ext cx="8229600" cy="4525963"/>
          </a:xfrm>
        </p:spPr>
        <p:txBody>
          <a:bodyPr/>
          <a:lstStyle/>
          <a:p>
            <a:pPr lvl="2"/>
            <a:r>
              <a:rPr lang="zh-CN" altLang="en-US" sz="1800" b="1" dirty="0"/>
              <a:t>（</a:t>
            </a:r>
            <a:r>
              <a:rPr lang="en-US" altLang="zh-CN" sz="1800" b="1" dirty="0"/>
              <a:t>1</a:t>
            </a:r>
            <a:r>
              <a:rPr lang="zh-CN" altLang="en-US" sz="1800" b="1" dirty="0"/>
              <a:t>）取指令的数据通路</a:t>
            </a:r>
            <a:endParaRPr lang="en-US" altLang="zh-CN" sz="1600" b="1" dirty="0"/>
          </a:p>
          <a:p>
            <a:pPr lvl="2"/>
            <a:endParaRPr lang="en-US" altLang="zh-CN" sz="1600" b="1" dirty="0"/>
          </a:p>
          <a:p>
            <a:pPr lvl="3"/>
            <a:r>
              <a:rPr lang="zh-CN" altLang="en-US" sz="1400" b="1" dirty="0"/>
              <a:t>包括程序计数器</a:t>
            </a:r>
            <a:r>
              <a:rPr lang="en-US" altLang="zh-CN" sz="1400" b="1" dirty="0"/>
              <a:t>PC</a:t>
            </a:r>
            <a:r>
              <a:rPr lang="zh-CN" altLang="en-US" sz="1400" b="1" dirty="0"/>
              <a:t>、加法器、指令存储器（图</a:t>
            </a:r>
            <a:r>
              <a:rPr lang="en-US" altLang="zh-CN" sz="1400" b="1" dirty="0"/>
              <a:t>6.17</a:t>
            </a:r>
            <a:r>
              <a:rPr lang="zh-CN" altLang="en-US" sz="1400" b="1" dirty="0"/>
              <a:t>）。</a:t>
            </a:r>
            <a:endParaRPr lang="en-US" altLang="zh-CN" sz="1400" b="1" dirty="0"/>
          </a:p>
          <a:p>
            <a:pPr lvl="3"/>
            <a:endParaRPr lang="en-US" altLang="zh-CN" sz="1400" b="1" dirty="0"/>
          </a:p>
          <a:p>
            <a:pPr lvl="3"/>
            <a:r>
              <a:rPr lang="zh-CN" altLang="en-US" sz="1400" b="1" dirty="0"/>
              <a:t>加法器用于完成</a:t>
            </a:r>
            <a:r>
              <a:rPr lang="en-US" altLang="zh-CN" sz="1400" b="1" dirty="0"/>
              <a:t>PC+4</a:t>
            </a:r>
            <a:r>
              <a:rPr lang="zh-CN" altLang="en-US" sz="1400" b="1" dirty="0"/>
              <a:t>（因为</a:t>
            </a:r>
            <a:r>
              <a:rPr lang="en-US" altLang="zh-CN" sz="1400" b="1" dirty="0"/>
              <a:t>MIPS 32</a:t>
            </a:r>
            <a:r>
              <a:rPr lang="zh-CN" altLang="en-US" sz="1400" b="1" dirty="0"/>
              <a:t>每条指令的长度都是</a:t>
            </a:r>
            <a:r>
              <a:rPr lang="en-US" altLang="zh-CN" sz="1400" b="1" dirty="0"/>
              <a:t>32</a:t>
            </a:r>
            <a:r>
              <a:rPr lang="zh-CN" altLang="en-US" sz="1400" b="1" dirty="0"/>
              <a:t>位），即计算下一条指令的地址。</a:t>
            </a:r>
            <a:endParaRPr lang="en-US" altLang="zh-CN" sz="1400" b="1" dirty="0"/>
          </a:p>
          <a:p>
            <a:pPr lvl="3"/>
            <a:endParaRPr lang="en-US" altLang="zh-CN" sz="1400" b="1" dirty="0"/>
          </a:p>
          <a:p>
            <a:pPr lvl="3"/>
            <a:r>
              <a:rPr lang="zh-CN" altLang="en-US" sz="1400" b="1" dirty="0"/>
              <a:t>程序计数器</a:t>
            </a:r>
            <a:r>
              <a:rPr lang="en-US" altLang="zh-CN" sz="1400" b="1" dirty="0"/>
              <a:t>PC</a:t>
            </a:r>
            <a:r>
              <a:rPr lang="zh-CN" altLang="en-US" sz="1400" b="1" dirty="0"/>
              <a:t>的写入受时钟信号</a:t>
            </a:r>
            <a:r>
              <a:rPr lang="en-US" altLang="zh-CN" sz="1400" b="1" dirty="0"/>
              <a:t>CLK</a:t>
            </a:r>
            <a:r>
              <a:rPr lang="zh-CN" altLang="en-US" sz="1400" b="1" dirty="0"/>
              <a:t>的控制（上跳沿）。</a:t>
            </a:r>
            <a:endParaRPr lang="en-US" altLang="zh-CN" sz="1400" b="1" dirty="0"/>
          </a:p>
          <a:p>
            <a:pPr lvl="3"/>
            <a:endParaRPr lang="en-US" altLang="zh-CN" sz="1200" b="1" dirty="0"/>
          </a:p>
        </p:txBody>
      </p:sp>
      <p:grpSp>
        <p:nvGrpSpPr>
          <p:cNvPr id="7" name="组合 6">
            <a:extLst>
              <a:ext uri="{FF2B5EF4-FFF2-40B4-BE49-F238E27FC236}">
                <a16:creationId xmlns:a16="http://schemas.microsoft.com/office/drawing/2014/main" id="{23B27275-381C-4F9D-8190-2036E45D7908}"/>
              </a:ext>
            </a:extLst>
          </p:cNvPr>
          <p:cNvGrpSpPr/>
          <p:nvPr/>
        </p:nvGrpSpPr>
        <p:grpSpPr>
          <a:xfrm>
            <a:off x="2987824" y="2991182"/>
            <a:ext cx="3330403" cy="3636911"/>
            <a:chOff x="2906798" y="2301336"/>
            <a:chExt cx="3330403" cy="3636911"/>
          </a:xfrm>
        </p:grpSpPr>
        <p:sp>
          <p:nvSpPr>
            <p:cNvPr id="28" name="文本框 27">
              <a:extLst>
                <a:ext uri="{FF2B5EF4-FFF2-40B4-BE49-F238E27FC236}">
                  <a16:creationId xmlns:a16="http://schemas.microsoft.com/office/drawing/2014/main" id="{33070E87-C80B-41A9-8485-BF76F704325C}"/>
                </a:ext>
              </a:extLst>
            </p:cNvPr>
            <p:cNvSpPr txBox="1"/>
            <p:nvPr/>
          </p:nvSpPr>
          <p:spPr>
            <a:xfrm>
              <a:off x="3707904" y="5661248"/>
              <a:ext cx="1834156" cy="276999"/>
            </a:xfrm>
            <a:prstGeom prst="rect">
              <a:avLst/>
            </a:prstGeom>
            <a:noFill/>
          </p:spPr>
          <p:txBody>
            <a:bodyPr wrap="none" rtlCol="0">
              <a:spAutoFit/>
            </a:bodyPr>
            <a:lstStyle/>
            <a:p>
              <a:r>
                <a:rPr lang="zh-CN" altLang="en-US" sz="1200" b="1" dirty="0"/>
                <a:t>图</a:t>
              </a:r>
              <a:r>
                <a:rPr lang="en-US" altLang="zh-CN" sz="1200" b="1" dirty="0"/>
                <a:t>6.17    </a:t>
              </a:r>
              <a:r>
                <a:rPr lang="zh-CN" altLang="en-US" sz="1200" b="1" dirty="0"/>
                <a:t>取指令数据通路</a:t>
              </a:r>
            </a:p>
          </p:txBody>
        </p:sp>
        <p:pic>
          <p:nvPicPr>
            <p:cNvPr id="5" name="图片 4">
              <a:extLst>
                <a:ext uri="{FF2B5EF4-FFF2-40B4-BE49-F238E27FC236}">
                  <a16:creationId xmlns:a16="http://schemas.microsoft.com/office/drawing/2014/main" id="{7FF54E37-3C00-4242-A05C-8179943AB24B}"/>
                </a:ext>
              </a:extLst>
            </p:cNvPr>
            <p:cNvPicPr>
              <a:picLocks noChangeAspect="1"/>
            </p:cNvPicPr>
            <p:nvPr/>
          </p:nvPicPr>
          <p:blipFill>
            <a:blip r:embed="rId2"/>
            <a:stretch>
              <a:fillRect/>
            </a:stretch>
          </p:blipFill>
          <p:spPr>
            <a:xfrm>
              <a:off x="2906798" y="2301336"/>
              <a:ext cx="3330403" cy="3174122"/>
            </a:xfrm>
            <a:prstGeom prst="rect">
              <a:avLst/>
            </a:prstGeom>
          </p:spPr>
        </p:pic>
      </p:grpSp>
    </p:spTree>
    <p:extLst>
      <p:ext uri="{BB962C8B-B14F-4D97-AF65-F5344CB8AC3E}">
        <p14:creationId xmlns:p14="http://schemas.microsoft.com/office/powerpoint/2010/main" val="1522591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88640"/>
            <a:ext cx="8229600" cy="4525963"/>
          </a:xfrm>
        </p:spPr>
        <p:txBody>
          <a:bodyPr/>
          <a:lstStyle/>
          <a:p>
            <a:pPr lvl="2"/>
            <a:r>
              <a:rPr lang="zh-CN" altLang="en-US" sz="1800" b="1" dirty="0"/>
              <a:t>（</a:t>
            </a:r>
            <a:r>
              <a:rPr lang="en-US" altLang="zh-CN" sz="1800" b="1" dirty="0"/>
              <a:t>2</a:t>
            </a:r>
            <a:r>
              <a:rPr lang="zh-CN" altLang="en-US" sz="1800" b="1" dirty="0"/>
              <a:t>）</a:t>
            </a:r>
            <a:r>
              <a:rPr lang="en-US" altLang="zh-CN" sz="1800" b="1" dirty="0"/>
              <a:t>R</a:t>
            </a:r>
            <a:r>
              <a:rPr lang="zh-CN" altLang="en-US" sz="1800" b="1" dirty="0"/>
              <a:t>型运算类指令数据通路</a:t>
            </a:r>
            <a:endParaRPr lang="en-US" altLang="zh-CN" sz="1600" b="1" dirty="0"/>
          </a:p>
          <a:p>
            <a:pPr lvl="2"/>
            <a:endParaRPr lang="en-US" altLang="zh-CN" sz="1200" b="1" dirty="0"/>
          </a:p>
          <a:p>
            <a:pPr lvl="3"/>
            <a:r>
              <a:rPr lang="zh-CN" altLang="en-US" sz="1400" b="1" dirty="0"/>
              <a:t>例如加法指令就属于</a:t>
            </a:r>
            <a:r>
              <a:rPr lang="en-US" altLang="zh-CN" sz="1400" b="1" dirty="0"/>
              <a:t>R</a:t>
            </a:r>
            <a:r>
              <a:rPr lang="zh-CN" altLang="en-US" sz="1400" b="1" dirty="0"/>
              <a:t>型运算类指令：</a:t>
            </a:r>
            <a:r>
              <a:rPr lang="en-US" altLang="zh-CN" sz="1400" b="1" dirty="0"/>
              <a:t>add </a:t>
            </a:r>
            <a:r>
              <a:rPr lang="en-US" altLang="zh-CN" sz="1400" b="1" dirty="0" err="1"/>
              <a:t>rd,rs,rt</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t>、</a:t>
            </a:r>
            <a:r>
              <a:rPr lang="zh-CN" altLang="en-US" sz="1400" b="1" dirty="0">
                <a:solidFill>
                  <a:srgbClr val="FF0000"/>
                </a:solidFill>
              </a:rPr>
              <a:t>指令存储器</a:t>
            </a:r>
            <a:r>
              <a:rPr lang="zh-CN" altLang="en-US" sz="1400" b="1" dirty="0"/>
              <a:t>、</a:t>
            </a:r>
            <a:r>
              <a:rPr lang="zh-CN" altLang="en-US" sz="1400" b="1" dirty="0">
                <a:solidFill>
                  <a:srgbClr val="FF0000"/>
                </a:solidFill>
              </a:rPr>
              <a:t>寄存器堆</a:t>
            </a:r>
            <a:r>
              <a:rPr lang="zh-CN" altLang="en-US" sz="1400" b="1" dirty="0"/>
              <a:t>（寄存器组）和</a:t>
            </a:r>
            <a:r>
              <a:rPr lang="en-US" altLang="zh-CN" sz="1400" b="1" dirty="0">
                <a:solidFill>
                  <a:srgbClr val="FF0000"/>
                </a:solidFill>
              </a:rPr>
              <a:t>ALU</a:t>
            </a:r>
            <a:r>
              <a:rPr lang="zh-CN" altLang="en-US" sz="1400" b="1" dirty="0"/>
              <a:t>等功能部件（图</a:t>
            </a:r>
            <a:r>
              <a:rPr lang="en-US" altLang="zh-CN" sz="1400" b="1" dirty="0"/>
              <a:t>6.18</a:t>
            </a:r>
            <a:r>
              <a:rPr lang="zh-CN" altLang="en-US" sz="1400" b="1" dirty="0"/>
              <a:t>）。</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将指令字中的源寄存器字段</a:t>
            </a:r>
            <a:r>
              <a:rPr lang="en-US" altLang="zh-CN" sz="1400" b="1" dirty="0" err="1"/>
              <a:t>rs</a:t>
            </a:r>
            <a:r>
              <a:rPr lang="zh-CN" altLang="en-US" sz="1400" b="1" dirty="0"/>
              <a:t>、</a:t>
            </a:r>
            <a:r>
              <a:rPr lang="en-US" altLang="zh-CN" sz="1400" b="1" dirty="0"/>
              <a:t>rt</a:t>
            </a:r>
            <a:r>
              <a:rPr lang="zh-CN" altLang="en-US" sz="1400" b="1" dirty="0"/>
              <a:t>分别送寄存器堆的</a:t>
            </a:r>
            <a:r>
              <a:rPr lang="en-US" altLang="zh-CN" sz="1400" b="1" dirty="0"/>
              <a:t>R1#</a:t>
            </a:r>
            <a:r>
              <a:rPr lang="zh-CN" altLang="en-US" sz="1400" b="1" dirty="0"/>
              <a:t>和</a:t>
            </a:r>
            <a:r>
              <a:rPr lang="en-US" altLang="zh-CN" sz="1400" b="1" dirty="0"/>
              <a:t>R2#</a:t>
            </a:r>
            <a:r>
              <a:rPr lang="zh-CN" altLang="en-US" sz="1400" b="1" dirty="0"/>
              <a:t>，将目的寄存器字段</a:t>
            </a:r>
            <a:r>
              <a:rPr lang="en-US" altLang="zh-CN" sz="1400" b="1" dirty="0" err="1"/>
              <a:t>rd</a:t>
            </a:r>
            <a:r>
              <a:rPr lang="zh-CN" altLang="en-US" sz="1400" b="1" dirty="0"/>
              <a:t>送寄存器堆的</a:t>
            </a:r>
            <a:r>
              <a:rPr lang="en-US" altLang="zh-CN" sz="1400" b="1" dirty="0"/>
              <a:t>W#</a:t>
            </a:r>
            <a:r>
              <a:rPr lang="zh-CN" altLang="en-US" sz="1400" b="1" dirty="0"/>
              <a:t>；从寄存器堆读出的</a:t>
            </a:r>
            <a:r>
              <a:rPr lang="en-US" altLang="zh-CN" sz="1400" b="1" dirty="0"/>
              <a:t>R1</a:t>
            </a:r>
            <a:r>
              <a:rPr lang="zh-CN" altLang="en-US" sz="1400" b="1" dirty="0"/>
              <a:t>和</a:t>
            </a:r>
            <a:r>
              <a:rPr lang="en-US" altLang="zh-CN" sz="1400" b="1" dirty="0"/>
              <a:t>R2</a:t>
            </a:r>
            <a:r>
              <a:rPr lang="zh-CN" altLang="en-US" sz="1400" b="1" dirty="0"/>
              <a:t>送到</a:t>
            </a:r>
            <a:r>
              <a:rPr lang="en-US" altLang="zh-CN" sz="1400" b="1" dirty="0"/>
              <a:t>ALU</a:t>
            </a:r>
            <a:r>
              <a:rPr lang="zh-CN" altLang="en-US" sz="1400" b="1" dirty="0"/>
              <a:t>；指令字中的</a:t>
            </a:r>
            <a:r>
              <a:rPr lang="en-US" altLang="zh-CN" sz="1400" b="1" dirty="0" err="1"/>
              <a:t>funct</a:t>
            </a:r>
            <a:r>
              <a:rPr lang="zh-CN" altLang="en-US" sz="1400" b="1" dirty="0"/>
              <a:t>字段决定</a:t>
            </a:r>
            <a:r>
              <a:rPr lang="en-US" altLang="zh-CN" sz="1400" b="1" dirty="0"/>
              <a:t>ALU</a:t>
            </a:r>
            <a:r>
              <a:rPr lang="zh-CN" altLang="en-US" sz="1400" b="1" dirty="0"/>
              <a:t>进行加法运算（发出</a:t>
            </a:r>
            <a:r>
              <a:rPr lang="en-US" altLang="zh-CN" sz="1400" b="1" dirty="0" err="1">
                <a:solidFill>
                  <a:srgbClr val="FF0000"/>
                </a:solidFill>
              </a:rPr>
              <a:t>AluOP</a:t>
            </a:r>
            <a:r>
              <a:rPr lang="zh-CN" altLang="en-US" sz="1400" b="1" dirty="0"/>
              <a:t>控制信号，加法运算）；运算结果送寄存器堆的输入数据口</a:t>
            </a:r>
            <a:r>
              <a:rPr lang="en-US" altLang="zh-CN" sz="1400" b="1" dirty="0"/>
              <a:t>WD</a:t>
            </a:r>
            <a:r>
              <a:rPr lang="zh-CN" altLang="en-US" sz="1400" b="1" dirty="0"/>
              <a:t>（发出</a:t>
            </a:r>
            <a:r>
              <a:rPr lang="en-US" altLang="zh-CN" sz="1400" b="1" dirty="0" err="1">
                <a:solidFill>
                  <a:srgbClr val="FF0000"/>
                </a:solidFill>
              </a:rPr>
              <a:t>RegWrite</a:t>
            </a:r>
            <a:r>
              <a:rPr lang="zh-CN" altLang="en-US" sz="1400" b="1" dirty="0"/>
              <a:t>控制信号，寄存器写，受时钟信号</a:t>
            </a:r>
            <a:r>
              <a:rPr lang="en-US" altLang="zh-CN" sz="1400" b="1" dirty="0"/>
              <a:t>CLK</a:t>
            </a:r>
            <a:r>
              <a:rPr lang="zh-CN" altLang="en-US" sz="1400" b="1" dirty="0"/>
              <a:t>控制（上跳沿）），从而完成“</a:t>
            </a:r>
            <a:r>
              <a:rPr lang="en-US" altLang="zh-CN" sz="1400" b="1" dirty="0"/>
              <a:t>R[</a:t>
            </a:r>
            <a:r>
              <a:rPr lang="en-US" altLang="zh-CN" sz="1400" b="1" dirty="0" err="1"/>
              <a:t>rs</a:t>
            </a:r>
            <a:r>
              <a:rPr lang="en-US" altLang="zh-CN" sz="1400" b="1" dirty="0"/>
              <a:t>]+R[rt] -&gt; R[</a:t>
            </a:r>
            <a:r>
              <a:rPr lang="en-US" altLang="zh-CN" sz="1400" b="1" dirty="0" err="1"/>
              <a:t>rd</a:t>
            </a:r>
            <a:r>
              <a:rPr lang="en-US" altLang="zh-CN" sz="1400" b="1" dirty="0"/>
              <a:t>]</a:t>
            </a:r>
            <a:r>
              <a:rPr lang="zh-CN" altLang="en-US" sz="1400" b="1" dirty="0"/>
              <a:t>”的功能。</a:t>
            </a:r>
            <a:endParaRPr lang="en-US" altLang="zh-CN" sz="1200" b="1" dirty="0"/>
          </a:p>
        </p:txBody>
      </p:sp>
      <p:grpSp>
        <p:nvGrpSpPr>
          <p:cNvPr id="6" name="组合 5">
            <a:extLst>
              <a:ext uri="{FF2B5EF4-FFF2-40B4-BE49-F238E27FC236}">
                <a16:creationId xmlns:a16="http://schemas.microsoft.com/office/drawing/2014/main" id="{5DD9F194-8BF4-4AF1-941B-5D22C03DD27A}"/>
              </a:ext>
            </a:extLst>
          </p:cNvPr>
          <p:cNvGrpSpPr/>
          <p:nvPr/>
        </p:nvGrpSpPr>
        <p:grpSpPr>
          <a:xfrm>
            <a:off x="1547664" y="4096092"/>
            <a:ext cx="6113318" cy="2645276"/>
            <a:chOff x="780644" y="3365305"/>
            <a:chExt cx="7906156" cy="3403431"/>
          </a:xfrm>
        </p:grpSpPr>
        <p:sp>
          <p:nvSpPr>
            <p:cNvPr id="28" name="文本框 27">
              <a:extLst>
                <a:ext uri="{FF2B5EF4-FFF2-40B4-BE49-F238E27FC236}">
                  <a16:creationId xmlns:a16="http://schemas.microsoft.com/office/drawing/2014/main" id="{33070E87-C80B-41A9-8485-BF76F704325C}"/>
                </a:ext>
              </a:extLst>
            </p:cNvPr>
            <p:cNvSpPr txBox="1"/>
            <p:nvPr/>
          </p:nvSpPr>
          <p:spPr>
            <a:xfrm>
              <a:off x="3563888" y="6491737"/>
              <a:ext cx="2536272" cy="276999"/>
            </a:xfrm>
            <a:prstGeom prst="rect">
              <a:avLst/>
            </a:prstGeom>
            <a:noFill/>
          </p:spPr>
          <p:txBody>
            <a:bodyPr wrap="none" rtlCol="0">
              <a:spAutoFit/>
            </a:bodyPr>
            <a:lstStyle/>
            <a:p>
              <a:r>
                <a:rPr lang="zh-CN" altLang="en-US" sz="1200" b="1" dirty="0"/>
                <a:t>图</a:t>
              </a:r>
              <a:r>
                <a:rPr lang="en-US" altLang="zh-CN" sz="1200" b="1" dirty="0"/>
                <a:t>6.18    R</a:t>
              </a:r>
              <a:r>
                <a:rPr lang="zh-CN" altLang="en-US" sz="1200" b="1" dirty="0"/>
                <a:t>型运算类指令的数据通路</a:t>
              </a:r>
            </a:p>
          </p:txBody>
        </p:sp>
        <p:pic>
          <p:nvPicPr>
            <p:cNvPr id="4" name="图片 3">
              <a:extLst>
                <a:ext uri="{FF2B5EF4-FFF2-40B4-BE49-F238E27FC236}">
                  <a16:creationId xmlns:a16="http://schemas.microsoft.com/office/drawing/2014/main" id="{208B58ED-13A9-4AB6-8FC7-15134CBE2F6B}"/>
                </a:ext>
              </a:extLst>
            </p:cNvPr>
            <p:cNvPicPr>
              <a:picLocks noChangeAspect="1"/>
            </p:cNvPicPr>
            <p:nvPr/>
          </p:nvPicPr>
          <p:blipFill>
            <a:blip r:embed="rId2"/>
            <a:stretch>
              <a:fillRect/>
            </a:stretch>
          </p:blipFill>
          <p:spPr>
            <a:xfrm>
              <a:off x="780644" y="3365305"/>
              <a:ext cx="7906156" cy="2940201"/>
            </a:xfrm>
            <a:prstGeom prst="rect">
              <a:avLst/>
            </a:prstGeom>
          </p:spPr>
        </p:pic>
      </p:grpSp>
      <p:pic>
        <p:nvPicPr>
          <p:cNvPr id="9" name="图片 8">
            <a:extLst>
              <a:ext uri="{FF2B5EF4-FFF2-40B4-BE49-F238E27FC236}">
                <a16:creationId xmlns:a16="http://schemas.microsoft.com/office/drawing/2014/main" id="{CE345AB9-AB1D-4A0B-809D-95F28B6DCFE1}"/>
              </a:ext>
            </a:extLst>
          </p:cNvPr>
          <p:cNvPicPr>
            <a:picLocks noChangeAspect="1"/>
          </p:cNvPicPr>
          <p:nvPr/>
        </p:nvPicPr>
        <p:blipFill>
          <a:blip r:embed="rId3"/>
          <a:stretch>
            <a:fillRect/>
          </a:stretch>
        </p:blipFill>
        <p:spPr>
          <a:xfrm>
            <a:off x="2896782" y="1484784"/>
            <a:ext cx="3567102" cy="647567"/>
          </a:xfrm>
          <a:prstGeom prst="rect">
            <a:avLst/>
          </a:prstGeom>
        </p:spPr>
      </p:pic>
    </p:spTree>
    <p:extLst>
      <p:ext uri="{BB962C8B-B14F-4D97-AF65-F5344CB8AC3E}">
        <p14:creationId xmlns:p14="http://schemas.microsoft.com/office/powerpoint/2010/main" val="4287055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2"/>
            <a:r>
              <a:rPr lang="zh-CN" altLang="en-US" sz="1800" b="1" dirty="0"/>
              <a:t>（</a:t>
            </a:r>
            <a:r>
              <a:rPr lang="en-US" altLang="zh-CN" sz="1800" b="1" dirty="0"/>
              <a:t>3</a:t>
            </a:r>
            <a:r>
              <a:rPr lang="zh-CN" altLang="en-US" sz="1800" b="1" dirty="0"/>
              <a:t>）</a:t>
            </a:r>
            <a:r>
              <a:rPr lang="en-US" altLang="zh-CN" sz="1800" b="1" dirty="0"/>
              <a:t>I</a:t>
            </a:r>
            <a:r>
              <a:rPr lang="zh-CN" altLang="en-US" sz="1800" b="1" dirty="0"/>
              <a:t>型运算类指令数据通路</a:t>
            </a:r>
            <a:endParaRPr lang="en-US" altLang="zh-CN" sz="1600" b="1" dirty="0"/>
          </a:p>
          <a:p>
            <a:pPr lvl="2"/>
            <a:endParaRPr lang="en-US" altLang="zh-CN" sz="1000" b="1" dirty="0"/>
          </a:p>
          <a:p>
            <a:pPr lvl="3"/>
            <a:r>
              <a:rPr lang="zh-CN" altLang="en-US" sz="1400" b="1" dirty="0"/>
              <a:t>例如取数指令</a:t>
            </a:r>
            <a:r>
              <a:rPr lang="en-US" altLang="zh-CN" sz="1400" b="1" dirty="0" err="1"/>
              <a:t>lw</a:t>
            </a:r>
            <a:r>
              <a:rPr lang="zh-CN" altLang="en-US" sz="1400" b="1" dirty="0"/>
              <a:t>（访存指令）就属于</a:t>
            </a:r>
            <a:r>
              <a:rPr lang="en-US" altLang="zh-CN" sz="1400" b="1" dirty="0"/>
              <a:t>I</a:t>
            </a:r>
            <a:r>
              <a:rPr lang="zh-CN" altLang="en-US" sz="1400" b="1" dirty="0"/>
              <a:t>型指令：</a:t>
            </a:r>
            <a:r>
              <a:rPr lang="en-US" altLang="zh-CN" sz="1400" b="1" dirty="0" err="1"/>
              <a:t>lw</a:t>
            </a:r>
            <a:r>
              <a:rPr lang="en-US" altLang="zh-CN" sz="1400" b="1" dirty="0"/>
              <a:t> rt,imm16(</a:t>
            </a:r>
            <a:r>
              <a:rPr lang="en-US" altLang="zh-CN" sz="1400" b="1" dirty="0" err="1"/>
              <a:t>rs</a:t>
            </a:r>
            <a:r>
              <a:rPr lang="en-US" altLang="zh-CN" sz="1400" b="1" dirty="0"/>
              <a:t>)</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t>、</a:t>
            </a:r>
            <a:r>
              <a:rPr lang="zh-CN" altLang="en-US" sz="1400" b="1" dirty="0">
                <a:solidFill>
                  <a:srgbClr val="FF0000"/>
                </a:solidFill>
              </a:rPr>
              <a:t>指令存储器</a:t>
            </a:r>
            <a:r>
              <a:rPr lang="zh-CN" altLang="en-US" sz="1400" b="1" dirty="0"/>
              <a:t>、</a:t>
            </a:r>
            <a:r>
              <a:rPr lang="zh-CN" altLang="en-US" sz="1400" b="1" dirty="0">
                <a:solidFill>
                  <a:srgbClr val="FF0000"/>
                </a:solidFill>
              </a:rPr>
              <a:t>寄存器堆</a:t>
            </a:r>
            <a:r>
              <a:rPr lang="zh-CN" altLang="en-US" sz="1400" b="1" dirty="0"/>
              <a:t>（寄存器组）、</a:t>
            </a:r>
            <a:r>
              <a:rPr lang="zh-CN" altLang="en-US" sz="1400" b="1" dirty="0">
                <a:solidFill>
                  <a:srgbClr val="FF0000"/>
                </a:solidFill>
              </a:rPr>
              <a:t>符号扩展器</a:t>
            </a:r>
            <a:r>
              <a:rPr lang="zh-CN" altLang="en-US" sz="1400" b="1" dirty="0"/>
              <a:t>、</a:t>
            </a:r>
            <a:r>
              <a:rPr lang="en-US" altLang="zh-CN" sz="1400" b="1" dirty="0">
                <a:solidFill>
                  <a:srgbClr val="FF0000"/>
                </a:solidFill>
              </a:rPr>
              <a:t>ALU</a:t>
            </a:r>
            <a:r>
              <a:rPr lang="zh-CN" altLang="en-US" sz="1400" b="1" dirty="0"/>
              <a:t>、</a:t>
            </a:r>
            <a:r>
              <a:rPr lang="zh-CN" altLang="en-US" sz="1400" b="1" dirty="0">
                <a:solidFill>
                  <a:srgbClr val="FF0000"/>
                </a:solidFill>
              </a:rPr>
              <a:t>数据存储器</a:t>
            </a:r>
            <a:r>
              <a:rPr lang="zh-CN" altLang="en-US" sz="1400" b="1" dirty="0"/>
              <a:t>等功能部件（图</a:t>
            </a:r>
            <a:r>
              <a:rPr lang="en-US" altLang="zh-CN" sz="1400" b="1" dirty="0"/>
              <a:t>6.19</a:t>
            </a:r>
            <a:r>
              <a:rPr lang="zh-CN" altLang="en-US" sz="1400" b="1" dirty="0"/>
              <a:t>）。</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将指令字中的源寄存器字段</a:t>
            </a:r>
            <a:r>
              <a:rPr lang="en-US" altLang="zh-CN" sz="1400" b="1" dirty="0" err="1"/>
              <a:t>rs</a:t>
            </a:r>
            <a:r>
              <a:rPr lang="zh-CN" altLang="en-US" sz="1400" b="1" dirty="0"/>
              <a:t>送寄存器堆的</a:t>
            </a:r>
            <a:r>
              <a:rPr lang="en-US" altLang="zh-CN" sz="1400" b="1" dirty="0"/>
              <a:t>R1#</a:t>
            </a:r>
            <a:r>
              <a:rPr lang="zh-CN" altLang="en-US" sz="1400" b="1" dirty="0"/>
              <a:t>，目的寄存器字段</a:t>
            </a:r>
            <a:r>
              <a:rPr lang="en-US" altLang="zh-CN" sz="1400" b="1" dirty="0"/>
              <a:t>rt</a:t>
            </a:r>
            <a:r>
              <a:rPr lang="zh-CN" altLang="en-US" sz="1400" b="1" dirty="0"/>
              <a:t>送寄存器堆的</a:t>
            </a:r>
            <a:r>
              <a:rPr lang="en-US" altLang="zh-CN" sz="1400" b="1" dirty="0"/>
              <a:t>W#</a:t>
            </a:r>
            <a:r>
              <a:rPr lang="zh-CN" altLang="en-US" sz="1400" b="1" dirty="0"/>
              <a:t>，立即数字段</a:t>
            </a:r>
            <a:r>
              <a:rPr lang="en-US" altLang="zh-CN" sz="1400" b="1" dirty="0"/>
              <a:t>imm16</a:t>
            </a:r>
            <a:r>
              <a:rPr lang="zh-CN" altLang="en-US" sz="1400" b="1" dirty="0"/>
              <a:t>送符号扩展器（</a:t>
            </a:r>
            <a:r>
              <a:rPr lang="en-US" altLang="zh-CN" sz="1400" b="1" dirty="0"/>
              <a:t>16</a:t>
            </a:r>
            <a:r>
              <a:rPr lang="zh-CN" altLang="en-US" sz="1400" b="1" dirty="0"/>
              <a:t>位扩展为</a:t>
            </a:r>
            <a:r>
              <a:rPr lang="en-US" altLang="zh-CN" sz="1400" b="1" dirty="0"/>
              <a:t>32</a:t>
            </a:r>
            <a:r>
              <a:rPr lang="zh-CN" altLang="en-US" sz="1400" b="1" dirty="0"/>
              <a:t>位）；从寄存器堆读出的</a:t>
            </a:r>
            <a:r>
              <a:rPr lang="en-US" altLang="zh-CN" sz="1400" b="1" dirty="0"/>
              <a:t>R1</a:t>
            </a:r>
            <a:r>
              <a:rPr lang="zh-CN" altLang="en-US" sz="1400" b="1" dirty="0"/>
              <a:t>，与符号扩展器的输出，一起送到</a:t>
            </a:r>
            <a:r>
              <a:rPr lang="en-US" altLang="zh-CN" sz="1400" b="1" dirty="0"/>
              <a:t>ALU</a:t>
            </a:r>
            <a:r>
              <a:rPr lang="zh-CN" altLang="en-US" sz="1400" b="1" dirty="0"/>
              <a:t>，相加后（发出</a:t>
            </a:r>
            <a:r>
              <a:rPr lang="en-US" altLang="zh-CN" sz="1400" b="1" dirty="0" err="1">
                <a:solidFill>
                  <a:srgbClr val="FF0000"/>
                </a:solidFill>
              </a:rPr>
              <a:t>AluOP</a:t>
            </a:r>
            <a:r>
              <a:rPr lang="zh-CN" altLang="en-US" sz="1400" b="1" dirty="0"/>
              <a:t>控制信号，加法运算）形成数据存储器的地址；从数据存储器中读取数据，送到寄存器堆的</a:t>
            </a:r>
            <a:r>
              <a:rPr lang="en-US" altLang="zh-CN" sz="1400" b="1" dirty="0"/>
              <a:t>WD</a:t>
            </a:r>
            <a:r>
              <a:rPr lang="zh-CN" altLang="en-US" sz="1400" b="1" dirty="0"/>
              <a:t>口（发出</a:t>
            </a:r>
            <a:r>
              <a:rPr lang="en-US" altLang="zh-CN" sz="1400" b="1" dirty="0" err="1">
                <a:solidFill>
                  <a:srgbClr val="FF0000"/>
                </a:solidFill>
              </a:rPr>
              <a:t>RegWrite</a:t>
            </a:r>
            <a:r>
              <a:rPr lang="zh-CN" altLang="en-US" sz="1400" b="1" dirty="0"/>
              <a:t>控制信号，寄存器写，受时钟信号</a:t>
            </a:r>
            <a:r>
              <a:rPr lang="en-US" altLang="zh-CN" sz="1400" b="1" dirty="0"/>
              <a:t>CLK</a:t>
            </a:r>
            <a:r>
              <a:rPr lang="zh-CN" altLang="en-US" sz="1400" b="1" dirty="0"/>
              <a:t>控制（上跳沿）），从而完成“</a:t>
            </a:r>
            <a:r>
              <a:rPr lang="en-US" altLang="zh-CN" sz="1400" b="1" dirty="0"/>
              <a:t>M[R[</a:t>
            </a:r>
            <a:r>
              <a:rPr lang="en-US" altLang="zh-CN" sz="1400" b="1" dirty="0" err="1"/>
              <a:t>rs</a:t>
            </a:r>
            <a:r>
              <a:rPr lang="en-US" altLang="zh-CN" sz="1400" b="1" dirty="0"/>
              <a:t>] + </a:t>
            </a:r>
            <a:r>
              <a:rPr lang="en-US" altLang="zh-CN" sz="1400" b="1" dirty="0" err="1"/>
              <a:t>SignExt</a:t>
            </a:r>
            <a:r>
              <a:rPr lang="en-US" altLang="zh-CN" sz="1400" b="1" dirty="0"/>
              <a:t>(imm16)] -&gt; R[rt]</a:t>
            </a:r>
            <a:r>
              <a:rPr lang="zh-CN" altLang="en-US" sz="1400" b="1" dirty="0"/>
              <a:t>”的功能。</a:t>
            </a:r>
            <a:endParaRPr lang="en-US" altLang="zh-CN" sz="1200" b="1" dirty="0"/>
          </a:p>
        </p:txBody>
      </p:sp>
      <p:pic>
        <p:nvPicPr>
          <p:cNvPr id="10" name="图片 9">
            <a:extLst>
              <a:ext uri="{FF2B5EF4-FFF2-40B4-BE49-F238E27FC236}">
                <a16:creationId xmlns:a16="http://schemas.microsoft.com/office/drawing/2014/main" id="{8C9682F0-8688-41B6-B937-FAA750017BFD}"/>
              </a:ext>
            </a:extLst>
          </p:cNvPr>
          <p:cNvPicPr>
            <a:picLocks noChangeAspect="1"/>
          </p:cNvPicPr>
          <p:nvPr/>
        </p:nvPicPr>
        <p:blipFill>
          <a:blip r:embed="rId2"/>
          <a:stretch>
            <a:fillRect/>
          </a:stretch>
        </p:blipFill>
        <p:spPr>
          <a:xfrm>
            <a:off x="2987824" y="1700808"/>
            <a:ext cx="3816546" cy="438173"/>
          </a:xfrm>
          <a:prstGeom prst="rect">
            <a:avLst/>
          </a:prstGeom>
        </p:spPr>
      </p:pic>
      <p:grpSp>
        <p:nvGrpSpPr>
          <p:cNvPr id="6" name="组合 5">
            <a:extLst>
              <a:ext uri="{FF2B5EF4-FFF2-40B4-BE49-F238E27FC236}">
                <a16:creationId xmlns:a16="http://schemas.microsoft.com/office/drawing/2014/main" id="{07F91BA2-2870-4DF4-8670-03F75E1F8A68}"/>
              </a:ext>
            </a:extLst>
          </p:cNvPr>
          <p:cNvGrpSpPr/>
          <p:nvPr/>
        </p:nvGrpSpPr>
        <p:grpSpPr>
          <a:xfrm>
            <a:off x="1907704" y="4149080"/>
            <a:ext cx="5843203" cy="2504869"/>
            <a:chOff x="1907704" y="4164491"/>
            <a:chExt cx="5843203" cy="2504869"/>
          </a:xfrm>
        </p:grpSpPr>
        <p:grpSp>
          <p:nvGrpSpPr>
            <p:cNvPr id="4" name="组合 3">
              <a:extLst>
                <a:ext uri="{FF2B5EF4-FFF2-40B4-BE49-F238E27FC236}">
                  <a16:creationId xmlns:a16="http://schemas.microsoft.com/office/drawing/2014/main" id="{9470E5A0-A69D-4A4A-AF23-78F385BB2E6A}"/>
                </a:ext>
              </a:extLst>
            </p:cNvPr>
            <p:cNvGrpSpPr/>
            <p:nvPr/>
          </p:nvGrpSpPr>
          <p:grpSpPr>
            <a:xfrm>
              <a:off x="1907704" y="4164491"/>
              <a:ext cx="5843203" cy="2504869"/>
              <a:chOff x="1907704" y="4164491"/>
              <a:chExt cx="5843203" cy="2504869"/>
            </a:xfrm>
          </p:grpSpPr>
          <p:grpSp>
            <p:nvGrpSpPr>
              <p:cNvPr id="11" name="组合 10">
                <a:extLst>
                  <a:ext uri="{FF2B5EF4-FFF2-40B4-BE49-F238E27FC236}">
                    <a16:creationId xmlns:a16="http://schemas.microsoft.com/office/drawing/2014/main" id="{8F8F6859-7E4B-4CC7-A7D0-62F1D292D72E}"/>
                  </a:ext>
                </a:extLst>
              </p:cNvPr>
              <p:cNvGrpSpPr/>
              <p:nvPr/>
            </p:nvGrpSpPr>
            <p:grpSpPr>
              <a:xfrm>
                <a:off x="1907704" y="4164491"/>
                <a:ext cx="5843203" cy="2504869"/>
                <a:chOff x="1907704" y="4298204"/>
                <a:chExt cx="5843203" cy="2504869"/>
              </a:xfrm>
            </p:grpSpPr>
            <p:grpSp>
              <p:nvGrpSpPr>
                <p:cNvPr id="7" name="组合 6">
                  <a:extLst>
                    <a:ext uri="{FF2B5EF4-FFF2-40B4-BE49-F238E27FC236}">
                      <a16:creationId xmlns:a16="http://schemas.microsoft.com/office/drawing/2014/main" id="{494CD1AE-AA99-42A5-BD34-EBD8A94EBB76}"/>
                    </a:ext>
                  </a:extLst>
                </p:cNvPr>
                <p:cNvGrpSpPr/>
                <p:nvPr/>
              </p:nvGrpSpPr>
              <p:grpSpPr>
                <a:xfrm>
                  <a:off x="1907704" y="4298204"/>
                  <a:ext cx="5843203" cy="2504869"/>
                  <a:chOff x="1907704" y="4298204"/>
                  <a:chExt cx="5843203" cy="2504869"/>
                </a:xfrm>
              </p:grpSpPr>
              <p:sp>
                <p:nvSpPr>
                  <p:cNvPr id="28" name="文本框 27">
                    <a:extLst>
                      <a:ext uri="{FF2B5EF4-FFF2-40B4-BE49-F238E27FC236}">
                        <a16:creationId xmlns:a16="http://schemas.microsoft.com/office/drawing/2014/main" id="{33070E87-C80B-41A9-8485-BF76F704325C}"/>
                      </a:ext>
                    </a:extLst>
                  </p:cNvPr>
                  <p:cNvSpPr txBox="1"/>
                  <p:nvPr/>
                </p:nvSpPr>
                <p:spPr>
                  <a:xfrm>
                    <a:off x="4096123" y="6526074"/>
                    <a:ext cx="1988045" cy="276999"/>
                  </a:xfrm>
                  <a:prstGeom prst="rect">
                    <a:avLst/>
                  </a:prstGeom>
                  <a:noFill/>
                </p:spPr>
                <p:txBody>
                  <a:bodyPr wrap="none" rtlCol="0">
                    <a:spAutoFit/>
                  </a:bodyPr>
                  <a:lstStyle/>
                  <a:p>
                    <a:r>
                      <a:rPr lang="zh-CN" altLang="en-US" sz="1200" b="1" dirty="0"/>
                      <a:t>图</a:t>
                    </a:r>
                    <a:r>
                      <a:rPr lang="en-US" altLang="zh-CN" sz="1200" b="1" dirty="0"/>
                      <a:t>6.19    </a:t>
                    </a:r>
                    <a:r>
                      <a:rPr lang="en-US" altLang="zh-CN" sz="1200" b="1" dirty="0" err="1"/>
                      <a:t>lw</a:t>
                    </a:r>
                    <a:r>
                      <a:rPr lang="zh-CN" altLang="en-US" sz="1200" b="1" dirty="0"/>
                      <a:t>指令的数据通路</a:t>
                    </a:r>
                  </a:p>
                </p:txBody>
              </p:sp>
              <p:pic>
                <p:nvPicPr>
                  <p:cNvPr id="5" name="图片 4">
                    <a:extLst>
                      <a:ext uri="{FF2B5EF4-FFF2-40B4-BE49-F238E27FC236}">
                        <a16:creationId xmlns:a16="http://schemas.microsoft.com/office/drawing/2014/main" id="{31C68ACC-2E3D-4668-B7F6-C5791E92A6BC}"/>
                      </a:ext>
                    </a:extLst>
                  </p:cNvPr>
                  <p:cNvPicPr>
                    <a:picLocks noChangeAspect="1"/>
                  </p:cNvPicPr>
                  <p:nvPr/>
                </p:nvPicPr>
                <p:blipFill>
                  <a:blip r:embed="rId3"/>
                  <a:stretch>
                    <a:fillRect/>
                  </a:stretch>
                </p:blipFill>
                <p:spPr>
                  <a:xfrm>
                    <a:off x="1907704" y="4298204"/>
                    <a:ext cx="5843203" cy="2155132"/>
                  </a:xfrm>
                  <a:prstGeom prst="rect">
                    <a:avLst/>
                  </a:prstGeom>
                </p:spPr>
              </p:pic>
            </p:grpSp>
            <p:sp>
              <p:nvSpPr>
                <p:cNvPr id="8" name="文本框 7">
                  <a:extLst>
                    <a:ext uri="{FF2B5EF4-FFF2-40B4-BE49-F238E27FC236}">
                      <a16:creationId xmlns:a16="http://schemas.microsoft.com/office/drawing/2014/main" id="{FE6D04F6-F0E4-4369-8159-3F46D928BAE1}"/>
                    </a:ext>
                  </a:extLst>
                </p:cNvPr>
                <p:cNvSpPr txBox="1"/>
                <p:nvPr/>
              </p:nvSpPr>
              <p:spPr>
                <a:xfrm>
                  <a:off x="4139952" y="6124654"/>
                  <a:ext cx="569387" cy="184666"/>
                </a:xfrm>
                <a:prstGeom prst="rect">
                  <a:avLst/>
                </a:prstGeom>
                <a:noFill/>
              </p:spPr>
              <p:txBody>
                <a:bodyPr wrap="none" rtlCol="0">
                  <a:spAutoFit/>
                </a:bodyPr>
                <a:lstStyle/>
                <a:p>
                  <a:r>
                    <a:rPr lang="zh-CN" altLang="en-US" sz="600" b="1" dirty="0"/>
                    <a:t>符号扩展器</a:t>
                  </a:r>
                </a:p>
              </p:txBody>
            </p:sp>
          </p:grpSp>
          <p:sp>
            <p:nvSpPr>
              <p:cNvPr id="2" name="文本框 1">
                <a:extLst>
                  <a:ext uri="{FF2B5EF4-FFF2-40B4-BE49-F238E27FC236}">
                    <a16:creationId xmlns:a16="http://schemas.microsoft.com/office/drawing/2014/main" id="{4F5E8D8E-A1C4-4298-8180-30966EFB6B58}"/>
                  </a:ext>
                </a:extLst>
              </p:cNvPr>
              <p:cNvSpPr txBox="1"/>
              <p:nvPr/>
            </p:nvSpPr>
            <p:spPr>
              <a:xfrm>
                <a:off x="3707074" y="4685096"/>
                <a:ext cx="290464" cy="769441"/>
              </a:xfrm>
              <a:prstGeom prst="rect">
                <a:avLst/>
              </a:prstGeom>
              <a:noFill/>
            </p:spPr>
            <p:txBody>
              <a:bodyPr wrap="none" rtlCol="0">
                <a:spAutoFit/>
              </a:bodyPr>
              <a:lstStyle/>
              <a:p>
                <a:r>
                  <a:rPr lang="en-US" altLang="zh-CN" sz="1100" b="1" dirty="0" err="1"/>
                  <a:t>rs</a:t>
                </a:r>
                <a:endParaRPr lang="en-US" altLang="zh-CN" sz="1100" b="1" dirty="0"/>
              </a:p>
              <a:p>
                <a:endParaRPr lang="en-US" altLang="zh-CN" sz="1100" b="1" dirty="0"/>
              </a:p>
              <a:p>
                <a:endParaRPr lang="en-US" altLang="zh-CN" sz="1100" b="1" dirty="0"/>
              </a:p>
              <a:p>
                <a:r>
                  <a:rPr lang="en-US" altLang="zh-CN" sz="1100" b="1" dirty="0"/>
                  <a:t>rt</a:t>
                </a:r>
                <a:endParaRPr lang="zh-CN" altLang="en-US" sz="1100" b="1" dirty="0"/>
              </a:p>
            </p:txBody>
          </p:sp>
        </p:grpSp>
        <p:sp>
          <p:nvSpPr>
            <p:cNvPr id="12" name="文本框 11">
              <a:extLst>
                <a:ext uri="{FF2B5EF4-FFF2-40B4-BE49-F238E27FC236}">
                  <a16:creationId xmlns:a16="http://schemas.microsoft.com/office/drawing/2014/main" id="{FC5B8439-91A3-4F19-BB72-611A61F87B28}"/>
                </a:ext>
              </a:extLst>
            </p:cNvPr>
            <p:cNvSpPr txBox="1"/>
            <p:nvPr/>
          </p:nvSpPr>
          <p:spPr>
            <a:xfrm>
              <a:off x="3372688" y="5938899"/>
              <a:ext cx="479618" cy="215444"/>
            </a:xfrm>
            <a:prstGeom prst="rect">
              <a:avLst/>
            </a:prstGeom>
            <a:noFill/>
          </p:spPr>
          <p:txBody>
            <a:bodyPr wrap="none" rtlCol="0">
              <a:spAutoFit/>
            </a:bodyPr>
            <a:lstStyle/>
            <a:p>
              <a:r>
                <a:rPr lang="en-US" altLang="zh-CN" sz="800" b="1" dirty="0"/>
                <a:t>imm16</a:t>
              </a:r>
              <a:endParaRPr lang="zh-CN" altLang="en-US" sz="800" b="1" dirty="0"/>
            </a:p>
          </p:txBody>
        </p:sp>
      </p:grpSp>
    </p:spTree>
    <p:extLst>
      <p:ext uri="{BB962C8B-B14F-4D97-AF65-F5344CB8AC3E}">
        <p14:creationId xmlns:p14="http://schemas.microsoft.com/office/powerpoint/2010/main" val="1769918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415205"/>
            <a:ext cx="8229600" cy="4525963"/>
          </a:xfrm>
        </p:spPr>
        <p:txBody>
          <a:bodyPr/>
          <a:lstStyle/>
          <a:p>
            <a:pPr lvl="3"/>
            <a:r>
              <a:rPr lang="zh-CN" altLang="en-US" sz="1400" b="1" dirty="0"/>
              <a:t>例如存数指令</a:t>
            </a:r>
            <a:r>
              <a:rPr lang="en-US" altLang="zh-CN" sz="1400" b="1" dirty="0" err="1"/>
              <a:t>sw</a:t>
            </a:r>
            <a:r>
              <a:rPr lang="zh-CN" altLang="en-US" sz="1400" b="1" dirty="0"/>
              <a:t>（访存指令）就属于</a:t>
            </a:r>
            <a:r>
              <a:rPr lang="en-US" altLang="zh-CN" sz="1400" b="1" dirty="0"/>
              <a:t>I</a:t>
            </a:r>
            <a:r>
              <a:rPr lang="zh-CN" altLang="en-US" sz="1400" b="1" dirty="0"/>
              <a:t>型指令：</a:t>
            </a:r>
            <a:r>
              <a:rPr lang="en-US" altLang="zh-CN" sz="1400" b="1" dirty="0" err="1"/>
              <a:t>sw</a:t>
            </a:r>
            <a:r>
              <a:rPr lang="en-US" altLang="zh-CN" sz="1400" b="1" dirty="0"/>
              <a:t> rt,imm16(</a:t>
            </a:r>
            <a:r>
              <a:rPr lang="en-US" altLang="zh-CN" sz="1400" b="1" dirty="0" err="1"/>
              <a:t>rs</a:t>
            </a:r>
            <a:r>
              <a:rPr lang="en-US" altLang="zh-CN" sz="1400" b="1" dirty="0"/>
              <a:t>)</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t>、</a:t>
            </a:r>
            <a:r>
              <a:rPr lang="zh-CN" altLang="en-US" sz="1400" b="1" dirty="0">
                <a:solidFill>
                  <a:srgbClr val="FF0000"/>
                </a:solidFill>
              </a:rPr>
              <a:t>指令存储器</a:t>
            </a:r>
            <a:r>
              <a:rPr lang="zh-CN" altLang="en-US" sz="1400" b="1" dirty="0"/>
              <a:t>、</a:t>
            </a:r>
            <a:r>
              <a:rPr lang="zh-CN" altLang="en-US" sz="1400" b="1" dirty="0">
                <a:solidFill>
                  <a:srgbClr val="FF0000"/>
                </a:solidFill>
              </a:rPr>
              <a:t>寄存器堆</a:t>
            </a:r>
            <a:r>
              <a:rPr lang="zh-CN" altLang="en-US" sz="1400" b="1" dirty="0"/>
              <a:t>（寄存器组）、</a:t>
            </a:r>
            <a:r>
              <a:rPr lang="zh-CN" altLang="en-US" sz="1400" b="1" dirty="0">
                <a:solidFill>
                  <a:srgbClr val="FF0000"/>
                </a:solidFill>
              </a:rPr>
              <a:t>符号扩展器</a:t>
            </a:r>
            <a:r>
              <a:rPr lang="zh-CN" altLang="en-US" sz="1400" b="1" dirty="0"/>
              <a:t>、</a:t>
            </a:r>
            <a:r>
              <a:rPr lang="en-US" altLang="zh-CN" sz="1400" b="1" dirty="0">
                <a:solidFill>
                  <a:srgbClr val="FF0000"/>
                </a:solidFill>
              </a:rPr>
              <a:t>ALU</a:t>
            </a:r>
            <a:r>
              <a:rPr lang="zh-CN" altLang="en-US" sz="1400" b="1" dirty="0"/>
              <a:t>、</a:t>
            </a:r>
            <a:r>
              <a:rPr lang="zh-CN" altLang="en-US" sz="1400" b="1" dirty="0">
                <a:solidFill>
                  <a:srgbClr val="FF0000"/>
                </a:solidFill>
              </a:rPr>
              <a:t>数据存储器</a:t>
            </a:r>
            <a:r>
              <a:rPr lang="zh-CN" altLang="en-US" sz="1400" b="1" dirty="0"/>
              <a:t>等功能部件（图</a:t>
            </a:r>
            <a:r>
              <a:rPr lang="en-US" altLang="zh-CN" sz="1400" b="1" dirty="0"/>
              <a:t>6.20</a:t>
            </a:r>
            <a:r>
              <a:rPr lang="zh-CN" altLang="en-US" sz="1400" b="1" dirty="0"/>
              <a:t>）。</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将指令字中的源寄存器字段</a:t>
            </a:r>
            <a:r>
              <a:rPr lang="en-US" altLang="zh-CN" sz="1400" b="1" dirty="0" err="1"/>
              <a:t>rs</a:t>
            </a:r>
            <a:r>
              <a:rPr lang="zh-CN" altLang="en-US" sz="1400" b="1" dirty="0"/>
              <a:t>、</a:t>
            </a:r>
            <a:r>
              <a:rPr lang="en-US" altLang="zh-CN" sz="1400" b="1" dirty="0"/>
              <a:t>rt</a:t>
            </a:r>
            <a:r>
              <a:rPr lang="zh-CN" altLang="en-US" sz="1400" b="1" dirty="0"/>
              <a:t>分别送寄存器堆的</a:t>
            </a:r>
            <a:r>
              <a:rPr lang="en-US" altLang="zh-CN" sz="1400" b="1" dirty="0"/>
              <a:t>R1#</a:t>
            </a:r>
            <a:r>
              <a:rPr lang="zh-CN" altLang="en-US" sz="1400" b="1" dirty="0"/>
              <a:t>、</a:t>
            </a:r>
            <a:r>
              <a:rPr lang="en-US" altLang="zh-CN" sz="1400" b="1" dirty="0"/>
              <a:t>R2#</a:t>
            </a:r>
            <a:r>
              <a:rPr lang="zh-CN" altLang="en-US" sz="1400" b="1" dirty="0"/>
              <a:t>，立即数字段</a:t>
            </a:r>
            <a:r>
              <a:rPr lang="en-US" altLang="zh-CN" sz="1400" b="1" dirty="0"/>
              <a:t>imm16</a:t>
            </a:r>
            <a:r>
              <a:rPr lang="zh-CN" altLang="en-US" sz="1400" b="1" dirty="0"/>
              <a:t>送符号扩展器（</a:t>
            </a:r>
            <a:r>
              <a:rPr lang="en-US" altLang="zh-CN" sz="1400" b="1" dirty="0"/>
              <a:t>16</a:t>
            </a:r>
            <a:r>
              <a:rPr lang="zh-CN" altLang="en-US" sz="1400" b="1" dirty="0"/>
              <a:t>位扩展为</a:t>
            </a:r>
            <a:r>
              <a:rPr lang="en-US" altLang="zh-CN" sz="1400" b="1" dirty="0"/>
              <a:t>32</a:t>
            </a:r>
            <a:r>
              <a:rPr lang="zh-CN" altLang="en-US" sz="1400" b="1" dirty="0"/>
              <a:t>位）；从寄存器堆读出的</a:t>
            </a:r>
            <a:r>
              <a:rPr lang="en-US" altLang="zh-CN" sz="1400" b="1" dirty="0"/>
              <a:t>R1</a:t>
            </a:r>
            <a:r>
              <a:rPr lang="zh-CN" altLang="en-US" sz="1400" b="1" dirty="0"/>
              <a:t>，与符号扩展器的输出，一起送到</a:t>
            </a:r>
            <a:r>
              <a:rPr lang="en-US" altLang="zh-CN" sz="1400" b="1" dirty="0"/>
              <a:t>ALU</a:t>
            </a:r>
            <a:r>
              <a:rPr lang="zh-CN" altLang="en-US" sz="1400" b="1" dirty="0"/>
              <a:t>，相加后（发出</a:t>
            </a:r>
            <a:r>
              <a:rPr lang="en-US" altLang="zh-CN" sz="1400" b="1" dirty="0" err="1">
                <a:solidFill>
                  <a:srgbClr val="FF0000"/>
                </a:solidFill>
              </a:rPr>
              <a:t>AluOP</a:t>
            </a:r>
            <a:r>
              <a:rPr lang="zh-CN" altLang="en-US" sz="1400" b="1" dirty="0"/>
              <a:t>控制信号，加法运算）形成数据存储器的地址；从寄存器堆中读出</a:t>
            </a:r>
            <a:r>
              <a:rPr lang="en-US" altLang="zh-CN" sz="1400" b="1" dirty="0"/>
              <a:t>R2</a:t>
            </a:r>
            <a:r>
              <a:rPr lang="zh-CN" altLang="en-US" sz="1400" b="1" dirty="0"/>
              <a:t>，送数据存储器的</a:t>
            </a:r>
            <a:r>
              <a:rPr lang="en-US" altLang="zh-CN" sz="1400" b="1" dirty="0"/>
              <a:t>WD</a:t>
            </a:r>
            <a:r>
              <a:rPr lang="zh-CN" altLang="en-US" sz="1400" b="1" dirty="0"/>
              <a:t>（发出</a:t>
            </a:r>
            <a:r>
              <a:rPr lang="en-US" altLang="zh-CN" sz="1400" b="1" dirty="0" err="1">
                <a:solidFill>
                  <a:srgbClr val="FF0000"/>
                </a:solidFill>
              </a:rPr>
              <a:t>MemWrite</a:t>
            </a:r>
            <a:r>
              <a:rPr lang="zh-CN" altLang="en-US" sz="1400" b="1" dirty="0"/>
              <a:t>控制信号，数据存储器写，受时钟信号</a:t>
            </a:r>
            <a:r>
              <a:rPr lang="en-US" altLang="zh-CN" sz="1400" b="1" dirty="0"/>
              <a:t>CLK</a:t>
            </a:r>
            <a:r>
              <a:rPr lang="zh-CN" altLang="en-US" sz="1400" b="1" dirty="0"/>
              <a:t>控制（上跳沿）），从而完成“</a:t>
            </a:r>
            <a:r>
              <a:rPr lang="en-US" altLang="zh-CN" sz="1400" b="1" dirty="0"/>
              <a:t>R[rt] -&gt; M[R[</a:t>
            </a:r>
            <a:r>
              <a:rPr lang="en-US" altLang="zh-CN" sz="1400" b="1" dirty="0" err="1"/>
              <a:t>rs</a:t>
            </a:r>
            <a:r>
              <a:rPr lang="en-US" altLang="zh-CN" sz="1400" b="1" dirty="0"/>
              <a:t>] + </a:t>
            </a:r>
            <a:r>
              <a:rPr lang="en-US" altLang="zh-CN" sz="1400" b="1" dirty="0" err="1"/>
              <a:t>SignExt</a:t>
            </a:r>
            <a:r>
              <a:rPr lang="en-US" altLang="zh-CN" sz="1400" b="1" dirty="0"/>
              <a:t>(imm16)]</a:t>
            </a:r>
            <a:r>
              <a:rPr lang="zh-CN" altLang="en-US" sz="1400" b="1" dirty="0"/>
              <a:t>”的功能。</a:t>
            </a:r>
            <a:endParaRPr lang="en-US" altLang="zh-CN" sz="1400" b="1" dirty="0"/>
          </a:p>
          <a:p>
            <a:pPr lvl="3"/>
            <a:endParaRPr lang="en-US" altLang="zh-CN" sz="1200" b="1" dirty="0"/>
          </a:p>
        </p:txBody>
      </p:sp>
      <p:pic>
        <p:nvPicPr>
          <p:cNvPr id="10" name="图片 9">
            <a:extLst>
              <a:ext uri="{FF2B5EF4-FFF2-40B4-BE49-F238E27FC236}">
                <a16:creationId xmlns:a16="http://schemas.microsoft.com/office/drawing/2014/main" id="{8C9682F0-8688-41B6-B937-FAA750017BFD}"/>
              </a:ext>
            </a:extLst>
          </p:cNvPr>
          <p:cNvPicPr>
            <a:picLocks noChangeAspect="1"/>
          </p:cNvPicPr>
          <p:nvPr/>
        </p:nvPicPr>
        <p:blipFill>
          <a:blip r:embed="rId2"/>
          <a:stretch>
            <a:fillRect/>
          </a:stretch>
        </p:blipFill>
        <p:spPr>
          <a:xfrm>
            <a:off x="2987824" y="1345184"/>
            <a:ext cx="3816546" cy="438173"/>
          </a:xfrm>
          <a:prstGeom prst="rect">
            <a:avLst/>
          </a:prstGeom>
        </p:spPr>
      </p:pic>
      <p:grpSp>
        <p:nvGrpSpPr>
          <p:cNvPr id="8" name="组合 7">
            <a:extLst>
              <a:ext uri="{FF2B5EF4-FFF2-40B4-BE49-F238E27FC236}">
                <a16:creationId xmlns:a16="http://schemas.microsoft.com/office/drawing/2014/main" id="{12AF3A68-A668-487C-AB12-C61CC2FBF44D}"/>
              </a:ext>
            </a:extLst>
          </p:cNvPr>
          <p:cNvGrpSpPr/>
          <p:nvPr/>
        </p:nvGrpSpPr>
        <p:grpSpPr>
          <a:xfrm>
            <a:off x="1979712" y="3933056"/>
            <a:ext cx="5675940" cy="2606944"/>
            <a:chOff x="1979712" y="3918400"/>
            <a:chExt cx="5675940" cy="2606944"/>
          </a:xfrm>
        </p:grpSpPr>
        <p:grpSp>
          <p:nvGrpSpPr>
            <p:cNvPr id="7" name="组合 6">
              <a:extLst>
                <a:ext uri="{FF2B5EF4-FFF2-40B4-BE49-F238E27FC236}">
                  <a16:creationId xmlns:a16="http://schemas.microsoft.com/office/drawing/2014/main" id="{1BBD62A8-F266-4E98-B35A-A0568B78F68F}"/>
                </a:ext>
              </a:extLst>
            </p:cNvPr>
            <p:cNvGrpSpPr/>
            <p:nvPr/>
          </p:nvGrpSpPr>
          <p:grpSpPr>
            <a:xfrm>
              <a:off x="1979712" y="3918400"/>
              <a:ext cx="5675940" cy="2606944"/>
              <a:chOff x="1979712" y="3933056"/>
              <a:chExt cx="5675940" cy="2606944"/>
            </a:xfrm>
          </p:grpSpPr>
          <p:grpSp>
            <p:nvGrpSpPr>
              <p:cNvPr id="5" name="组合 4">
                <a:extLst>
                  <a:ext uri="{FF2B5EF4-FFF2-40B4-BE49-F238E27FC236}">
                    <a16:creationId xmlns:a16="http://schemas.microsoft.com/office/drawing/2014/main" id="{0F170E2E-A1A0-4B1B-81BB-75AF2E1B203E}"/>
                  </a:ext>
                </a:extLst>
              </p:cNvPr>
              <p:cNvGrpSpPr/>
              <p:nvPr/>
            </p:nvGrpSpPr>
            <p:grpSpPr>
              <a:xfrm>
                <a:off x="1979712" y="3933056"/>
                <a:ext cx="5675940" cy="2606944"/>
                <a:chOff x="1979712" y="4005064"/>
                <a:chExt cx="5675940" cy="2606944"/>
              </a:xfrm>
            </p:grpSpPr>
            <p:sp>
              <p:nvSpPr>
                <p:cNvPr id="12" name="文本框 11">
                  <a:extLst>
                    <a:ext uri="{FF2B5EF4-FFF2-40B4-BE49-F238E27FC236}">
                      <a16:creationId xmlns:a16="http://schemas.microsoft.com/office/drawing/2014/main" id="{A4F72B02-5F55-485C-8897-A70346F0D0CD}"/>
                    </a:ext>
                  </a:extLst>
                </p:cNvPr>
                <p:cNvSpPr txBox="1"/>
                <p:nvPr/>
              </p:nvSpPr>
              <p:spPr>
                <a:xfrm>
                  <a:off x="4096123" y="6335009"/>
                  <a:ext cx="2009717" cy="276999"/>
                </a:xfrm>
                <a:prstGeom prst="rect">
                  <a:avLst/>
                </a:prstGeom>
                <a:noFill/>
              </p:spPr>
              <p:txBody>
                <a:bodyPr wrap="none" rtlCol="0">
                  <a:spAutoFit/>
                </a:bodyPr>
                <a:lstStyle/>
                <a:p>
                  <a:r>
                    <a:rPr lang="zh-CN" altLang="en-US" sz="1200" b="1" dirty="0"/>
                    <a:t>图</a:t>
                  </a:r>
                  <a:r>
                    <a:rPr lang="en-US" altLang="zh-CN" sz="1200" b="1" dirty="0"/>
                    <a:t>6.20    </a:t>
                  </a:r>
                  <a:r>
                    <a:rPr lang="en-US" altLang="zh-CN" sz="1200" b="1" dirty="0" err="1"/>
                    <a:t>sw</a:t>
                  </a:r>
                  <a:r>
                    <a:rPr lang="zh-CN" altLang="en-US" sz="1200" b="1" dirty="0"/>
                    <a:t>指令的数据通路</a:t>
                  </a:r>
                </a:p>
              </p:txBody>
            </p:sp>
            <p:grpSp>
              <p:nvGrpSpPr>
                <p:cNvPr id="2" name="组合 1">
                  <a:extLst>
                    <a:ext uri="{FF2B5EF4-FFF2-40B4-BE49-F238E27FC236}">
                      <a16:creationId xmlns:a16="http://schemas.microsoft.com/office/drawing/2014/main" id="{E2D17DE3-8C0A-4635-B0EB-53EC6C2DE889}"/>
                    </a:ext>
                  </a:extLst>
                </p:cNvPr>
                <p:cNvGrpSpPr/>
                <p:nvPr/>
              </p:nvGrpSpPr>
              <p:grpSpPr>
                <a:xfrm>
                  <a:off x="1979712" y="4005064"/>
                  <a:ext cx="5675940" cy="2013031"/>
                  <a:chOff x="1979712" y="4005064"/>
                  <a:chExt cx="5675940" cy="2013031"/>
                </a:xfrm>
              </p:grpSpPr>
              <p:pic>
                <p:nvPicPr>
                  <p:cNvPr id="13" name="图片 12">
                    <a:extLst>
                      <a:ext uri="{FF2B5EF4-FFF2-40B4-BE49-F238E27FC236}">
                        <a16:creationId xmlns:a16="http://schemas.microsoft.com/office/drawing/2014/main" id="{AED72C5C-0780-42FC-920F-5D2DC8477A73}"/>
                      </a:ext>
                    </a:extLst>
                  </p:cNvPr>
                  <p:cNvPicPr>
                    <a:picLocks noChangeAspect="1"/>
                  </p:cNvPicPr>
                  <p:nvPr/>
                </p:nvPicPr>
                <p:blipFill>
                  <a:blip r:embed="rId3"/>
                  <a:stretch>
                    <a:fillRect/>
                  </a:stretch>
                </p:blipFill>
                <p:spPr>
                  <a:xfrm>
                    <a:off x="1979712" y="4005064"/>
                    <a:ext cx="5675940" cy="2013031"/>
                  </a:xfrm>
                  <a:prstGeom prst="rect">
                    <a:avLst/>
                  </a:prstGeom>
                </p:spPr>
              </p:pic>
              <p:pic>
                <p:nvPicPr>
                  <p:cNvPr id="4" name="图片 3">
                    <a:extLst>
                      <a:ext uri="{FF2B5EF4-FFF2-40B4-BE49-F238E27FC236}">
                        <a16:creationId xmlns:a16="http://schemas.microsoft.com/office/drawing/2014/main" id="{5EFA8475-74CF-45D3-B04D-A0C324831569}"/>
                      </a:ext>
                    </a:extLst>
                  </p:cNvPr>
                  <p:cNvPicPr>
                    <a:picLocks noChangeAspect="1"/>
                  </p:cNvPicPr>
                  <p:nvPr/>
                </p:nvPicPr>
                <p:blipFill>
                  <a:blip r:embed="rId4"/>
                  <a:stretch>
                    <a:fillRect/>
                  </a:stretch>
                </p:blipFill>
                <p:spPr>
                  <a:xfrm>
                    <a:off x="3998490" y="4077072"/>
                    <a:ext cx="819192" cy="295764"/>
                  </a:xfrm>
                  <a:prstGeom prst="rect">
                    <a:avLst/>
                  </a:prstGeom>
                </p:spPr>
              </p:pic>
            </p:grpSp>
          </p:grpSp>
          <p:sp>
            <p:nvSpPr>
              <p:cNvPr id="11" name="文本框 10">
                <a:extLst>
                  <a:ext uri="{FF2B5EF4-FFF2-40B4-BE49-F238E27FC236}">
                    <a16:creationId xmlns:a16="http://schemas.microsoft.com/office/drawing/2014/main" id="{CBC17A9D-F768-49B6-AB74-8066C53BDB21}"/>
                  </a:ext>
                </a:extLst>
              </p:cNvPr>
              <p:cNvSpPr txBox="1"/>
              <p:nvPr/>
            </p:nvSpPr>
            <p:spPr>
              <a:xfrm>
                <a:off x="4139952" y="5610504"/>
                <a:ext cx="569387" cy="184666"/>
              </a:xfrm>
              <a:prstGeom prst="rect">
                <a:avLst/>
              </a:prstGeom>
              <a:noFill/>
            </p:spPr>
            <p:txBody>
              <a:bodyPr wrap="none" rtlCol="0">
                <a:spAutoFit/>
              </a:bodyPr>
              <a:lstStyle/>
              <a:p>
                <a:r>
                  <a:rPr lang="zh-CN" altLang="en-US" sz="600" b="1" dirty="0"/>
                  <a:t>符号扩展器</a:t>
                </a:r>
              </a:p>
            </p:txBody>
          </p:sp>
        </p:grpSp>
        <p:sp>
          <p:nvSpPr>
            <p:cNvPr id="14" name="文本框 13">
              <a:extLst>
                <a:ext uri="{FF2B5EF4-FFF2-40B4-BE49-F238E27FC236}">
                  <a16:creationId xmlns:a16="http://schemas.microsoft.com/office/drawing/2014/main" id="{1AB6DA47-FE9C-4954-B33E-F63A3C9DC26F}"/>
                </a:ext>
              </a:extLst>
            </p:cNvPr>
            <p:cNvSpPr txBox="1"/>
            <p:nvPr/>
          </p:nvSpPr>
          <p:spPr>
            <a:xfrm>
              <a:off x="3372688" y="5527864"/>
              <a:ext cx="479618" cy="215444"/>
            </a:xfrm>
            <a:prstGeom prst="rect">
              <a:avLst/>
            </a:prstGeom>
            <a:noFill/>
          </p:spPr>
          <p:txBody>
            <a:bodyPr wrap="none" rtlCol="0">
              <a:spAutoFit/>
            </a:bodyPr>
            <a:lstStyle/>
            <a:p>
              <a:r>
                <a:rPr lang="en-US" altLang="zh-CN" sz="800" b="1" dirty="0"/>
                <a:t>imm16</a:t>
              </a:r>
              <a:endParaRPr lang="zh-CN" altLang="en-US" sz="800" b="1" dirty="0"/>
            </a:p>
          </p:txBody>
        </p:sp>
        <p:sp>
          <p:nvSpPr>
            <p:cNvPr id="15" name="文本框 14">
              <a:extLst>
                <a:ext uri="{FF2B5EF4-FFF2-40B4-BE49-F238E27FC236}">
                  <a16:creationId xmlns:a16="http://schemas.microsoft.com/office/drawing/2014/main" id="{3F334AC5-D47D-4725-BEB2-E289429F3D8E}"/>
                </a:ext>
              </a:extLst>
            </p:cNvPr>
            <p:cNvSpPr txBox="1"/>
            <p:nvPr/>
          </p:nvSpPr>
          <p:spPr>
            <a:xfrm>
              <a:off x="3707074" y="4293096"/>
              <a:ext cx="290464" cy="430887"/>
            </a:xfrm>
            <a:prstGeom prst="rect">
              <a:avLst/>
            </a:prstGeom>
            <a:noFill/>
          </p:spPr>
          <p:txBody>
            <a:bodyPr wrap="none" rtlCol="0">
              <a:spAutoFit/>
            </a:bodyPr>
            <a:lstStyle/>
            <a:p>
              <a:r>
                <a:rPr lang="en-US" altLang="zh-CN" sz="1100" b="1" dirty="0" err="1"/>
                <a:t>rs</a:t>
              </a:r>
              <a:endParaRPr lang="en-US" altLang="zh-CN" sz="1100" b="1" dirty="0"/>
            </a:p>
            <a:p>
              <a:r>
                <a:rPr lang="en-US" altLang="zh-CN" sz="1100" b="1" dirty="0"/>
                <a:t>rt</a:t>
              </a:r>
              <a:endParaRPr lang="zh-CN" altLang="en-US" sz="1100" b="1" dirty="0"/>
            </a:p>
          </p:txBody>
        </p:sp>
      </p:grpSp>
    </p:spTree>
    <p:extLst>
      <p:ext uri="{BB962C8B-B14F-4D97-AF65-F5344CB8AC3E}">
        <p14:creationId xmlns:p14="http://schemas.microsoft.com/office/powerpoint/2010/main" val="789142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3"/>
            <a:r>
              <a:rPr lang="zh-CN" altLang="en-US" sz="1400" b="1" dirty="0"/>
              <a:t>可以将</a:t>
            </a:r>
            <a:r>
              <a:rPr lang="en-US" altLang="zh-CN" sz="1400" b="1" dirty="0"/>
              <a:t>R</a:t>
            </a:r>
            <a:r>
              <a:rPr lang="zh-CN" altLang="en-US" sz="1400" b="1" dirty="0"/>
              <a:t>型运算类指令和访存指令的数据通路结合起来，构成支持</a:t>
            </a:r>
            <a:r>
              <a:rPr lang="en-US" altLang="zh-CN" sz="1400" b="1" dirty="0"/>
              <a:t>R</a:t>
            </a:r>
            <a:r>
              <a:rPr lang="zh-CN" altLang="en-US" sz="1400" b="1" dirty="0"/>
              <a:t>型运算类指令和访存指令的混合数据通路（图</a:t>
            </a:r>
            <a:r>
              <a:rPr lang="en-US" altLang="zh-CN" sz="1400" b="1" dirty="0"/>
              <a:t>6.21</a:t>
            </a:r>
            <a:r>
              <a:rPr lang="zh-CN" altLang="en-US" sz="1400" b="1" dirty="0"/>
              <a:t>）。</a:t>
            </a:r>
            <a:endParaRPr lang="en-US" altLang="zh-CN" sz="1400" b="1" dirty="0"/>
          </a:p>
          <a:p>
            <a:pPr lvl="3"/>
            <a:endParaRPr lang="en-US" altLang="zh-CN" sz="1400" b="1" dirty="0"/>
          </a:p>
          <a:p>
            <a:pPr lvl="3"/>
            <a:r>
              <a:rPr lang="zh-CN" altLang="en-US" sz="1400" b="1" dirty="0"/>
              <a:t>该数据通路（图</a:t>
            </a:r>
            <a:r>
              <a:rPr lang="en-US" altLang="zh-CN" sz="1400" b="1" dirty="0"/>
              <a:t>6.21</a:t>
            </a:r>
            <a:r>
              <a:rPr lang="zh-CN" altLang="en-US" sz="1400" b="1" dirty="0"/>
              <a:t>）既可以完成</a:t>
            </a:r>
            <a:r>
              <a:rPr lang="en-US" altLang="zh-CN" sz="1400" b="1" dirty="0"/>
              <a:t>R</a:t>
            </a:r>
            <a:r>
              <a:rPr lang="zh-CN" altLang="en-US" sz="1400" b="1" dirty="0"/>
              <a:t>型运算类指令（图</a:t>
            </a:r>
            <a:r>
              <a:rPr lang="en-US" altLang="zh-CN" sz="1400" b="1" dirty="0"/>
              <a:t>6.18</a:t>
            </a:r>
            <a:r>
              <a:rPr lang="zh-CN" altLang="en-US" sz="1400" b="1" dirty="0"/>
              <a:t>），也可以完成取数指令</a:t>
            </a:r>
            <a:r>
              <a:rPr lang="en-US" altLang="zh-CN" sz="1400" b="1" dirty="0" err="1"/>
              <a:t>lw</a:t>
            </a:r>
            <a:r>
              <a:rPr lang="zh-CN" altLang="en-US" sz="1400" b="1" dirty="0"/>
              <a:t>（图</a:t>
            </a:r>
            <a:r>
              <a:rPr lang="en-US" altLang="zh-CN" sz="1400" b="1" dirty="0"/>
              <a:t>6.19</a:t>
            </a:r>
            <a:r>
              <a:rPr lang="zh-CN" altLang="en-US" sz="1400" b="1" dirty="0"/>
              <a:t>）和存数指令</a:t>
            </a:r>
            <a:r>
              <a:rPr lang="en-US" altLang="zh-CN" sz="1400" b="1" dirty="0" err="1"/>
              <a:t>sw</a:t>
            </a:r>
            <a:r>
              <a:rPr lang="zh-CN" altLang="en-US" sz="1400" b="1" dirty="0"/>
              <a:t>（图</a:t>
            </a:r>
            <a:r>
              <a:rPr lang="en-US" altLang="zh-CN" sz="1400" b="1" dirty="0"/>
              <a:t>6.20</a:t>
            </a:r>
            <a:r>
              <a:rPr lang="zh-CN" altLang="en-US" sz="1400" b="1" dirty="0"/>
              <a:t>）。</a:t>
            </a:r>
            <a:endParaRPr lang="en-US" altLang="zh-CN" sz="1400" b="1" dirty="0"/>
          </a:p>
          <a:p>
            <a:pPr lvl="3"/>
            <a:endParaRPr lang="en-US" altLang="zh-CN" sz="1400" b="1" dirty="0"/>
          </a:p>
          <a:p>
            <a:pPr lvl="3"/>
            <a:r>
              <a:rPr lang="zh-CN" altLang="en-US" sz="1400" b="1" dirty="0"/>
              <a:t>图</a:t>
            </a:r>
            <a:r>
              <a:rPr lang="en-US" altLang="zh-CN" sz="1400" b="1" dirty="0"/>
              <a:t>6.21</a:t>
            </a:r>
            <a:r>
              <a:rPr lang="zh-CN" altLang="en-US" sz="1400" b="1" dirty="0"/>
              <a:t>中增加了</a:t>
            </a:r>
            <a:r>
              <a:rPr lang="en-US" altLang="zh-CN" sz="1400" b="1" dirty="0">
                <a:solidFill>
                  <a:srgbClr val="FF0000"/>
                </a:solidFill>
              </a:rPr>
              <a:t>3</a:t>
            </a:r>
            <a:r>
              <a:rPr lang="zh-CN" altLang="en-US" sz="1400" b="1" dirty="0">
                <a:solidFill>
                  <a:srgbClr val="FF0000"/>
                </a:solidFill>
              </a:rPr>
              <a:t>个多路选择器</a:t>
            </a:r>
            <a:r>
              <a:rPr lang="zh-CN" altLang="en-US" sz="1400" b="1" dirty="0"/>
              <a:t>（二路选择器）：</a:t>
            </a:r>
            <a:endParaRPr lang="en-US" altLang="zh-CN" sz="1400" b="1" dirty="0"/>
          </a:p>
          <a:p>
            <a:pPr lvl="4"/>
            <a:r>
              <a:rPr lang="zh-CN" altLang="en-US" sz="1200" b="1" dirty="0"/>
              <a:t>第一个多路选择器：</a:t>
            </a:r>
            <a:r>
              <a:rPr lang="en-US" altLang="zh-CN" sz="1200" b="1" dirty="0" err="1">
                <a:solidFill>
                  <a:srgbClr val="FF0000"/>
                </a:solidFill>
              </a:rPr>
              <a:t>RegDst</a:t>
            </a:r>
            <a:r>
              <a:rPr lang="en-US" altLang="zh-CN" sz="1200" b="1" dirty="0"/>
              <a:t>=0</a:t>
            </a:r>
            <a:r>
              <a:rPr lang="zh-CN" altLang="en-US" sz="1200" b="1" dirty="0"/>
              <a:t>，</a:t>
            </a:r>
            <a:r>
              <a:rPr lang="en-US" altLang="zh-CN" sz="1200" b="1" dirty="0"/>
              <a:t>W#=rt</a:t>
            </a:r>
            <a:r>
              <a:rPr lang="zh-CN" altLang="en-US" sz="1200" b="1" dirty="0"/>
              <a:t>，用于</a:t>
            </a:r>
            <a:r>
              <a:rPr lang="en-US" altLang="zh-CN" sz="1200" b="1" dirty="0" err="1"/>
              <a:t>lw</a:t>
            </a:r>
            <a:r>
              <a:rPr lang="zh-CN" altLang="en-US" sz="1200" b="1" dirty="0"/>
              <a:t>指令；</a:t>
            </a:r>
            <a:r>
              <a:rPr lang="en-US" altLang="zh-CN" sz="1200" b="1" dirty="0"/>
              <a:t> </a:t>
            </a:r>
            <a:r>
              <a:rPr lang="en-US" altLang="zh-CN" sz="1200" b="1" dirty="0" err="1"/>
              <a:t>RegDst</a:t>
            </a:r>
            <a:r>
              <a:rPr lang="en-US" altLang="zh-CN" sz="1200" b="1" dirty="0"/>
              <a:t>=1</a:t>
            </a:r>
            <a:r>
              <a:rPr lang="zh-CN" altLang="en-US" sz="1200" b="1" dirty="0"/>
              <a:t>，</a:t>
            </a:r>
            <a:r>
              <a:rPr lang="en-US" altLang="zh-CN" sz="1200" b="1" dirty="0"/>
              <a:t>W#=</a:t>
            </a:r>
            <a:r>
              <a:rPr lang="en-US" altLang="zh-CN" sz="1200" b="1" dirty="0" err="1"/>
              <a:t>rd</a:t>
            </a:r>
            <a:r>
              <a:rPr lang="zh-CN" altLang="en-US" sz="1200" b="1" dirty="0"/>
              <a:t>，用于</a:t>
            </a:r>
            <a:r>
              <a:rPr lang="en-US" altLang="zh-CN" sz="1200" b="1" dirty="0"/>
              <a:t>R</a:t>
            </a:r>
            <a:r>
              <a:rPr lang="zh-CN" altLang="en-US" sz="1200" b="1" dirty="0"/>
              <a:t>型运算类指令。</a:t>
            </a:r>
            <a:endParaRPr lang="en-US" altLang="zh-CN" sz="1200" b="1" dirty="0"/>
          </a:p>
          <a:p>
            <a:pPr lvl="4"/>
            <a:endParaRPr lang="en-US" altLang="zh-CN" sz="1200" b="1" dirty="0"/>
          </a:p>
          <a:p>
            <a:pPr lvl="4"/>
            <a:r>
              <a:rPr lang="zh-CN" altLang="en-US" sz="1200" b="1" dirty="0"/>
              <a:t>第二个多路选择器：</a:t>
            </a:r>
            <a:r>
              <a:rPr lang="en-US" altLang="zh-CN" sz="1200" b="1" dirty="0" err="1">
                <a:solidFill>
                  <a:srgbClr val="FF0000"/>
                </a:solidFill>
              </a:rPr>
              <a:t>AluSrc</a:t>
            </a:r>
            <a:r>
              <a:rPr lang="en-US" altLang="zh-CN" sz="1200" b="1" dirty="0"/>
              <a:t>=0</a:t>
            </a:r>
            <a:r>
              <a:rPr lang="zh-CN" altLang="en-US" sz="1200" b="1" dirty="0"/>
              <a:t>，</a:t>
            </a:r>
            <a:r>
              <a:rPr lang="en-US" altLang="zh-CN" sz="1200" b="1" dirty="0" err="1"/>
              <a:t>SrcB</a:t>
            </a:r>
            <a:r>
              <a:rPr lang="en-US" altLang="zh-CN" sz="1200" b="1" dirty="0"/>
              <a:t>=R2</a:t>
            </a:r>
            <a:r>
              <a:rPr lang="zh-CN" altLang="en-US" sz="1200" b="1" dirty="0"/>
              <a:t>，用于</a:t>
            </a:r>
            <a:r>
              <a:rPr lang="en-US" altLang="zh-CN" sz="1200" b="1" dirty="0"/>
              <a:t>R</a:t>
            </a:r>
            <a:r>
              <a:rPr lang="zh-CN" altLang="en-US" sz="1200" b="1" dirty="0"/>
              <a:t>型运算类指令；</a:t>
            </a:r>
            <a:r>
              <a:rPr lang="en-US" altLang="zh-CN" sz="1200" b="1" dirty="0" err="1"/>
              <a:t>AluSrc</a:t>
            </a:r>
            <a:r>
              <a:rPr lang="en-US" altLang="zh-CN" sz="1200" b="1" dirty="0"/>
              <a:t>=1</a:t>
            </a:r>
            <a:r>
              <a:rPr lang="zh-CN" altLang="en-US" sz="1200" b="1" dirty="0"/>
              <a:t>，</a:t>
            </a:r>
            <a:r>
              <a:rPr lang="en-US" altLang="zh-CN" sz="1200" b="1" dirty="0" err="1"/>
              <a:t>SrcB</a:t>
            </a:r>
            <a:r>
              <a:rPr lang="en-US" altLang="zh-CN" sz="1200" b="1" dirty="0"/>
              <a:t>=</a:t>
            </a:r>
            <a:r>
              <a:rPr lang="zh-CN" altLang="en-US" sz="1200" b="1" dirty="0"/>
              <a:t>符号扩展器的输出</a:t>
            </a:r>
            <a:r>
              <a:rPr lang="en-US" altLang="zh-CN" sz="1200" b="1" dirty="0" err="1"/>
              <a:t>SignImm</a:t>
            </a:r>
            <a:r>
              <a:rPr lang="zh-CN" altLang="en-US" sz="1200" b="1" dirty="0"/>
              <a:t>，用于</a:t>
            </a:r>
            <a:r>
              <a:rPr lang="en-US" altLang="zh-CN" sz="1200" b="1" dirty="0" err="1"/>
              <a:t>lw</a:t>
            </a:r>
            <a:r>
              <a:rPr lang="zh-CN" altLang="en-US" sz="1200" b="1" dirty="0"/>
              <a:t>指令或</a:t>
            </a:r>
            <a:r>
              <a:rPr lang="en-US" altLang="zh-CN" sz="1200" b="1" dirty="0" err="1"/>
              <a:t>sw</a:t>
            </a:r>
            <a:r>
              <a:rPr lang="zh-CN" altLang="en-US" sz="1200" b="1" dirty="0"/>
              <a:t>指令。</a:t>
            </a:r>
            <a:endParaRPr lang="en-US" altLang="zh-CN" sz="1200" b="1" dirty="0"/>
          </a:p>
          <a:p>
            <a:pPr lvl="4"/>
            <a:endParaRPr lang="en-US" altLang="zh-CN" sz="1200" b="1" dirty="0"/>
          </a:p>
          <a:p>
            <a:pPr lvl="4"/>
            <a:r>
              <a:rPr lang="zh-CN" altLang="en-US" sz="1200" b="1" dirty="0"/>
              <a:t>第三个多路选择器：</a:t>
            </a:r>
            <a:r>
              <a:rPr lang="en-US" altLang="zh-CN" sz="1200" b="1" dirty="0" err="1">
                <a:solidFill>
                  <a:srgbClr val="FF0000"/>
                </a:solidFill>
              </a:rPr>
              <a:t>MemToReg</a:t>
            </a:r>
            <a:r>
              <a:rPr lang="en-US" altLang="zh-CN" sz="1200" b="1" dirty="0"/>
              <a:t>=0</a:t>
            </a:r>
            <a:r>
              <a:rPr lang="zh-CN" altLang="en-US" sz="1200" b="1" dirty="0"/>
              <a:t>，寄存器堆的</a:t>
            </a:r>
            <a:r>
              <a:rPr lang="en-US" altLang="zh-CN" sz="1200" b="1" dirty="0"/>
              <a:t>WD=</a:t>
            </a:r>
            <a:r>
              <a:rPr lang="en-US" altLang="zh-CN" sz="1200" b="1" dirty="0" err="1"/>
              <a:t>ALUResult</a:t>
            </a:r>
            <a:r>
              <a:rPr lang="zh-CN" altLang="en-US" sz="1200" b="1" dirty="0"/>
              <a:t>，用于</a:t>
            </a:r>
            <a:r>
              <a:rPr lang="en-US" altLang="zh-CN" sz="1200" b="1" dirty="0"/>
              <a:t>R</a:t>
            </a:r>
            <a:r>
              <a:rPr lang="zh-CN" altLang="en-US" sz="1200" b="1" dirty="0"/>
              <a:t>型运算类指令；</a:t>
            </a:r>
            <a:r>
              <a:rPr lang="en-US" altLang="zh-CN" sz="1200" b="1" dirty="0" err="1"/>
              <a:t>MemToReg</a:t>
            </a:r>
            <a:r>
              <a:rPr lang="en-US" altLang="zh-CN" sz="1200" b="1" dirty="0"/>
              <a:t>=1</a:t>
            </a:r>
            <a:r>
              <a:rPr lang="zh-CN" altLang="en-US" sz="1200" b="1" dirty="0"/>
              <a:t>，寄存器堆的</a:t>
            </a:r>
            <a:r>
              <a:rPr lang="en-US" altLang="zh-CN" sz="1200" b="1" dirty="0"/>
              <a:t>WD=</a:t>
            </a:r>
            <a:r>
              <a:rPr lang="zh-CN" altLang="en-US" sz="1200" b="1" dirty="0"/>
              <a:t>数据存储器的输出</a:t>
            </a:r>
            <a:r>
              <a:rPr lang="en-US" altLang="zh-CN" sz="1200" b="1" dirty="0" err="1"/>
              <a:t>ReadData</a:t>
            </a:r>
            <a:r>
              <a:rPr lang="zh-CN" altLang="en-US" sz="1200" b="1" dirty="0"/>
              <a:t>，用于</a:t>
            </a:r>
            <a:r>
              <a:rPr lang="en-US" altLang="zh-CN" sz="1200" b="1" dirty="0" err="1"/>
              <a:t>lw</a:t>
            </a:r>
            <a:r>
              <a:rPr lang="zh-CN" altLang="en-US" sz="1200" b="1" dirty="0"/>
              <a:t>指令。</a:t>
            </a:r>
            <a:endParaRPr lang="en-US" altLang="zh-CN" sz="1400" b="1" dirty="0"/>
          </a:p>
        </p:txBody>
      </p:sp>
      <p:grpSp>
        <p:nvGrpSpPr>
          <p:cNvPr id="14" name="组合 13">
            <a:extLst>
              <a:ext uri="{FF2B5EF4-FFF2-40B4-BE49-F238E27FC236}">
                <a16:creationId xmlns:a16="http://schemas.microsoft.com/office/drawing/2014/main" id="{9B86ED99-7D68-4FD1-AD5A-80B7559204CC}"/>
              </a:ext>
            </a:extLst>
          </p:cNvPr>
          <p:cNvGrpSpPr/>
          <p:nvPr/>
        </p:nvGrpSpPr>
        <p:grpSpPr>
          <a:xfrm>
            <a:off x="1475656" y="4087838"/>
            <a:ext cx="6364043" cy="2715235"/>
            <a:chOff x="1475656" y="4087838"/>
            <a:chExt cx="6364043" cy="2715235"/>
          </a:xfrm>
        </p:grpSpPr>
        <p:sp>
          <p:nvSpPr>
            <p:cNvPr id="28" name="文本框 27">
              <a:extLst>
                <a:ext uri="{FF2B5EF4-FFF2-40B4-BE49-F238E27FC236}">
                  <a16:creationId xmlns:a16="http://schemas.microsoft.com/office/drawing/2014/main" id="{33070E87-C80B-41A9-8485-BF76F704325C}"/>
                </a:ext>
              </a:extLst>
            </p:cNvPr>
            <p:cNvSpPr txBox="1"/>
            <p:nvPr/>
          </p:nvSpPr>
          <p:spPr>
            <a:xfrm>
              <a:off x="2771800" y="6526074"/>
              <a:ext cx="3921266" cy="276999"/>
            </a:xfrm>
            <a:prstGeom prst="rect">
              <a:avLst/>
            </a:prstGeom>
            <a:noFill/>
          </p:spPr>
          <p:txBody>
            <a:bodyPr wrap="none" rtlCol="0">
              <a:spAutoFit/>
            </a:bodyPr>
            <a:lstStyle/>
            <a:p>
              <a:r>
                <a:rPr lang="zh-CN" altLang="en-US" sz="1200" b="1" dirty="0"/>
                <a:t>图</a:t>
              </a:r>
              <a:r>
                <a:rPr lang="en-US" altLang="zh-CN" sz="1200" b="1" dirty="0"/>
                <a:t>6.21    </a:t>
              </a:r>
              <a:r>
                <a:rPr lang="zh-CN" altLang="en-US" sz="1200" b="1" dirty="0"/>
                <a:t>支持</a:t>
              </a:r>
              <a:r>
                <a:rPr lang="en-US" altLang="zh-CN" sz="1200" b="1" dirty="0"/>
                <a:t>R</a:t>
              </a:r>
              <a:r>
                <a:rPr lang="zh-CN" altLang="en-US" sz="1200" b="1" dirty="0"/>
                <a:t>型运算类指令和访存指令的混合数据通路</a:t>
              </a:r>
            </a:p>
          </p:txBody>
        </p:sp>
        <p:grpSp>
          <p:nvGrpSpPr>
            <p:cNvPr id="13" name="组合 12">
              <a:extLst>
                <a:ext uri="{FF2B5EF4-FFF2-40B4-BE49-F238E27FC236}">
                  <a16:creationId xmlns:a16="http://schemas.microsoft.com/office/drawing/2014/main" id="{6CE57BB1-EE6C-45B8-BB02-5423065A5CB2}"/>
                </a:ext>
              </a:extLst>
            </p:cNvPr>
            <p:cNvGrpSpPr/>
            <p:nvPr/>
          </p:nvGrpSpPr>
          <p:grpSpPr>
            <a:xfrm>
              <a:off x="1475656" y="4087838"/>
              <a:ext cx="6364043" cy="2285935"/>
              <a:chOff x="1475656" y="4087838"/>
              <a:chExt cx="6364043" cy="2285935"/>
            </a:xfrm>
          </p:grpSpPr>
          <p:pic>
            <p:nvPicPr>
              <p:cNvPr id="5" name="图片 4">
                <a:extLst>
                  <a:ext uri="{FF2B5EF4-FFF2-40B4-BE49-F238E27FC236}">
                    <a16:creationId xmlns:a16="http://schemas.microsoft.com/office/drawing/2014/main" id="{24672B8D-934B-4688-AD75-184CEE8740F6}"/>
                  </a:ext>
                </a:extLst>
              </p:cNvPr>
              <p:cNvPicPr>
                <a:picLocks noChangeAspect="1"/>
              </p:cNvPicPr>
              <p:nvPr/>
            </p:nvPicPr>
            <p:blipFill>
              <a:blip r:embed="rId2"/>
              <a:stretch>
                <a:fillRect/>
              </a:stretch>
            </p:blipFill>
            <p:spPr>
              <a:xfrm>
                <a:off x="1475656" y="4087838"/>
                <a:ext cx="6364043" cy="2285935"/>
              </a:xfrm>
              <a:prstGeom prst="rect">
                <a:avLst/>
              </a:prstGeom>
            </p:spPr>
          </p:pic>
          <p:grpSp>
            <p:nvGrpSpPr>
              <p:cNvPr id="12" name="组合 11">
                <a:extLst>
                  <a:ext uri="{FF2B5EF4-FFF2-40B4-BE49-F238E27FC236}">
                    <a16:creationId xmlns:a16="http://schemas.microsoft.com/office/drawing/2014/main" id="{21340110-0F7D-4EE8-A4E7-28619911E231}"/>
                  </a:ext>
                </a:extLst>
              </p:cNvPr>
              <p:cNvGrpSpPr/>
              <p:nvPr/>
            </p:nvGrpSpPr>
            <p:grpSpPr>
              <a:xfrm>
                <a:off x="5940152" y="4304129"/>
                <a:ext cx="877484" cy="421015"/>
                <a:chOff x="5940152" y="4304129"/>
                <a:chExt cx="877484" cy="421015"/>
              </a:xfrm>
            </p:grpSpPr>
            <p:cxnSp>
              <p:nvCxnSpPr>
                <p:cNvPr id="8" name="直接连接符 7">
                  <a:extLst>
                    <a:ext uri="{FF2B5EF4-FFF2-40B4-BE49-F238E27FC236}">
                      <a16:creationId xmlns:a16="http://schemas.microsoft.com/office/drawing/2014/main" id="{83C2ECF1-7C4D-4110-990A-3BBEECF3D959}"/>
                    </a:ext>
                  </a:extLst>
                </p:cNvPr>
                <p:cNvCxnSpPr>
                  <a:cxnSpLocks/>
                </p:cNvCxnSpPr>
                <p:nvPr/>
              </p:nvCxnSpPr>
              <p:spPr>
                <a:xfrm>
                  <a:off x="6444208" y="4509120"/>
                  <a:ext cx="0" cy="21602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50ACB6A-B341-4D8E-B312-3513746000F0}"/>
                    </a:ext>
                  </a:extLst>
                </p:cNvPr>
                <p:cNvSpPr txBox="1"/>
                <p:nvPr/>
              </p:nvSpPr>
              <p:spPr>
                <a:xfrm>
                  <a:off x="5940152" y="4304129"/>
                  <a:ext cx="877484" cy="276999"/>
                </a:xfrm>
                <a:prstGeom prst="rect">
                  <a:avLst/>
                </a:prstGeom>
                <a:noFill/>
              </p:spPr>
              <p:txBody>
                <a:bodyPr wrap="none" rtlCol="0">
                  <a:spAutoFit/>
                </a:bodyPr>
                <a:lstStyle/>
                <a:p>
                  <a:r>
                    <a:rPr lang="en-US" altLang="zh-CN" sz="1200" b="1" dirty="0" err="1">
                      <a:solidFill>
                        <a:srgbClr val="0070C0"/>
                      </a:solidFill>
                    </a:rPr>
                    <a:t>MemWrite</a:t>
                  </a:r>
                  <a:endParaRPr lang="zh-CN" altLang="en-US" sz="1200" b="1" dirty="0">
                    <a:solidFill>
                      <a:srgbClr val="0070C0"/>
                    </a:solidFill>
                  </a:endParaRPr>
                </a:p>
              </p:txBody>
            </p:sp>
          </p:grpSp>
        </p:grpSp>
      </p:grpSp>
    </p:spTree>
    <p:extLst>
      <p:ext uri="{BB962C8B-B14F-4D97-AF65-F5344CB8AC3E}">
        <p14:creationId xmlns:p14="http://schemas.microsoft.com/office/powerpoint/2010/main" val="3054988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16632"/>
            <a:ext cx="8229600" cy="4525963"/>
          </a:xfrm>
        </p:spPr>
        <p:txBody>
          <a:bodyPr/>
          <a:lstStyle/>
          <a:p>
            <a:pPr lvl="2"/>
            <a:r>
              <a:rPr lang="zh-CN" altLang="en-US" sz="1800" b="1" dirty="0"/>
              <a:t>（</a:t>
            </a:r>
            <a:r>
              <a:rPr lang="en-US" altLang="zh-CN" sz="1800" b="1" dirty="0"/>
              <a:t>4</a:t>
            </a:r>
            <a:r>
              <a:rPr lang="zh-CN" altLang="en-US" sz="1800" b="1" dirty="0"/>
              <a:t>）条件分支指令数据通路</a:t>
            </a:r>
            <a:endParaRPr lang="en-US" altLang="zh-CN" sz="1600" b="1" dirty="0"/>
          </a:p>
          <a:p>
            <a:pPr lvl="2"/>
            <a:endParaRPr lang="en-US" altLang="zh-CN" sz="800" b="1" dirty="0"/>
          </a:p>
          <a:p>
            <a:pPr lvl="3"/>
            <a:r>
              <a:rPr lang="zh-CN" altLang="en-US" sz="1400" b="1" dirty="0"/>
              <a:t>条件分支指令也属于</a:t>
            </a:r>
            <a:r>
              <a:rPr lang="en-US" altLang="zh-CN" sz="1400" b="1" dirty="0"/>
              <a:t>I</a:t>
            </a:r>
            <a:r>
              <a:rPr lang="zh-CN" altLang="en-US" sz="1400" b="1" dirty="0"/>
              <a:t>型指令，例如</a:t>
            </a:r>
            <a:r>
              <a:rPr lang="en-US" altLang="zh-CN" sz="1400" b="1" dirty="0" err="1"/>
              <a:t>beq</a:t>
            </a:r>
            <a:r>
              <a:rPr lang="zh-CN" altLang="en-US" sz="1400" b="1" dirty="0"/>
              <a:t>指令：</a:t>
            </a:r>
            <a:r>
              <a:rPr lang="en-US" altLang="zh-CN" sz="1400" b="1" dirty="0" err="1"/>
              <a:t>beq</a:t>
            </a:r>
            <a:r>
              <a:rPr lang="en-US" altLang="zh-CN" sz="1400" b="1" dirty="0"/>
              <a:t> rs,rt,imm16</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solidFill>
                  <a:srgbClr val="FF0000"/>
                </a:solidFill>
              </a:rPr>
              <a:t>、指令存储器、寄存器堆</a:t>
            </a:r>
            <a:r>
              <a:rPr lang="zh-CN" altLang="en-US" sz="1400" b="1" dirty="0"/>
              <a:t>（寄存器组）</a:t>
            </a:r>
            <a:r>
              <a:rPr lang="zh-CN" altLang="en-US" sz="1400" b="1" dirty="0">
                <a:solidFill>
                  <a:srgbClr val="FF0000"/>
                </a:solidFill>
              </a:rPr>
              <a:t>、符号扩展器、移位运算器、</a:t>
            </a:r>
            <a:r>
              <a:rPr lang="en-US" altLang="zh-CN" sz="1400" b="1" dirty="0">
                <a:solidFill>
                  <a:srgbClr val="FF0000"/>
                </a:solidFill>
              </a:rPr>
              <a:t>ALU</a:t>
            </a:r>
            <a:r>
              <a:rPr lang="zh-CN" altLang="en-US" sz="1400" b="1" dirty="0">
                <a:solidFill>
                  <a:srgbClr val="FF0000"/>
                </a:solidFill>
              </a:rPr>
              <a:t>、数据存储器、</a:t>
            </a:r>
            <a:r>
              <a:rPr lang="en-US" altLang="zh-CN" sz="1400" b="1" dirty="0">
                <a:solidFill>
                  <a:srgbClr val="FF0000"/>
                </a:solidFill>
              </a:rPr>
              <a:t>2</a:t>
            </a:r>
            <a:r>
              <a:rPr lang="zh-CN" altLang="en-US" sz="1400" b="1" dirty="0">
                <a:solidFill>
                  <a:srgbClr val="FF0000"/>
                </a:solidFill>
              </a:rPr>
              <a:t>个加法器、</a:t>
            </a:r>
            <a:r>
              <a:rPr lang="en-US" altLang="zh-CN" sz="1400" b="1" dirty="0">
                <a:solidFill>
                  <a:srgbClr val="FF0000"/>
                </a:solidFill>
              </a:rPr>
              <a:t>4</a:t>
            </a:r>
            <a:r>
              <a:rPr lang="zh-CN" altLang="en-US" sz="1400" b="1" dirty="0">
                <a:solidFill>
                  <a:srgbClr val="FF0000"/>
                </a:solidFill>
              </a:rPr>
              <a:t>个多路选择器、与门</a:t>
            </a:r>
            <a:r>
              <a:rPr lang="zh-CN" altLang="en-US" sz="1400" b="1" dirty="0"/>
              <a:t>等功能部件（图</a:t>
            </a:r>
            <a:r>
              <a:rPr lang="en-US" altLang="zh-CN" sz="1400" b="1" dirty="0"/>
              <a:t>6.22</a:t>
            </a:r>
            <a:r>
              <a:rPr lang="zh-CN" altLang="en-US" sz="1400" b="1" dirty="0"/>
              <a:t>）。</a:t>
            </a:r>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将立即数字段</a:t>
            </a:r>
            <a:r>
              <a:rPr lang="en-US" altLang="zh-CN" sz="1400" b="1" dirty="0"/>
              <a:t>imm16</a:t>
            </a:r>
            <a:r>
              <a:rPr lang="zh-CN" altLang="en-US" sz="1400" b="1" dirty="0"/>
              <a:t>送符号扩展器，扩展为</a:t>
            </a:r>
            <a:r>
              <a:rPr lang="en-US" altLang="zh-CN" sz="1400" b="1" dirty="0"/>
              <a:t>32</a:t>
            </a:r>
            <a:r>
              <a:rPr lang="zh-CN" altLang="en-US" sz="1400" b="1" dirty="0"/>
              <a:t>位，然后通过移位运算器左移</a:t>
            </a:r>
            <a:r>
              <a:rPr lang="en-US" altLang="zh-CN" sz="1400" b="1" dirty="0"/>
              <a:t>2</a:t>
            </a:r>
            <a:r>
              <a:rPr lang="zh-CN" altLang="en-US" sz="1400" b="1" dirty="0"/>
              <a:t>位，再经过加法器后，得到条件成立后的分支目标地址（</a:t>
            </a:r>
            <a:r>
              <a:rPr lang="en-US" altLang="zh-CN" sz="1400" b="1" dirty="0"/>
              <a:t>PC + 4 + </a:t>
            </a:r>
            <a:r>
              <a:rPr lang="en-US" altLang="zh-CN" sz="1400" b="1" dirty="0" err="1"/>
              <a:t>SignExt</a:t>
            </a:r>
            <a:r>
              <a:rPr lang="en-US" altLang="zh-CN" sz="1400" b="1" dirty="0"/>
              <a:t>(</a:t>
            </a:r>
            <a:r>
              <a:rPr lang="en-US" altLang="zh-CN" sz="1400" b="1" dirty="0" err="1"/>
              <a:t>imm</a:t>
            </a:r>
            <a:r>
              <a:rPr lang="en-US" altLang="zh-CN" sz="1400" b="1" dirty="0"/>
              <a:t>) &lt;&lt;2</a:t>
            </a:r>
            <a:r>
              <a:rPr lang="zh-CN" altLang="en-US" sz="1400" b="1" dirty="0"/>
              <a:t>）；将指令字中的寄存器字段</a:t>
            </a:r>
            <a:r>
              <a:rPr lang="en-US" altLang="zh-CN" sz="1400" b="1" dirty="0" err="1"/>
              <a:t>rs</a:t>
            </a:r>
            <a:r>
              <a:rPr lang="zh-CN" altLang="en-US" sz="1400" b="1" dirty="0"/>
              <a:t>、</a:t>
            </a:r>
            <a:r>
              <a:rPr lang="en-US" altLang="zh-CN" sz="1400" b="1" dirty="0"/>
              <a:t>rt</a:t>
            </a:r>
            <a:r>
              <a:rPr lang="zh-CN" altLang="en-US" sz="1400" b="1" dirty="0"/>
              <a:t>送寄存器堆的</a:t>
            </a:r>
            <a:r>
              <a:rPr lang="en-US" altLang="zh-CN" sz="1400" b="1" dirty="0"/>
              <a:t>R1#</a:t>
            </a:r>
            <a:r>
              <a:rPr lang="zh-CN" altLang="en-US" sz="1400" b="1" dirty="0"/>
              <a:t>、</a:t>
            </a:r>
            <a:r>
              <a:rPr lang="en-US" altLang="zh-CN" sz="1400" b="1" dirty="0"/>
              <a:t>R2#</a:t>
            </a:r>
            <a:r>
              <a:rPr lang="zh-CN" altLang="en-US" sz="1400" b="1" dirty="0"/>
              <a:t>，寄存器堆的输出</a:t>
            </a:r>
            <a:r>
              <a:rPr lang="en-US" altLang="zh-CN" sz="1400" b="1" dirty="0"/>
              <a:t>R1</a:t>
            </a:r>
            <a:r>
              <a:rPr lang="zh-CN" altLang="en-US" sz="1400" b="1" dirty="0"/>
              <a:t>、</a:t>
            </a:r>
            <a:r>
              <a:rPr lang="en-US" altLang="zh-CN" sz="1400" b="1" dirty="0"/>
              <a:t>R2</a:t>
            </a:r>
            <a:r>
              <a:rPr lang="zh-CN" altLang="en-US" sz="1400" b="1" dirty="0"/>
              <a:t>送</a:t>
            </a:r>
            <a:r>
              <a:rPr lang="en-US" altLang="zh-CN" sz="1400" b="1" dirty="0"/>
              <a:t>ALU</a:t>
            </a:r>
            <a:r>
              <a:rPr lang="zh-CN" altLang="en-US" sz="1400" b="1" dirty="0"/>
              <a:t>，进行比较运算；如果</a:t>
            </a:r>
            <a:r>
              <a:rPr lang="en-US" altLang="zh-CN" sz="1400" b="1" dirty="0" err="1"/>
              <a:t>rs</a:t>
            </a:r>
            <a:r>
              <a:rPr lang="en-US" altLang="zh-CN" sz="1400" b="1" dirty="0"/>
              <a:t>=rt</a:t>
            </a:r>
            <a:r>
              <a:rPr lang="zh-CN" altLang="en-US" sz="1400" b="1" dirty="0"/>
              <a:t>，则</a:t>
            </a:r>
            <a:r>
              <a:rPr lang="en-US" altLang="zh-CN" sz="1400" b="1" dirty="0"/>
              <a:t>Equal=1</a:t>
            </a:r>
            <a:r>
              <a:rPr lang="zh-CN" altLang="en-US" sz="1400" b="1" dirty="0"/>
              <a:t>；</a:t>
            </a:r>
            <a:r>
              <a:rPr lang="en-US" altLang="zh-CN" sz="1400" b="1" dirty="0"/>
              <a:t>Branch</a:t>
            </a:r>
            <a:r>
              <a:rPr lang="zh-CN" altLang="en-US" sz="1400" b="1" dirty="0"/>
              <a:t>为</a:t>
            </a:r>
            <a:r>
              <a:rPr lang="en-US" altLang="zh-CN" sz="1400" b="1" dirty="0" err="1"/>
              <a:t>beq</a:t>
            </a:r>
            <a:r>
              <a:rPr lang="zh-CN" altLang="en-US" sz="1400" b="1" dirty="0"/>
              <a:t>的译码信号，故</a:t>
            </a:r>
            <a:r>
              <a:rPr lang="en-US" altLang="zh-CN" sz="1400" b="1" dirty="0"/>
              <a:t>Branch=1</a:t>
            </a:r>
            <a:r>
              <a:rPr lang="zh-CN" altLang="en-US" sz="1400" b="1" dirty="0"/>
              <a:t>，与门的输出</a:t>
            </a:r>
            <a:r>
              <a:rPr lang="en-US" altLang="zh-CN" sz="1400" b="1" dirty="0"/>
              <a:t>Branch Taken=1</a:t>
            </a:r>
            <a:r>
              <a:rPr lang="zh-CN" altLang="en-US" sz="1400" b="1" dirty="0"/>
              <a:t>；因此，将</a:t>
            </a:r>
            <a:r>
              <a:rPr lang="en-US" altLang="zh-CN" sz="1400" b="1" dirty="0"/>
              <a:t>PC + 4 + </a:t>
            </a:r>
            <a:r>
              <a:rPr lang="en-US" altLang="zh-CN" sz="1400" b="1" dirty="0" err="1"/>
              <a:t>SignExt</a:t>
            </a:r>
            <a:r>
              <a:rPr lang="en-US" altLang="zh-CN" sz="1400" b="1" dirty="0"/>
              <a:t>(</a:t>
            </a:r>
            <a:r>
              <a:rPr lang="en-US" altLang="zh-CN" sz="1400" b="1" dirty="0" err="1"/>
              <a:t>imm</a:t>
            </a:r>
            <a:r>
              <a:rPr lang="en-US" altLang="zh-CN" sz="1400" b="1" dirty="0"/>
              <a:t>) &lt;&lt;2</a:t>
            </a:r>
            <a:r>
              <a:rPr lang="zh-CN" altLang="en-US" sz="1400" b="1" dirty="0"/>
              <a:t>送程序计数器</a:t>
            </a:r>
            <a:r>
              <a:rPr lang="en-US" altLang="zh-CN" sz="1400" b="1" dirty="0"/>
              <a:t>PC</a:t>
            </a:r>
            <a:r>
              <a:rPr lang="zh-CN" altLang="en-US" sz="1400" b="1" dirty="0"/>
              <a:t>；如果</a:t>
            </a:r>
            <a:r>
              <a:rPr lang="en-US" altLang="zh-CN" sz="1400" b="1" dirty="0" err="1"/>
              <a:t>rs</a:t>
            </a:r>
            <a:r>
              <a:rPr lang="en-US" altLang="zh-CN" sz="1400" b="1" dirty="0" err="1">
                <a:latin typeface="等线" panose="02010600030101010101" pitchFamily="2" charset="-122"/>
                <a:ea typeface="等线" panose="02010600030101010101" pitchFamily="2" charset="-122"/>
              </a:rPr>
              <a:t>≠</a:t>
            </a:r>
            <a:r>
              <a:rPr lang="en-US" altLang="zh-CN" sz="1400" b="1" dirty="0" err="1"/>
              <a:t>rt</a:t>
            </a:r>
            <a:r>
              <a:rPr lang="zh-CN" altLang="en-US" sz="1400" b="1" dirty="0"/>
              <a:t>，则</a:t>
            </a:r>
            <a:r>
              <a:rPr lang="en-US" altLang="zh-CN" sz="1400" b="1" dirty="0"/>
              <a:t>Equal=0</a:t>
            </a:r>
            <a:r>
              <a:rPr lang="zh-CN" altLang="en-US" sz="1400" b="1" dirty="0"/>
              <a:t>，</a:t>
            </a:r>
            <a:r>
              <a:rPr lang="en-US" altLang="zh-CN" sz="1400" b="1" dirty="0"/>
              <a:t>Branch Taken=0</a:t>
            </a:r>
            <a:r>
              <a:rPr lang="zh-CN" altLang="en-US" sz="1400" b="1" dirty="0"/>
              <a:t>，将</a:t>
            </a:r>
            <a:r>
              <a:rPr lang="en-US" altLang="zh-CN" sz="1400" b="1" dirty="0"/>
              <a:t>PC+4</a:t>
            </a:r>
            <a:r>
              <a:rPr lang="zh-CN" altLang="en-US" sz="1400" b="1" dirty="0"/>
              <a:t>送程序计数器</a:t>
            </a:r>
            <a:r>
              <a:rPr lang="en-US" altLang="zh-CN" sz="1400" b="1" dirty="0"/>
              <a:t>PC</a:t>
            </a:r>
            <a:r>
              <a:rPr lang="zh-CN" altLang="en-US" sz="1400" b="1" dirty="0"/>
              <a:t>；从而完成“</a:t>
            </a:r>
            <a:r>
              <a:rPr lang="en-US" altLang="zh-CN" sz="1400" b="1" dirty="0"/>
              <a:t>if(R[</a:t>
            </a:r>
            <a:r>
              <a:rPr lang="en-US" altLang="zh-CN" sz="1400" b="1" dirty="0" err="1"/>
              <a:t>rs</a:t>
            </a:r>
            <a:r>
              <a:rPr lang="en-US" altLang="zh-CN" sz="1400" b="1" dirty="0"/>
              <a:t>] == R[rt])    PC + 4 + </a:t>
            </a:r>
            <a:r>
              <a:rPr lang="en-US" altLang="zh-CN" sz="1400" b="1" dirty="0" err="1"/>
              <a:t>SignExt</a:t>
            </a:r>
            <a:r>
              <a:rPr lang="en-US" altLang="zh-CN" sz="1400" b="1" dirty="0"/>
              <a:t>(imm16)&lt;&lt;2 -&gt; PC</a:t>
            </a:r>
            <a:r>
              <a:rPr lang="zh-CN" altLang="en-US" sz="1400" b="1" dirty="0"/>
              <a:t>”的功能。</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p:txBody>
      </p:sp>
      <p:pic>
        <p:nvPicPr>
          <p:cNvPr id="10" name="图片 9">
            <a:extLst>
              <a:ext uri="{FF2B5EF4-FFF2-40B4-BE49-F238E27FC236}">
                <a16:creationId xmlns:a16="http://schemas.microsoft.com/office/drawing/2014/main" id="{8C9682F0-8688-41B6-B937-FAA750017BFD}"/>
              </a:ext>
            </a:extLst>
          </p:cNvPr>
          <p:cNvPicPr>
            <a:picLocks noChangeAspect="1"/>
          </p:cNvPicPr>
          <p:nvPr/>
        </p:nvPicPr>
        <p:blipFill>
          <a:blip r:embed="rId2"/>
          <a:stretch>
            <a:fillRect/>
          </a:stretch>
        </p:blipFill>
        <p:spPr>
          <a:xfrm>
            <a:off x="2983238" y="1412776"/>
            <a:ext cx="3816546" cy="438173"/>
          </a:xfrm>
          <a:prstGeom prst="rect">
            <a:avLst/>
          </a:prstGeom>
        </p:spPr>
      </p:pic>
      <p:grpSp>
        <p:nvGrpSpPr>
          <p:cNvPr id="2" name="组合 1">
            <a:extLst>
              <a:ext uri="{FF2B5EF4-FFF2-40B4-BE49-F238E27FC236}">
                <a16:creationId xmlns:a16="http://schemas.microsoft.com/office/drawing/2014/main" id="{A3FFDF7B-AA98-4A40-B3A4-66F31EE93F36}"/>
              </a:ext>
            </a:extLst>
          </p:cNvPr>
          <p:cNvGrpSpPr/>
          <p:nvPr/>
        </p:nvGrpSpPr>
        <p:grpSpPr>
          <a:xfrm>
            <a:off x="2123728" y="3861048"/>
            <a:ext cx="5832648" cy="2942025"/>
            <a:chOff x="2123728" y="3861048"/>
            <a:chExt cx="5832648" cy="2942025"/>
          </a:xfrm>
        </p:grpSpPr>
        <p:grpSp>
          <p:nvGrpSpPr>
            <p:cNvPr id="11" name="组合 10">
              <a:extLst>
                <a:ext uri="{FF2B5EF4-FFF2-40B4-BE49-F238E27FC236}">
                  <a16:creationId xmlns:a16="http://schemas.microsoft.com/office/drawing/2014/main" id="{8F8F6859-7E4B-4CC7-A7D0-62F1D292D72E}"/>
                </a:ext>
              </a:extLst>
            </p:cNvPr>
            <p:cNvGrpSpPr/>
            <p:nvPr/>
          </p:nvGrpSpPr>
          <p:grpSpPr>
            <a:xfrm>
              <a:off x="4096123" y="6000963"/>
              <a:ext cx="2077813" cy="802110"/>
              <a:chOff x="4096123" y="6000963"/>
              <a:chExt cx="2077813" cy="802110"/>
            </a:xfrm>
          </p:grpSpPr>
          <p:sp>
            <p:nvSpPr>
              <p:cNvPr id="28" name="文本框 27">
                <a:extLst>
                  <a:ext uri="{FF2B5EF4-FFF2-40B4-BE49-F238E27FC236}">
                    <a16:creationId xmlns:a16="http://schemas.microsoft.com/office/drawing/2014/main" id="{33070E87-C80B-41A9-8485-BF76F704325C}"/>
                  </a:ext>
                </a:extLst>
              </p:cNvPr>
              <p:cNvSpPr txBox="1"/>
              <p:nvPr/>
            </p:nvSpPr>
            <p:spPr>
              <a:xfrm>
                <a:off x="4096123" y="6526074"/>
                <a:ext cx="2077813" cy="276999"/>
              </a:xfrm>
              <a:prstGeom prst="rect">
                <a:avLst/>
              </a:prstGeom>
              <a:noFill/>
            </p:spPr>
            <p:txBody>
              <a:bodyPr wrap="none" rtlCol="0">
                <a:spAutoFit/>
              </a:bodyPr>
              <a:lstStyle/>
              <a:p>
                <a:r>
                  <a:rPr lang="zh-CN" altLang="en-US" sz="1200" b="1" dirty="0"/>
                  <a:t>图</a:t>
                </a:r>
                <a:r>
                  <a:rPr lang="en-US" altLang="zh-CN" sz="1200" b="1" dirty="0"/>
                  <a:t>6.22    </a:t>
                </a:r>
                <a:r>
                  <a:rPr lang="en-US" altLang="zh-CN" sz="1200" b="1" dirty="0" err="1"/>
                  <a:t>beq</a:t>
                </a:r>
                <a:r>
                  <a:rPr lang="zh-CN" altLang="en-US" sz="1200" b="1" dirty="0"/>
                  <a:t>指令的数据通路</a:t>
                </a:r>
              </a:p>
            </p:txBody>
          </p:sp>
          <p:sp>
            <p:nvSpPr>
              <p:cNvPr id="8" name="文本框 7">
                <a:extLst>
                  <a:ext uri="{FF2B5EF4-FFF2-40B4-BE49-F238E27FC236}">
                    <a16:creationId xmlns:a16="http://schemas.microsoft.com/office/drawing/2014/main" id="{FE6D04F6-F0E4-4369-8159-3F46D928BAE1}"/>
                  </a:ext>
                </a:extLst>
              </p:cNvPr>
              <p:cNvSpPr txBox="1"/>
              <p:nvPr/>
            </p:nvSpPr>
            <p:spPr>
              <a:xfrm>
                <a:off x="4139952" y="6000963"/>
                <a:ext cx="569387" cy="184666"/>
              </a:xfrm>
              <a:prstGeom prst="rect">
                <a:avLst/>
              </a:prstGeom>
              <a:noFill/>
            </p:spPr>
            <p:txBody>
              <a:bodyPr wrap="none" rtlCol="0">
                <a:spAutoFit/>
              </a:bodyPr>
              <a:lstStyle/>
              <a:p>
                <a:r>
                  <a:rPr lang="zh-CN" altLang="en-US" sz="600" b="1" dirty="0"/>
                  <a:t>符号扩展器</a:t>
                </a:r>
              </a:p>
            </p:txBody>
          </p:sp>
        </p:grpSp>
        <p:grpSp>
          <p:nvGrpSpPr>
            <p:cNvPr id="13" name="组合 12">
              <a:extLst>
                <a:ext uri="{FF2B5EF4-FFF2-40B4-BE49-F238E27FC236}">
                  <a16:creationId xmlns:a16="http://schemas.microsoft.com/office/drawing/2014/main" id="{7CA4950F-CB5F-498C-BFCF-EB892429BD33}"/>
                </a:ext>
              </a:extLst>
            </p:cNvPr>
            <p:cNvGrpSpPr/>
            <p:nvPr/>
          </p:nvGrpSpPr>
          <p:grpSpPr>
            <a:xfrm>
              <a:off x="2123728" y="3861048"/>
              <a:ext cx="5832648" cy="2651036"/>
              <a:chOff x="2239828" y="3815676"/>
              <a:chExt cx="5428516" cy="2617265"/>
            </a:xfrm>
          </p:grpSpPr>
          <p:pic>
            <p:nvPicPr>
              <p:cNvPr id="4" name="图片 3">
                <a:extLst>
                  <a:ext uri="{FF2B5EF4-FFF2-40B4-BE49-F238E27FC236}">
                    <a16:creationId xmlns:a16="http://schemas.microsoft.com/office/drawing/2014/main" id="{0956F0B2-BC11-4C62-940F-AB3222E02037}"/>
                  </a:ext>
                </a:extLst>
              </p:cNvPr>
              <p:cNvPicPr>
                <a:picLocks noChangeAspect="1"/>
              </p:cNvPicPr>
              <p:nvPr/>
            </p:nvPicPr>
            <p:blipFill>
              <a:blip r:embed="rId3"/>
              <a:stretch>
                <a:fillRect/>
              </a:stretch>
            </p:blipFill>
            <p:spPr>
              <a:xfrm>
                <a:off x="2239828" y="3815676"/>
                <a:ext cx="5428516" cy="2617265"/>
              </a:xfrm>
              <a:prstGeom prst="rect">
                <a:avLst/>
              </a:prstGeom>
            </p:spPr>
          </p:pic>
          <p:sp>
            <p:nvSpPr>
              <p:cNvPr id="6" name="文本框 5">
                <a:extLst>
                  <a:ext uri="{FF2B5EF4-FFF2-40B4-BE49-F238E27FC236}">
                    <a16:creationId xmlns:a16="http://schemas.microsoft.com/office/drawing/2014/main" id="{69155E09-A3A8-49D2-A953-9F0BBDF241B3}"/>
                  </a:ext>
                </a:extLst>
              </p:cNvPr>
              <p:cNvSpPr txBox="1"/>
              <p:nvPr/>
            </p:nvSpPr>
            <p:spPr>
              <a:xfrm>
                <a:off x="5292080" y="5562610"/>
                <a:ext cx="569387" cy="184666"/>
              </a:xfrm>
              <a:prstGeom prst="rect">
                <a:avLst/>
              </a:prstGeom>
              <a:noFill/>
            </p:spPr>
            <p:txBody>
              <a:bodyPr wrap="none" rtlCol="0">
                <a:spAutoFit/>
              </a:bodyPr>
              <a:lstStyle/>
              <a:p>
                <a:r>
                  <a:rPr lang="zh-CN" altLang="en-US" sz="600" b="1" dirty="0"/>
                  <a:t>移位运算器</a:t>
                </a:r>
              </a:p>
            </p:txBody>
          </p:sp>
          <p:sp>
            <p:nvSpPr>
              <p:cNvPr id="14" name="文本框 13">
                <a:extLst>
                  <a:ext uri="{FF2B5EF4-FFF2-40B4-BE49-F238E27FC236}">
                    <a16:creationId xmlns:a16="http://schemas.microsoft.com/office/drawing/2014/main" id="{3D18EEC0-67CA-4C89-B7A6-68FBA65DBDB8}"/>
                  </a:ext>
                </a:extLst>
              </p:cNvPr>
              <p:cNvSpPr txBox="1"/>
              <p:nvPr/>
            </p:nvSpPr>
            <p:spPr>
              <a:xfrm>
                <a:off x="6232309" y="4005064"/>
                <a:ext cx="338554" cy="184666"/>
              </a:xfrm>
              <a:prstGeom prst="rect">
                <a:avLst/>
              </a:prstGeom>
              <a:noFill/>
            </p:spPr>
            <p:txBody>
              <a:bodyPr wrap="none" rtlCol="0">
                <a:spAutoFit/>
              </a:bodyPr>
              <a:lstStyle/>
              <a:p>
                <a:r>
                  <a:rPr lang="zh-CN" altLang="en-US" sz="600" b="1" dirty="0"/>
                  <a:t>与门</a:t>
                </a:r>
              </a:p>
            </p:txBody>
          </p:sp>
        </p:grpSp>
      </p:grpSp>
    </p:spTree>
    <p:extLst>
      <p:ext uri="{BB962C8B-B14F-4D97-AF65-F5344CB8AC3E}">
        <p14:creationId xmlns:p14="http://schemas.microsoft.com/office/powerpoint/2010/main" val="3052150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16632"/>
            <a:ext cx="8229600" cy="4525963"/>
          </a:xfrm>
        </p:spPr>
        <p:txBody>
          <a:bodyPr/>
          <a:lstStyle/>
          <a:p>
            <a:pPr lvl="2"/>
            <a:r>
              <a:rPr lang="zh-CN" altLang="en-US" sz="1800" b="1" dirty="0"/>
              <a:t>（</a:t>
            </a:r>
            <a:r>
              <a:rPr lang="en-US" altLang="zh-CN" sz="1800" b="1" dirty="0"/>
              <a:t>5</a:t>
            </a:r>
            <a:r>
              <a:rPr lang="zh-CN" altLang="en-US" sz="1800" b="1" dirty="0"/>
              <a:t>）无条件分支指令数据通路</a:t>
            </a:r>
            <a:endParaRPr lang="en-US" altLang="zh-CN" sz="1600" b="1" dirty="0"/>
          </a:p>
          <a:p>
            <a:pPr lvl="2"/>
            <a:endParaRPr lang="en-US" altLang="zh-CN" sz="600" b="1" dirty="0"/>
          </a:p>
          <a:p>
            <a:pPr lvl="3"/>
            <a:r>
              <a:rPr lang="zh-CN" altLang="en-US" sz="1400" b="1" dirty="0"/>
              <a:t>无条件分支指令属于</a:t>
            </a:r>
            <a:r>
              <a:rPr lang="en-US" altLang="zh-CN" sz="1400" b="1" dirty="0"/>
              <a:t>J</a:t>
            </a:r>
            <a:r>
              <a:rPr lang="zh-CN" altLang="en-US" sz="1400" b="1" dirty="0"/>
              <a:t>型指令，例如</a:t>
            </a:r>
            <a:r>
              <a:rPr lang="en-US" altLang="zh-CN" sz="1400" b="1" dirty="0"/>
              <a:t>j</a:t>
            </a:r>
            <a:r>
              <a:rPr lang="zh-CN" altLang="en-US" sz="1400" b="1" dirty="0"/>
              <a:t>指令：</a:t>
            </a:r>
            <a:r>
              <a:rPr lang="en-US" altLang="zh-CN" sz="1400" b="1" dirty="0"/>
              <a:t>j  address</a:t>
            </a:r>
            <a:r>
              <a:rPr lang="zh-CN" altLang="en-US" sz="1400" b="1" dirty="0"/>
              <a:t>；数据通路包括</a:t>
            </a:r>
            <a:r>
              <a:rPr lang="zh-CN" altLang="en-US" sz="1400" b="1" dirty="0">
                <a:solidFill>
                  <a:srgbClr val="FF0000"/>
                </a:solidFill>
              </a:rPr>
              <a:t>程序计数器</a:t>
            </a:r>
            <a:r>
              <a:rPr lang="en-US" altLang="zh-CN" sz="1400" b="1" dirty="0">
                <a:solidFill>
                  <a:srgbClr val="FF0000"/>
                </a:solidFill>
              </a:rPr>
              <a:t>PC</a:t>
            </a:r>
            <a:r>
              <a:rPr lang="zh-CN" altLang="en-US" sz="1400" b="1" dirty="0">
                <a:solidFill>
                  <a:srgbClr val="FF0000"/>
                </a:solidFill>
              </a:rPr>
              <a:t>、指令存储器、寄存器堆</a:t>
            </a:r>
            <a:r>
              <a:rPr lang="zh-CN" altLang="en-US" sz="1400" b="1" dirty="0"/>
              <a:t>（寄存器组）</a:t>
            </a:r>
            <a:r>
              <a:rPr lang="zh-CN" altLang="en-US" sz="1400" b="1" dirty="0">
                <a:solidFill>
                  <a:srgbClr val="FF0000"/>
                </a:solidFill>
              </a:rPr>
              <a:t>、符号扩展器、</a:t>
            </a:r>
            <a:r>
              <a:rPr lang="en-US" altLang="zh-CN" sz="1400" b="1" dirty="0">
                <a:solidFill>
                  <a:srgbClr val="FF0000"/>
                </a:solidFill>
              </a:rPr>
              <a:t>2</a:t>
            </a:r>
            <a:r>
              <a:rPr lang="zh-CN" altLang="en-US" sz="1400" b="1" dirty="0">
                <a:solidFill>
                  <a:srgbClr val="FF0000"/>
                </a:solidFill>
              </a:rPr>
              <a:t>个移位运算器、</a:t>
            </a:r>
            <a:r>
              <a:rPr lang="en-US" altLang="zh-CN" sz="1400" b="1" dirty="0">
                <a:solidFill>
                  <a:srgbClr val="FF0000"/>
                </a:solidFill>
              </a:rPr>
              <a:t>ALU</a:t>
            </a:r>
            <a:r>
              <a:rPr lang="zh-CN" altLang="en-US" sz="1400" b="1" dirty="0">
                <a:solidFill>
                  <a:srgbClr val="FF0000"/>
                </a:solidFill>
              </a:rPr>
              <a:t>、数据存储器、</a:t>
            </a:r>
            <a:r>
              <a:rPr lang="en-US" altLang="zh-CN" sz="1400" b="1" dirty="0">
                <a:solidFill>
                  <a:srgbClr val="FF0000"/>
                </a:solidFill>
              </a:rPr>
              <a:t>2</a:t>
            </a:r>
            <a:r>
              <a:rPr lang="zh-CN" altLang="en-US" sz="1400" b="1" dirty="0">
                <a:solidFill>
                  <a:srgbClr val="FF0000"/>
                </a:solidFill>
              </a:rPr>
              <a:t>个加法器、</a:t>
            </a:r>
            <a:r>
              <a:rPr lang="en-US" altLang="zh-CN" sz="1400" b="1" dirty="0">
                <a:solidFill>
                  <a:srgbClr val="FF0000"/>
                </a:solidFill>
              </a:rPr>
              <a:t>5</a:t>
            </a:r>
            <a:r>
              <a:rPr lang="zh-CN" altLang="en-US" sz="1400" b="1" dirty="0">
                <a:solidFill>
                  <a:srgbClr val="FF0000"/>
                </a:solidFill>
              </a:rPr>
              <a:t>个多路选择器、与门</a:t>
            </a:r>
            <a:r>
              <a:rPr lang="zh-CN" altLang="en-US" sz="1400" b="1" dirty="0"/>
              <a:t>等功能部件。</a:t>
            </a:r>
            <a:endParaRPr lang="en-US" altLang="zh-CN" sz="1400" b="1" dirty="0"/>
          </a:p>
          <a:p>
            <a:pPr lvl="3"/>
            <a:endParaRPr lang="en-US" altLang="zh-CN" sz="1400" b="1" dirty="0"/>
          </a:p>
          <a:p>
            <a:pPr lvl="3"/>
            <a:endParaRPr lang="en-US" altLang="zh-CN" sz="1400" b="1" dirty="0"/>
          </a:p>
          <a:p>
            <a:pPr lvl="3"/>
            <a:endParaRPr lang="en-US" altLang="zh-CN" sz="1400" b="1" dirty="0"/>
          </a:p>
          <a:p>
            <a:pPr lvl="3"/>
            <a:endParaRPr lang="en-US" altLang="zh-CN" sz="1400" b="1" dirty="0"/>
          </a:p>
          <a:p>
            <a:pPr lvl="3"/>
            <a:r>
              <a:rPr lang="zh-CN" altLang="en-US" sz="1400" b="1" dirty="0"/>
              <a:t>将指令字中的</a:t>
            </a:r>
            <a:r>
              <a:rPr lang="en-US" altLang="zh-CN" sz="1400" b="1" dirty="0"/>
              <a:t>26</a:t>
            </a:r>
            <a:r>
              <a:rPr lang="zh-CN" altLang="en-US" sz="1400" b="1" dirty="0"/>
              <a:t>位地址</a:t>
            </a:r>
            <a:r>
              <a:rPr lang="en-US" altLang="zh-CN" sz="1400" b="1" dirty="0"/>
              <a:t>address</a:t>
            </a:r>
            <a:r>
              <a:rPr lang="zh-CN" altLang="en-US" sz="1400" b="1" dirty="0"/>
              <a:t>字段通过移位运算器左移</a:t>
            </a:r>
            <a:r>
              <a:rPr lang="en-US" altLang="zh-CN" sz="1400" b="1" dirty="0"/>
              <a:t>2</a:t>
            </a:r>
            <a:r>
              <a:rPr lang="zh-CN" altLang="en-US" sz="1400" b="1" dirty="0"/>
              <a:t>位，得到</a:t>
            </a:r>
            <a:r>
              <a:rPr lang="en-US" altLang="zh-CN" sz="1400" b="1" dirty="0"/>
              <a:t>28</a:t>
            </a:r>
            <a:r>
              <a:rPr lang="zh-CN" altLang="en-US" sz="1400" b="1" dirty="0"/>
              <a:t>位地址；再与</a:t>
            </a:r>
            <a:r>
              <a:rPr lang="en-US" altLang="zh-CN" sz="1400" b="1" dirty="0"/>
              <a:t>PC+4</a:t>
            </a:r>
            <a:r>
              <a:rPr lang="zh-CN" altLang="en-US" sz="1400" b="1" dirty="0"/>
              <a:t>的高</a:t>
            </a:r>
            <a:r>
              <a:rPr lang="en-US" altLang="zh-CN" sz="1400" b="1" dirty="0"/>
              <a:t>4</a:t>
            </a:r>
            <a:r>
              <a:rPr lang="zh-CN" altLang="en-US" sz="1400" b="1" dirty="0"/>
              <a:t>位（</a:t>
            </a:r>
            <a:r>
              <a:rPr lang="en-US" altLang="zh-CN" sz="1400" b="1" dirty="0"/>
              <a:t>31:28</a:t>
            </a:r>
            <a:r>
              <a:rPr lang="zh-CN" altLang="en-US" sz="1400" b="1" dirty="0"/>
              <a:t>位）拼接成</a:t>
            </a:r>
            <a:r>
              <a:rPr lang="en-US" altLang="zh-CN" sz="1400" b="1" dirty="0"/>
              <a:t>32</a:t>
            </a:r>
            <a:r>
              <a:rPr lang="zh-CN" altLang="en-US" sz="1400" b="1" dirty="0"/>
              <a:t>位跳转地址（</a:t>
            </a:r>
            <a:r>
              <a:rPr lang="en-US" altLang="zh-CN" sz="1400" b="1" dirty="0"/>
              <a:t>Jump Address</a:t>
            </a:r>
            <a:r>
              <a:rPr lang="zh-CN" altLang="en-US" sz="1400" b="1" dirty="0"/>
              <a:t>），送多路选择器；</a:t>
            </a:r>
            <a:r>
              <a:rPr lang="en-US" altLang="zh-CN" sz="1400" b="1" dirty="0"/>
              <a:t>j</a:t>
            </a:r>
            <a:r>
              <a:rPr lang="zh-CN" altLang="en-US" sz="1400" b="1" dirty="0"/>
              <a:t>指令经过译码，使</a:t>
            </a:r>
            <a:r>
              <a:rPr lang="en-US" altLang="zh-CN" sz="1400" b="1" dirty="0"/>
              <a:t>Jump=1</a:t>
            </a:r>
            <a:r>
              <a:rPr lang="zh-CN" altLang="en-US" sz="1400" b="1" dirty="0"/>
              <a:t>，多路选择器将</a:t>
            </a:r>
            <a:r>
              <a:rPr lang="en-US" altLang="zh-CN" sz="1400" b="1" dirty="0"/>
              <a:t>Jump Address</a:t>
            </a:r>
            <a:r>
              <a:rPr lang="zh-CN" altLang="en-US" sz="1400" b="1" dirty="0"/>
              <a:t>送</a:t>
            </a:r>
            <a:r>
              <a:rPr lang="en-US" altLang="zh-CN" sz="1400" b="1" dirty="0"/>
              <a:t>PC</a:t>
            </a:r>
            <a:r>
              <a:rPr lang="zh-CN" altLang="en-US" sz="1400" b="1" dirty="0"/>
              <a:t>；从而完成“</a:t>
            </a:r>
            <a:r>
              <a:rPr lang="en-US" altLang="zh-CN" sz="1400" b="1" dirty="0"/>
              <a:t>{(PC + 4)</a:t>
            </a:r>
            <a:r>
              <a:rPr lang="en-US" altLang="zh-CN" sz="1400" b="1" baseline="-25000" dirty="0"/>
              <a:t>31:28</a:t>
            </a:r>
            <a:r>
              <a:rPr lang="en-US" altLang="zh-CN" sz="1400" b="1" dirty="0"/>
              <a:t>, address&lt;&lt;2} -&gt; PC</a:t>
            </a:r>
            <a:r>
              <a:rPr lang="zh-CN" altLang="en-US" sz="1400" b="1" dirty="0"/>
              <a:t>”的功能。</a:t>
            </a:r>
            <a:endParaRPr lang="en-US" altLang="zh-CN" sz="1400" b="1" dirty="0"/>
          </a:p>
          <a:p>
            <a:pPr lvl="3"/>
            <a:endParaRPr lang="en-US" altLang="zh-CN" sz="1400" b="1" dirty="0"/>
          </a:p>
          <a:p>
            <a:pPr lvl="3"/>
            <a:endParaRPr lang="en-US" altLang="zh-CN" sz="1400" b="1" dirty="0"/>
          </a:p>
        </p:txBody>
      </p:sp>
      <p:grpSp>
        <p:nvGrpSpPr>
          <p:cNvPr id="2" name="组合 1">
            <a:extLst>
              <a:ext uri="{FF2B5EF4-FFF2-40B4-BE49-F238E27FC236}">
                <a16:creationId xmlns:a16="http://schemas.microsoft.com/office/drawing/2014/main" id="{37E0903A-9F86-474A-B304-9A0631A24061}"/>
              </a:ext>
            </a:extLst>
          </p:cNvPr>
          <p:cNvGrpSpPr/>
          <p:nvPr/>
        </p:nvGrpSpPr>
        <p:grpSpPr>
          <a:xfrm>
            <a:off x="1763688" y="3561540"/>
            <a:ext cx="6156176" cy="3241533"/>
            <a:chOff x="1763688" y="3561540"/>
            <a:chExt cx="6156176" cy="3241533"/>
          </a:xfrm>
        </p:grpSpPr>
        <p:sp>
          <p:nvSpPr>
            <p:cNvPr id="28" name="文本框 27">
              <a:extLst>
                <a:ext uri="{FF2B5EF4-FFF2-40B4-BE49-F238E27FC236}">
                  <a16:creationId xmlns:a16="http://schemas.microsoft.com/office/drawing/2014/main" id="{33070E87-C80B-41A9-8485-BF76F704325C}"/>
                </a:ext>
              </a:extLst>
            </p:cNvPr>
            <p:cNvSpPr txBox="1"/>
            <p:nvPr/>
          </p:nvSpPr>
          <p:spPr>
            <a:xfrm>
              <a:off x="4096123" y="6526074"/>
              <a:ext cx="1874231" cy="276999"/>
            </a:xfrm>
            <a:prstGeom prst="rect">
              <a:avLst/>
            </a:prstGeom>
            <a:noFill/>
          </p:spPr>
          <p:txBody>
            <a:bodyPr wrap="none" rtlCol="0">
              <a:spAutoFit/>
            </a:bodyPr>
            <a:lstStyle/>
            <a:p>
              <a:r>
                <a:rPr lang="zh-CN" altLang="en-US" sz="1200" b="1" dirty="0"/>
                <a:t>图</a:t>
              </a:r>
              <a:r>
                <a:rPr lang="en-US" altLang="zh-CN" sz="1200" b="1" dirty="0"/>
                <a:t>6.24    j</a:t>
              </a:r>
              <a:r>
                <a:rPr lang="zh-CN" altLang="en-US" sz="1200" b="1" dirty="0"/>
                <a:t>指令的数据通路</a:t>
              </a:r>
            </a:p>
          </p:txBody>
        </p:sp>
        <p:pic>
          <p:nvPicPr>
            <p:cNvPr id="5" name="图片 4">
              <a:extLst>
                <a:ext uri="{FF2B5EF4-FFF2-40B4-BE49-F238E27FC236}">
                  <a16:creationId xmlns:a16="http://schemas.microsoft.com/office/drawing/2014/main" id="{2B5BE0EC-CD41-4B30-A559-F4355F7A7B60}"/>
                </a:ext>
              </a:extLst>
            </p:cNvPr>
            <p:cNvPicPr>
              <a:picLocks noChangeAspect="1"/>
            </p:cNvPicPr>
            <p:nvPr/>
          </p:nvPicPr>
          <p:blipFill>
            <a:blip r:embed="rId2"/>
            <a:stretch>
              <a:fillRect/>
            </a:stretch>
          </p:blipFill>
          <p:spPr>
            <a:xfrm>
              <a:off x="1763688" y="3561540"/>
              <a:ext cx="6156176" cy="3035812"/>
            </a:xfrm>
            <a:prstGeom prst="rect">
              <a:avLst/>
            </a:prstGeom>
          </p:spPr>
        </p:pic>
      </p:grpSp>
      <p:grpSp>
        <p:nvGrpSpPr>
          <p:cNvPr id="7" name="组合 6">
            <a:extLst>
              <a:ext uri="{FF2B5EF4-FFF2-40B4-BE49-F238E27FC236}">
                <a16:creationId xmlns:a16="http://schemas.microsoft.com/office/drawing/2014/main" id="{30A2D513-31F6-4EB6-BCEC-3DE3AA86D00F}"/>
              </a:ext>
            </a:extLst>
          </p:cNvPr>
          <p:cNvGrpSpPr/>
          <p:nvPr/>
        </p:nvGrpSpPr>
        <p:grpSpPr>
          <a:xfrm>
            <a:off x="2915816" y="1412776"/>
            <a:ext cx="3918151" cy="720080"/>
            <a:chOff x="2915816" y="1377054"/>
            <a:chExt cx="3918151" cy="720080"/>
          </a:xfrm>
        </p:grpSpPr>
        <p:pic>
          <p:nvPicPr>
            <p:cNvPr id="12" name="图片 11">
              <a:extLst>
                <a:ext uri="{FF2B5EF4-FFF2-40B4-BE49-F238E27FC236}">
                  <a16:creationId xmlns:a16="http://schemas.microsoft.com/office/drawing/2014/main" id="{AF5227AB-6FD1-47B9-A2AF-579DED3EF969}"/>
                </a:ext>
              </a:extLst>
            </p:cNvPr>
            <p:cNvPicPr>
              <a:picLocks noChangeAspect="1"/>
            </p:cNvPicPr>
            <p:nvPr/>
          </p:nvPicPr>
          <p:blipFill>
            <a:blip r:embed="rId3"/>
            <a:stretch>
              <a:fillRect/>
            </a:stretch>
          </p:blipFill>
          <p:spPr>
            <a:xfrm>
              <a:off x="2915816" y="1377054"/>
              <a:ext cx="3918151" cy="539778"/>
            </a:xfrm>
            <a:prstGeom prst="rect">
              <a:avLst/>
            </a:prstGeom>
          </p:spPr>
        </p:pic>
        <p:sp>
          <p:nvSpPr>
            <p:cNvPr id="15" name="文本框 14">
              <a:extLst>
                <a:ext uri="{FF2B5EF4-FFF2-40B4-BE49-F238E27FC236}">
                  <a16:creationId xmlns:a16="http://schemas.microsoft.com/office/drawing/2014/main" id="{808D8928-139D-4FD3-A2C5-E30F27FF350E}"/>
                </a:ext>
              </a:extLst>
            </p:cNvPr>
            <p:cNvSpPr txBox="1"/>
            <p:nvPr/>
          </p:nvSpPr>
          <p:spPr>
            <a:xfrm>
              <a:off x="5148064" y="1820135"/>
              <a:ext cx="792088" cy="276999"/>
            </a:xfrm>
            <a:prstGeom prst="rect">
              <a:avLst/>
            </a:prstGeom>
            <a:noFill/>
          </p:spPr>
          <p:txBody>
            <a:bodyPr wrap="square">
              <a:spAutoFit/>
            </a:bodyPr>
            <a:lstStyle/>
            <a:p>
              <a:r>
                <a:rPr lang="en-US" altLang="zh-CN" sz="1200" b="1" dirty="0"/>
                <a:t>address</a:t>
              </a:r>
              <a:endParaRPr lang="zh-CN" altLang="en-US" sz="1200" dirty="0"/>
            </a:p>
          </p:txBody>
        </p:sp>
      </p:grpSp>
    </p:spTree>
    <p:extLst>
      <p:ext uri="{BB962C8B-B14F-4D97-AF65-F5344CB8AC3E}">
        <p14:creationId xmlns:p14="http://schemas.microsoft.com/office/powerpoint/2010/main" val="1657841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16632"/>
            <a:ext cx="8229600" cy="4525963"/>
          </a:xfrm>
        </p:spPr>
        <p:txBody>
          <a:bodyPr/>
          <a:lstStyle/>
          <a:p>
            <a:pPr lvl="2"/>
            <a:r>
              <a:rPr lang="zh-CN" altLang="en-US" sz="1800" b="1" dirty="0"/>
              <a:t>（</a:t>
            </a:r>
            <a:r>
              <a:rPr lang="en-US" altLang="zh-CN" sz="1800" b="1" dirty="0"/>
              <a:t>6</a:t>
            </a:r>
            <a:r>
              <a:rPr lang="zh-CN" altLang="en-US" sz="1800" b="1" dirty="0"/>
              <a:t>）单周期数据通路的操作控制</a:t>
            </a:r>
            <a:endParaRPr lang="en-US" altLang="zh-CN" sz="1600" b="1" dirty="0"/>
          </a:p>
          <a:p>
            <a:pPr lvl="2"/>
            <a:endParaRPr lang="en-US" altLang="zh-CN" sz="800" b="1" dirty="0"/>
          </a:p>
          <a:p>
            <a:pPr lvl="3"/>
            <a:r>
              <a:rPr lang="zh-CN" altLang="en-US" sz="1400" b="1" dirty="0"/>
              <a:t>将前面的各类指令数据通路合并，并增加必要的控制线路（</a:t>
            </a:r>
            <a:r>
              <a:rPr lang="zh-CN" altLang="en-US" sz="1400" b="1" dirty="0">
                <a:solidFill>
                  <a:srgbClr val="FF0000"/>
                </a:solidFill>
              </a:rPr>
              <a:t>控制器</a:t>
            </a:r>
            <a:r>
              <a:rPr lang="zh-CN" altLang="en-US" sz="1400" b="1" dirty="0"/>
              <a:t>），就可以得到能支持</a:t>
            </a:r>
            <a:r>
              <a:rPr lang="en-US" altLang="zh-CN" sz="1400" b="1" dirty="0"/>
              <a:t>MIPS</a:t>
            </a:r>
            <a:r>
              <a:rPr lang="zh-CN" altLang="en-US" sz="1400" b="1" dirty="0"/>
              <a:t>指令系统子集（部分指令）的完整数据通路（图</a:t>
            </a:r>
            <a:r>
              <a:rPr lang="en-US" altLang="zh-CN" sz="1400" b="1" dirty="0"/>
              <a:t>6.25</a:t>
            </a:r>
            <a:r>
              <a:rPr lang="zh-CN" altLang="en-US" sz="1400" b="1" dirty="0"/>
              <a:t>）。</a:t>
            </a:r>
            <a:endParaRPr lang="en-US" altLang="zh-CN" sz="1400" b="1" dirty="0"/>
          </a:p>
          <a:p>
            <a:pPr lvl="3"/>
            <a:endParaRPr lang="en-US" altLang="zh-CN" sz="1200" b="1" dirty="0"/>
          </a:p>
          <a:p>
            <a:pPr lvl="3"/>
            <a:r>
              <a:rPr lang="zh-CN" altLang="en-US" sz="1400" b="1" dirty="0"/>
              <a:t>图</a:t>
            </a:r>
            <a:r>
              <a:rPr lang="en-US" altLang="zh-CN" sz="1400" b="1" dirty="0"/>
              <a:t>6.25</a:t>
            </a:r>
            <a:r>
              <a:rPr lang="zh-CN" altLang="en-US" sz="1400" b="1" dirty="0"/>
              <a:t>中：</a:t>
            </a:r>
            <a:endParaRPr lang="en-US" altLang="zh-CN" sz="1400" b="1" dirty="0"/>
          </a:p>
          <a:p>
            <a:pPr lvl="4">
              <a:buFont typeface="+mj-ea"/>
              <a:buAutoNum type="circleNumDbPlain"/>
            </a:pPr>
            <a:r>
              <a:rPr lang="zh-CN" altLang="en-US" sz="1200" b="1" dirty="0"/>
              <a:t>程序计数器</a:t>
            </a:r>
            <a:r>
              <a:rPr lang="en-US" altLang="zh-CN" sz="1200" b="1" dirty="0"/>
              <a:t>PC</a:t>
            </a:r>
            <a:r>
              <a:rPr lang="zh-CN" altLang="en-US" sz="1200" b="1" dirty="0"/>
              <a:t>、寄存器堆、数据存储器受统一时钟信号</a:t>
            </a:r>
            <a:r>
              <a:rPr lang="en-US" altLang="zh-CN" sz="1200" b="1" dirty="0">
                <a:solidFill>
                  <a:srgbClr val="FF0000"/>
                </a:solidFill>
              </a:rPr>
              <a:t>CLK</a:t>
            </a:r>
            <a:r>
              <a:rPr lang="zh-CN" altLang="en-US" sz="1200" b="1" dirty="0"/>
              <a:t>控制，上跳沿有效。</a:t>
            </a:r>
            <a:endParaRPr lang="en-US" altLang="zh-CN" sz="1200" b="1" dirty="0"/>
          </a:p>
          <a:p>
            <a:pPr lvl="4">
              <a:buFont typeface="+mj-ea"/>
              <a:buAutoNum type="circleNumDbPlain"/>
            </a:pPr>
            <a:endParaRPr lang="en-US" altLang="zh-CN" sz="1200" b="1" dirty="0"/>
          </a:p>
          <a:p>
            <a:pPr lvl="4">
              <a:buFont typeface="+mj-ea"/>
              <a:buAutoNum type="circleNumDbPlain"/>
            </a:pPr>
            <a:r>
              <a:rPr lang="zh-CN" altLang="en-US" sz="1200" b="1" dirty="0"/>
              <a:t>指令存储器为</a:t>
            </a:r>
            <a:r>
              <a:rPr lang="en-US" altLang="zh-CN" sz="1200" b="1" dirty="0"/>
              <a:t>ROM</a:t>
            </a:r>
            <a:r>
              <a:rPr lang="zh-CN" altLang="en-US" sz="1200" b="1" dirty="0"/>
              <a:t>，不用设置指令寄存器</a:t>
            </a:r>
            <a:r>
              <a:rPr lang="en-US" altLang="zh-CN" sz="1200" b="1" dirty="0"/>
              <a:t>IR</a:t>
            </a:r>
            <a:r>
              <a:rPr lang="zh-CN" altLang="en-US" sz="1200" b="1" dirty="0"/>
              <a:t>。</a:t>
            </a:r>
            <a:endParaRPr lang="en-US" altLang="zh-CN" sz="1200" b="1" dirty="0"/>
          </a:p>
          <a:p>
            <a:pPr lvl="4">
              <a:buFont typeface="+mj-ea"/>
              <a:buAutoNum type="circleNumDbPlain"/>
            </a:pPr>
            <a:endParaRPr lang="en-US" altLang="zh-CN" sz="1200" b="1" dirty="0"/>
          </a:p>
          <a:p>
            <a:pPr lvl="4">
              <a:buFont typeface="+mj-ea"/>
              <a:buAutoNum type="circleNumDbPlain"/>
            </a:pPr>
            <a:r>
              <a:rPr lang="en-US" altLang="zh-CN" sz="1200" b="1" dirty="0"/>
              <a:t>ALU</a:t>
            </a:r>
            <a:r>
              <a:rPr lang="zh-CN" altLang="en-US" sz="1200" b="1" dirty="0"/>
              <a:t>的操作控制信号</a:t>
            </a:r>
            <a:r>
              <a:rPr lang="en-US" altLang="zh-CN" sz="1200" b="1" dirty="0" err="1"/>
              <a:t>AluOP</a:t>
            </a:r>
            <a:r>
              <a:rPr lang="zh-CN" altLang="en-US" sz="1200" b="1" dirty="0"/>
              <a:t>为</a:t>
            </a:r>
            <a:r>
              <a:rPr lang="en-US" altLang="zh-CN" sz="1200" b="1" dirty="0"/>
              <a:t>4</a:t>
            </a:r>
            <a:r>
              <a:rPr lang="zh-CN" altLang="en-US" sz="1200" b="1" dirty="0"/>
              <a:t>位，可以有</a:t>
            </a:r>
            <a:r>
              <a:rPr lang="en-US" altLang="zh-CN" sz="1200" b="1" dirty="0"/>
              <a:t>16</a:t>
            </a:r>
            <a:r>
              <a:rPr lang="zh-CN" altLang="en-US" sz="1200" b="1" dirty="0"/>
              <a:t>种运算；</a:t>
            </a:r>
            <a:r>
              <a:rPr lang="en-US" altLang="zh-CN" sz="1200" b="1" dirty="0" err="1"/>
              <a:t>AluOP</a:t>
            </a:r>
            <a:r>
              <a:rPr lang="zh-CN" altLang="en-US" sz="1200" b="1" dirty="0"/>
              <a:t>的值由指令字的</a:t>
            </a:r>
            <a:r>
              <a:rPr lang="en-US" altLang="zh-CN" sz="1200" b="1" dirty="0"/>
              <a:t>OP</a:t>
            </a:r>
            <a:r>
              <a:rPr lang="zh-CN" altLang="en-US" sz="1200" b="1" dirty="0"/>
              <a:t>字段和</a:t>
            </a:r>
            <a:r>
              <a:rPr lang="en-US" altLang="zh-CN" sz="1200" b="1" dirty="0" err="1"/>
              <a:t>funct</a:t>
            </a:r>
            <a:r>
              <a:rPr lang="zh-CN" altLang="en-US" sz="1200" b="1" dirty="0"/>
              <a:t>字段经译码产生。</a:t>
            </a:r>
            <a:endParaRPr lang="en-US" altLang="zh-CN" sz="1200" b="1" dirty="0"/>
          </a:p>
          <a:p>
            <a:pPr lvl="4">
              <a:buFont typeface="+mj-ea"/>
              <a:buAutoNum type="circleNumDbPlain"/>
            </a:pPr>
            <a:endParaRPr lang="en-US" altLang="zh-CN" sz="1200" b="1" dirty="0"/>
          </a:p>
          <a:p>
            <a:pPr lvl="4">
              <a:buFont typeface="+mj-ea"/>
              <a:buAutoNum type="circleNumDbPlain"/>
            </a:pPr>
            <a:r>
              <a:rPr lang="zh-CN" altLang="en-US" sz="1200" b="1" dirty="0"/>
              <a:t>单周期</a:t>
            </a:r>
            <a:r>
              <a:rPr lang="en-US" altLang="zh-CN" sz="1200" b="1" dirty="0"/>
              <a:t>MIPS</a:t>
            </a:r>
            <a:r>
              <a:rPr lang="zh-CN" altLang="en-US" sz="1200" b="1" dirty="0"/>
              <a:t>处理器的操作控制器（控制器）是</a:t>
            </a:r>
            <a:r>
              <a:rPr lang="zh-CN" altLang="en-US" sz="1200" b="1" dirty="0">
                <a:solidFill>
                  <a:srgbClr val="FF0000"/>
                </a:solidFill>
              </a:rPr>
              <a:t>组合逻辑电路</a:t>
            </a:r>
            <a:r>
              <a:rPr lang="zh-CN" altLang="en-US" sz="1200" b="1" dirty="0"/>
              <a:t>；控制器的输入为指令的</a:t>
            </a:r>
            <a:r>
              <a:rPr lang="en-US" altLang="zh-CN" sz="1200" b="1" dirty="0"/>
              <a:t>OP</a:t>
            </a:r>
            <a:r>
              <a:rPr lang="zh-CN" altLang="en-US" sz="1200" b="1" dirty="0"/>
              <a:t>字段和</a:t>
            </a:r>
            <a:r>
              <a:rPr lang="en-US" altLang="zh-CN" sz="1200" b="1" dirty="0" err="1"/>
              <a:t>funct</a:t>
            </a:r>
            <a:r>
              <a:rPr lang="zh-CN" altLang="en-US" sz="1200" b="1" dirty="0"/>
              <a:t>字段，控制器的输出为</a:t>
            </a:r>
            <a:r>
              <a:rPr lang="en-US" altLang="zh-CN" sz="1200" b="1" dirty="0"/>
              <a:t>8</a:t>
            </a:r>
            <a:r>
              <a:rPr lang="zh-CN" altLang="en-US" sz="1200" b="1" dirty="0"/>
              <a:t>个控制信息，具体见表</a:t>
            </a:r>
            <a:r>
              <a:rPr lang="en-US" altLang="zh-CN" sz="1200" b="1" dirty="0"/>
              <a:t>6.9</a:t>
            </a:r>
            <a:r>
              <a:rPr lang="zh-CN" altLang="en-US" sz="1200" b="1" dirty="0"/>
              <a:t>。</a:t>
            </a:r>
            <a:endParaRPr lang="en-US" altLang="zh-CN" sz="1200" b="1" dirty="0"/>
          </a:p>
          <a:p>
            <a:pPr lvl="3"/>
            <a:endParaRPr lang="en-US" altLang="zh-CN" sz="1400" b="1" dirty="0"/>
          </a:p>
          <a:p>
            <a:pPr lvl="3"/>
            <a:endParaRPr lang="en-US" altLang="zh-CN" sz="1400" b="1" dirty="0"/>
          </a:p>
        </p:txBody>
      </p:sp>
      <p:grpSp>
        <p:nvGrpSpPr>
          <p:cNvPr id="6" name="组合 5">
            <a:extLst>
              <a:ext uri="{FF2B5EF4-FFF2-40B4-BE49-F238E27FC236}">
                <a16:creationId xmlns:a16="http://schemas.microsoft.com/office/drawing/2014/main" id="{E49FF4E8-2017-4A84-AD80-85696380A117}"/>
              </a:ext>
            </a:extLst>
          </p:cNvPr>
          <p:cNvGrpSpPr/>
          <p:nvPr/>
        </p:nvGrpSpPr>
        <p:grpSpPr>
          <a:xfrm>
            <a:off x="2123728" y="3752832"/>
            <a:ext cx="5508104" cy="3060544"/>
            <a:chOff x="1979712" y="3437312"/>
            <a:chExt cx="5940152" cy="3304056"/>
          </a:xfrm>
        </p:grpSpPr>
        <p:sp>
          <p:nvSpPr>
            <p:cNvPr id="28" name="文本框 27">
              <a:extLst>
                <a:ext uri="{FF2B5EF4-FFF2-40B4-BE49-F238E27FC236}">
                  <a16:creationId xmlns:a16="http://schemas.microsoft.com/office/drawing/2014/main" id="{33070E87-C80B-41A9-8485-BF76F704325C}"/>
                </a:ext>
              </a:extLst>
            </p:cNvPr>
            <p:cNvSpPr txBox="1"/>
            <p:nvPr/>
          </p:nvSpPr>
          <p:spPr>
            <a:xfrm>
              <a:off x="4019315" y="646436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4" name="图片 3">
              <a:extLst>
                <a:ext uri="{FF2B5EF4-FFF2-40B4-BE49-F238E27FC236}">
                  <a16:creationId xmlns:a16="http://schemas.microsoft.com/office/drawing/2014/main" id="{F758FBD0-8A12-4289-9EF0-58F0816A633F}"/>
                </a:ext>
              </a:extLst>
            </p:cNvPr>
            <p:cNvPicPr>
              <a:picLocks noChangeAspect="1"/>
            </p:cNvPicPr>
            <p:nvPr/>
          </p:nvPicPr>
          <p:blipFill>
            <a:blip r:embed="rId2"/>
            <a:stretch>
              <a:fillRect/>
            </a:stretch>
          </p:blipFill>
          <p:spPr>
            <a:xfrm>
              <a:off x="1979712" y="3437312"/>
              <a:ext cx="5940152" cy="2936270"/>
            </a:xfrm>
            <a:prstGeom prst="rect">
              <a:avLst/>
            </a:prstGeom>
          </p:spPr>
        </p:pic>
      </p:grpSp>
    </p:spTree>
    <p:extLst>
      <p:ext uri="{BB962C8B-B14F-4D97-AF65-F5344CB8AC3E}">
        <p14:creationId xmlns:p14="http://schemas.microsoft.com/office/powerpoint/2010/main" val="3713574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7">
            <a:extLst>
              <a:ext uri="{FF2B5EF4-FFF2-40B4-BE49-F238E27FC236}">
                <a16:creationId xmlns:a16="http://schemas.microsoft.com/office/drawing/2014/main" id="{47E355C0-40FA-48DD-9F8A-BDA3FCE4FC42}"/>
              </a:ext>
            </a:extLst>
          </p:cNvPr>
          <p:cNvGraphicFramePr>
            <a:graphicFrameLocks noGrp="1"/>
          </p:cNvGraphicFramePr>
          <p:nvPr>
            <p:extLst>
              <p:ext uri="{D42A27DB-BD31-4B8C-83A1-F6EECF244321}">
                <p14:modId xmlns:p14="http://schemas.microsoft.com/office/powerpoint/2010/main" val="3911482857"/>
              </p:ext>
            </p:extLst>
          </p:nvPr>
        </p:nvGraphicFramePr>
        <p:xfrm>
          <a:off x="611561" y="1531600"/>
          <a:ext cx="8136903" cy="3337560"/>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261153169"/>
                    </a:ext>
                  </a:extLst>
                </a:gridCol>
                <a:gridCol w="1224136">
                  <a:extLst>
                    <a:ext uri="{9D8B030D-6E8A-4147-A177-3AD203B41FA5}">
                      <a16:colId xmlns:a16="http://schemas.microsoft.com/office/drawing/2014/main" val="488920546"/>
                    </a:ext>
                  </a:extLst>
                </a:gridCol>
                <a:gridCol w="5976663">
                  <a:extLst>
                    <a:ext uri="{9D8B030D-6E8A-4147-A177-3AD203B41FA5}">
                      <a16:colId xmlns:a16="http://schemas.microsoft.com/office/drawing/2014/main" val="1495870680"/>
                    </a:ext>
                  </a:extLst>
                </a:gridCol>
              </a:tblGrid>
              <a:tr h="370840">
                <a:tc>
                  <a:txBody>
                    <a:bodyPr/>
                    <a:lstStyle/>
                    <a:p>
                      <a:pPr algn="ctr"/>
                      <a:r>
                        <a:rPr lang="zh-CN" altLang="en-US" sz="1200" b="1" dirty="0"/>
                        <a:t>控制信号</a:t>
                      </a:r>
                    </a:p>
                  </a:txBody>
                  <a:tcPr anchor="ctr"/>
                </a:tc>
                <a:tc>
                  <a:txBody>
                    <a:bodyPr/>
                    <a:lstStyle/>
                    <a:p>
                      <a:pPr algn="ctr"/>
                      <a:r>
                        <a:rPr lang="zh-CN" altLang="en-US" sz="1200" b="1" dirty="0"/>
                        <a:t>信号分类</a:t>
                      </a:r>
                    </a:p>
                  </a:txBody>
                  <a:tcPr anchor="ctr"/>
                </a:tc>
                <a:tc>
                  <a:txBody>
                    <a:bodyPr/>
                    <a:lstStyle/>
                    <a:p>
                      <a:pPr algn="ctr"/>
                      <a:r>
                        <a:rPr lang="zh-CN" altLang="en-US" sz="1200" b="1" dirty="0"/>
                        <a:t>功能说明</a:t>
                      </a:r>
                    </a:p>
                  </a:txBody>
                  <a:tcPr anchor="ctr"/>
                </a:tc>
                <a:extLst>
                  <a:ext uri="{0D108BD9-81ED-4DB2-BD59-A6C34878D82A}">
                    <a16:rowId xmlns:a16="http://schemas.microsoft.com/office/drawing/2014/main" val="3983950602"/>
                  </a:ext>
                </a:extLst>
              </a:tr>
              <a:tr h="370840">
                <a:tc>
                  <a:txBody>
                    <a:bodyPr/>
                    <a:lstStyle/>
                    <a:p>
                      <a:pPr algn="ctr"/>
                      <a:r>
                        <a:rPr lang="en-US" altLang="zh-CN" sz="1200" b="1" dirty="0"/>
                        <a:t>Jump</a:t>
                      </a:r>
                      <a:endParaRPr lang="zh-CN" altLang="en-US" sz="1200" b="1" dirty="0"/>
                    </a:p>
                  </a:txBody>
                  <a:tcPr anchor="ctr"/>
                </a:tc>
                <a:tc>
                  <a:txBody>
                    <a:bodyPr/>
                    <a:lstStyle/>
                    <a:p>
                      <a:pPr algn="ctr"/>
                      <a:r>
                        <a:rPr lang="zh-CN" altLang="en-US" sz="1200" b="1" dirty="0"/>
                        <a:t>指令译码信号</a:t>
                      </a:r>
                    </a:p>
                  </a:txBody>
                  <a:tcPr anchor="ctr"/>
                </a:tc>
                <a:tc>
                  <a:txBody>
                    <a:bodyPr/>
                    <a:lstStyle/>
                    <a:p>
                      <a:r>
                        <a:rPr lang="en-US" altLang="zh-CN" sz="1200" b="1" dirty="0"/>
                        <a:t>j</a:t>
                      </a:r>
                      <a:r>
                        <a:rPr lang="zh-CN" altLang="en-US" sz="1200" b="1" dirty="0"/>
                        <a:t>、</a:t>
                      </a:r>
                      <a:r>
                        <a:rPr lang="en-US" altLang="zh-CN" sz="1200" b="1" dirty="0" err="1"/>
                        <a:t>jal</a:t>
                      </a:r>
                      <a:r>
                        <a:rPr lang="zh-CN" altLang="en-US" sz="1200" b="1" dirty="0"/>
                        <a:t>等无条件分支指令时生成</a:t>
                      </a:r>
                    </a:p>
                  </a:txBody>
                  <a:tcPr anchor="ctr"/>
                </a:tc>
                <a:extLst>
                  <a:ext uri="{0D108BD9-81ED-4DB2-BD59-A6C34878D82A}">
                    <a16:rowId xmlns:a16="http://schemas.microsoft.com/office/drawing/2014/main" val="2368786241"/>
                  </a:ext>
                </a:extLst>
              </a:tr>
              <a:tr h="370840">
                <a:tc>
                  <a:txBody>
                    <a:bodyPr/>
                    <a:lstStyle/>
                    <a:p>
                      <a:pPr algn="ctr"/>
                      <a:r>
                        <a:rPr lang="en-US" altLang="zh-CN" sz="1200" b="1" dirty="0"/>
                        <a:t>Branch</a:t>
                      </a:r>
                      <a:endParaRPr lang="zh-CN" altLang="en-US" sz="1200" b="1" dirty="0"/>
                    </a:p>
                  </a:txBody>
                  <a:tcPr anchor="ctr"/>
                </a:tc>
                <a:tc>
                  <a:txBody>
                    <a:bodyPr/>
                    <a:lstStyle/>
                    <a:p>
                      <a:pPr algn="ctr"/>
                      <a:r>
                        <a:rPr lang="zh-CN" altLang="en-US" sz="1200" b="1" dirty="0"/>
                        <a:t>指令译码信号</a:t>
                      </a:r>
                    </a:p>
                  </a:txBody>
                  <a:tcPr anchor="ctr"/>
                </a:tc>
                <a:tc>
                  <a:txBody>
                    <a:bodyPr/>
                    <a:lstStyle/>
                    <a:p>
                      <a:r>
                        <a:rPr lang="zh-CN" altLang="en-US" sz="1200" b="1" dirty="0"/>
                        <a:t>分支指令译码信号，</a:t>
                      </a:r>
                      <a:r>
                        <a:rPr lang="en-US" altLang="zh-CN" sz="1200" b="1" dirty="0" err="1"/>
                        <a:t>beq</a:t>
                      </a:r>
                      <a:r>
                        <a:rPr lang="zh-CN" altLang="en-US" sz="1200" b="1" dirty="0"/>
                        <a:t>、</a:t>
                      </a:r>
                      <a:r>
                        <a:rPr lang="en-US" altLang="zh-CN" sz="1200" b="1" dirty="0" err="1"/>
                        <a:t>bne</a:t>
                      </a:r>
                      <a:r>
                        <a:rPr lang="zh-CN" altLang="en-US" sz="1200" b="1" dirty="0"/>
                        <a:t>指令需要产生类似的译码信号</a:t>
                      </a:r>
                    </a:p>
                  </a:txBody>
                  <a:tcPr anchor="ctr"/>
                </a:tc>
                <a:extLst>
                  <a:ext uri="{0D108BD9-81ED-4DB2-BD59-A6C34878D82A}">
                    <a16:rowId xmlns:a16="http://schemas.microsoft.com/office/drawing/2014/main" val="3434382162"/>
                  </a:ext>
                </a:extLst>
              </a:tr>
              <a:tr h="370840">
                <a:tc>
                  <a:txBody>
                    <a:bodyPr/>
                    <a:lstStyle/>
                    <a:p>
                      <a:pPr algn="ctr"/>
                      <a:r>
                        <a:rPr lang="en-US" altLang="zh-CN" sz="1200" b="1" dirty="0" err="1"/>
                        <a:t>RegDst</a:t>
                      </a:r>
                      <a:endParaRPr lang="zh-CN" altLang="en-US" sz="1200" b="1" dirty="0"/>
                    </a:p>
                  </a:txBody>
                  <a:tcPr anchor="ctr"/>
                </a:tc>
                <a:tc>
                  <a:txBody>
                    <a:bodyPr/>
                    <a:lstStyle/>
                    <a:p>
                      <a:pPr algn="ctr"/>
                      <a:r>
                        <a:rPr lang="zh-CN" altLang="en-US" sz="1200" b="1" dirty="0"/>
                        <a:t>多路选择控制</a:t>
                      </a:r>
                    </a:p>
                  </a:txBody>
                  <a:tcPr anchor="ctr"/>
                </a:tc>
                <a:tc>
                  <a:txBody>
                    <a:bodyPr/>
                    <a:lstStyle/>
                    <a:p>
                      <a:r>
                        <a:rPr lang="zh-CN" altLang="en-US" sz="1200" b="1" dirty="0"/>
                        <a:t>写入目的寄存器的选择，为</a:t>
                      </a:r>
                      <a:r>
                        <a:rPr lang="en-US" altLang="zh-CN" sz="1200" b="1" dirty="0"/>
                        <a:t>1</a:t>
                      </a:r>
                      <a:r>
                        <a:rPr lang="zh-CN" altLang="en-US" sz="1200" b="1" dirty="0"/>
                        <a:t>时写入</a:t>
                      </a:r>
                      <a:r>
                        <a:rPr lang="en-US" altLang="zh-CN" sz="1200" b="1" dirty="0" err="1"/>
                        <a:t>rd</a:t>
                      </a:r>
                      <a:r>
                        <a:rPr lang="zh-CN" altLang="en-US" sz="1200" b="1" dirty="0"/>
                        <a:t>寄存器，为</a:t>
                      </a:r>
                      <a:r>
                        <a:rPr lang="en-US" altLang="zh-CN" sz="1200" b="1" dirty="0"/>
                        <a:t>0</a:t>
                      </a:r>
                      <a:r>
                        <a:rPr lang="zh-CN" altLang="en-US" sz="1200" b="1" dirty="0"/>
                        <a:t>时写入</a:t>
                      </a:r>
                      <a:r>
                        <a:rPr lang="en-US" altLang="zh-CN" sz="1200" b="1" dirty="0"/>
                        <a:t>rt</a:t>
                      </a:r>
                      <a:r>
                        <a:rPr lang="zh-CN" altLang="en-US" sz="1200" b="1" dirty="0"/>
                        <a:t>寄存器</a:t>
                      </a:r>
                    </a:p>
                  </a:txBody>
                  <a:tcPr anchor="ctr"/>
                </a:tc>
                <a:extLst>
                  <a:ext uri="{0D108BD9-81ED-4DB2-BD59-A6C34878D82A}">
                    <a16:rowId xmlns:a16="http://schemas.microsoft.com/office/drawing/2014/main" val="4226066674"/>
                  </a:ext>
                </a:extLst>
              </a:tr>
              <a:tr h="370840">
                <a:tc>
                  <a:txBody>
                    <a:bodyPr/>
                    <a:lstStyle/>
                    <a:p>
                      <a:pPr algn="ctr"/>
                      <a:r>
                        <a:rPr lang="en-US" altLang="zh-CN" sz="1200" b="1" dirty="0" err="1"/>
                        <a:t>AluSrc</a:t>
                      </a:r>
                      <a:endParaRPr lang="zh-CN" altLang="en-US" sz="1200" b="1" dirty="0"/>
                    </a:p>
                  </a:txBody>
                  <a:tcPr anchor="ctr"/>
                </a:tc>
                <a:tc>
                  <a:txBody>
                    <a:bodyPr/>
                    <a:lstStyle/>
                    <a:p>
                      <a:pPr algn="ctr"/>
                      <a:r>
                        <a:rPr lang="zh-CN" altLang="en-US" sz="1200" b="1" dirty="0"/>
                        <a:t>多路选择控制</a:t>
                      </a:r>
                    </a:p>
                  </a:txBody>
                  <a:tcPr anchor="ctr"/>
                </a:tc>
                <a:tc>
                  <a:txBody>
                    <a:bodyPr/>
                    <a:lstStyle/>
                    <a:p>
                      <a:r>
                        <a:rPr lang="zh-CN" altLang="en-US" sz="1200" b="1" dirty="0"/>
                        <a:t>控制</a:t>
                      </a:r>
                      <a:r>
                        <a:rPr lang="en-US" altLang="zh-CN" sz="1200" b="1" dirty="0"/>
                        <a:t>ALU</a:t>
                      </a:r>
                      <a:r>
                        <a:rPr lang="zh-CN" altLang="en-US" sz="1200" b="1" dirty="0"/>
                        <a:t>的第二输入，为</a:t>
                      </a:r>
                      <a:r>
                        <a:rPr lang="en-US" altLang="zh-CN" sz="1200" b="1" dirty="0"/>
                        <a:t>0</a:t>
                      </a:r>
                      <a:r>
                        <a:rPr lang="zh-CN" altLang="en-US" sz="1200" b="1" dirty="0"/>
                        <a:t>时输入</a:t>
                      </a:r>
                      <a:r>
                        <a:rPr lang="en-US" altLang="zh-CN" sz="1200" b="1" dirty="0"/>
                        <a:t>R2</a:t>
                      </a:r>
                      <a:r>
                        <a:rPr lang="zh-CN" altLang="en-US" sz="1200" b="1" dirty="0"/>
                        <a:t>（</a:t>
                      </a:r>
                      <a:r>
                        <a:rPr lang="en-US" altLang="zh-CN" sz="1200" b="1" dirty="0"/>
                        <a:t>rt</a:t>
                      </a:r>
                      <a:r>
                        <a:rPr lang="zh-CN" altLang="en-US" sz="1200" b="1" dirty="0"/>
                        <a:t>寄存器），为</a:t>
                      </a:r>
                      <a:r>
                        <a:rPr lang="en-US" altLang="zh-CN" sz="1200" b="1" dirty="0"/>
                        <a:t>1</a:t>
                      </a:r>
                      <a:r>
                        <a:rPr lang="zh-CN" altLang="en-US" sz="1200" b="1" dirty="0"/>
                        <a:t>时输入扩展后的立即数</a:t>
                      </a:r>
                    </a:p>
                  </a:txBody>
                  <a:tcPr anchor="ctr"/>
                </a:tc>
                <a:extLst>
                  <a:ext uri="{0D108BD9-81ED-4DB2-BD59-A6C34878D82A}">
                    <a16:rowId xmlns:a16="http://schemas.microsoft.com/office/drawing/2014/main" val="3210925675"/>
                  </a:ext>
                </a:extLst>
              </a:tr>
              <a:tr h="370840">
                <a:tc>
                  <a:txBody>
                    <a:bodyPr/>
                    <a:lstStyle/>
                    <a:p>
                      <a:pPr algn="ctr"/>
                      <a:r>
                        <a:rPr lang="en-US" altLang="zh-CN" sz="1200" b="1" dirty="0" err="1"/>
                        <a:t>MenToReg</a:t>
                      </a:r>
                      <a:endParaRPr lang="zh-CN" altLang="en-US" sz="1200" b="1" dirty="0"/>
                    </a:p>
                  </a:txBody>
                  <a:tcPr anchor="ctr"/>
                </a:tc>
                <a:tc>
                  <a:txBody>
                    <a:bodyPr/>
                    <a:lstStyle/>
                    <a:p>
                      <a:pPr algn="ctr"/>
                      <a:r>
                        <a:rPr lang="zh-CN" altLang="en-US" sz="1200" b="1" dirty="0"/>
                        <a:t>多路选择控制</a:t>
                      </a:r>
                    </a:p>
                  </a:txBody>
                  <a:tcPr anchor="ctr"/>
                </a:tc>
                <a:tc>
                  <a:txBody>
                    <a:bodyPr/>
                    <a:lstStyle/>
                    <a:p>
                      <a:r>
                        <a:rPr lang="zh-CN" altLang="en-US" sz="1200" b="1" dirty="0"/>
                        <a:t>为</a:t>
                      </a:r>
                      <a:r>
                        <a:rPr lang="en-US" altLang="zh-CN" sz="1200" b="1" dirty="0"/>
                        <a:t>1</a:t>
                      </a:r>
                      <a:r>
                        <a:rPr lang="zh-CN" altLang="en-US" sz="1200" b="1" dirty="0"/>
                        <a:t>时将从数据存储器读出的数据写回寄存器堆，为</a:t>
                      </a:r>
                      <a:r>
                        <a:rPr lang="en-US" altLang="zh-CN" sz="1200" b="1" dirty="0"/>
                        <a:t>0</a:t>
                      </a:r>
                      <a:r>
                        <a:rPr lang="zh-CN" altLang="en-US" sz="1200" b="1" dirty="0"/>
                        <a:t>时将</a:t>
                      </a:r>
                      <a:r>
                        <a:rPr lang="en-US" altLang="zh-CN" sz="1200" b="1" dirty="0"/>
                        <a:t>ALU</a:t>
                      </a:r>
                      <a:r>
                        <a:rPr lang="zh-CN" altLang="en-US" sz="1200" b="1" dirty="0"/>
                        <a:t>的运算结果写回寄存器堆</a:t>
                      </a:r>
                    </a:p>
                  </a:txBody>
                  <a:tcPr anchor="ctr"/>
                </a:tc>
                <a:extLst>
                  <a:ext uri="{0D108BD9-81ED-4DB2-BD59-A6C34878D82A}">
                    <a16:rowId xmlns:a16="http://schemas.microsoft.com/office/drawing/2014/main" val="59475995"/>
                  </a:ext>
                </a:extLst>
              </a:tr>
              <a:tr h="370840">
                <a:tc>
                  <a:txBody>
                    <a:bodyPr/>
                    <a:lstStyle/>
                    <a:p>
                      <a:pPr algn="ctr"/>
                      <a:r>
                        <a:rPr lang="en-US" altLang="zh-CN" sz="1200" b="1" dirty="0" err="1"/>
                        <a:t>RegWrite</a:t>
                      </a:r>
                      <a:endParaRPr lang="zh-CN" altLang="en-US" sz="1200" b="1" dirty="0"/>
                    </a:p>
                  </a:txBody>
                  <a:tcPr anchor="ctr"/>
                </a:tc>
                <a:tc>
                  <a:txBody>
                    <a:bodyPr/>
                    <a:lstStyle/>
                    <a:p>
                      <a:pPr algn="ctr"/>
                      <a:r>
                        <a:rPr lang="zh-CN" altLang="en-US" sz="1200" b="1" dirty="0"/>
                        <a:t>功能部件控制</a:t>
                      </a:r>
                    </a:p>
                  </a:txBody>
                  <a:tcPr anchor="ctr"/>
                </a:tc>
                <a:tc>
                  <a:txBody>
                    <a:bodyPr/>
                    <a:lstStyle/>
                    <a:p>
                      <a:r>
                        <a:rPr lang="zh-CN" altLang="en-US" sz="1200" b="1" dirty="0"/>
                        <a:t>控制寄存器堆写操作，为</a:t>
                      </a:r>
                      <a:r>
                        <a:rPr lang="en-US" altLang="zh-CN" sz="1200" b="1" dirty="0"/>
                        <a:t>1</a:t>
                      </a:r>
                      <a:r>
                        <a:rPr lang="zh-CN" altLang="en-US" sz="1200" b="1" dirty="0"/>
                        <a:t>时数据需要写入指定的寄存器，受时钟驱动</a:t>
                      </a:r>
                    </a:p>
                  </a:txBody>
                  <a:tcPr anchor="ctr"/>
                </a:tc>
                <a:extLst>
                  <a:ext uri="{0D108BD9-81ED-4DB2-BD59-A6C34878D82A}">
                    <a16:rowId xmlns:a16="http://schemas.microsoft.com/office/drawing/2014/main" val="80582901"/>
                  </a:ext>
                </a:extLst>
              </a:tr>
              <a:tr h="370840">
                <a:tc>
                  <a:txBody>
                    <a:bodyPr/>
                    <a:lstStyle/>
                    <a:p>
                      <a:pPr algn="ctr"/>
                      <a:r>
                        <a:rPr lang="en-US" altLang="zh-CN" sz="1200" b="1" dirty="0" err="1"/>
                        <a:t>AluOp</a:t>
                      </a:r>
                      <a:endParaRPr lang="zh-CN" altLang="en-US" sz="1200" b="1" dirty="0"/>
                    </a:p>
                  </a:txBody>
                  <a:tcPr anchor="ctr"/>
                </a:tc>
                <a:tc>
                  <a:txBody>
                    <a:bodyPr/>
                    <a:lstStyle/>
                    <a:p>
                      <a:pPr algn="ctr"/>
                      <a:r>
                        <a:rPr lang="zh-CN" altLang="en-US" sz="1200" b="1" dirty="0"/>
                        <a:t>功能部件控制</a:t>
                      </a:r>
                    </a:p>
                  </a:txBody>
                  <a:tcPr anchor="ctr"/>
                </a:tc>
                <a:tc>
                  <a:txBody>
                    <a:bodyPr/>
                    <a:lstStyle/>
                    <a:p>
                      <a:r>
                        <a:rPr lang="zh-CN" altLang="en-US" sz="1200" b="1" dirty="0"/>
                        <a:t>控制</a:t>
                      </a:r>
                      <a:r>
                        <a:rPr lang="en-US" altLang="zh-CN" sz="1200" b="1" dirty="0"/>
                        <a:t>ALU</a:t>
                      </a:r>
                      <a:r>
                        <a:rPr lang="zh-CN" altLang="en-US" sz="1200" b="1" dirty="0"/>
                        <a:t>进行不同的运算，具体取指和位宽（如</a:t>
                      </a:r>
                      <a:r>
                        <a:rPr lang="en-US" altLang="zh-CN" sz="1200" b="1" dirty="0" err="1"/>
                        <a:t>AluOP</a:t>
                      </a:r>
                      <a:r>
                        <a:rPr lang="zh-CN" altLang="en-US" sz="1200" b="1" dirty="0"/>
                        <a:t>为</a:t>
                      </a:r>
                      <a:r>
                        <a:rPr lang="en-US" altLang="zh-CN" sz="1200" b="1" dirty="0"/>
                        <a:t>4</a:t>
                      </a:r>
                      <a:r>
                        <a:rPr lang="zh-CN" altLang="en-US" sz="1200" b="1" dirty="0"/>
                        <a:t>位）与</a:t>
                      </a:r>
                      <a:r>
                        <a:rPr lang="en-US" altLang="zh-CN" sz="1200" b="1" dirty="0"/>
                        <a:t>ALU</a:t>
                      </a:r>
                      <a:r>
                        <a:rPr lang="zh-CN" altLang="en-US" sz="1200" b="1" dirty="0"/>
                        <a:t>的设计有关</a:t>
                      </a:r>
                    </a:p>
                  </a:txBody>
                  <a:tcPr anchor="ctr"/>
                </a:tc>
                <a:extLst>
                  <a:ext uri="{0D108BD9-81ED-4DB2-BD59-A6C34878D82A}">
                    <a16:rowId xmlns:a16="http://schemas.microsoft.com/office/drawing/2014/main" val="3733883586"/>
                  </a:ext>
                </a:extLst>
              </a:tr>
              <a:tr h="370840">
                <a:tc>
                  <a:txBody>
                    <a:bodyPr/>
                    <a:lstStyle/>
                    <a:p>
                      <a:pPr algn="ctr"/>
                      <a:r>
                        <a:rPr lang="en-US" altLang="zh-CN" sz="1200" b="1" dirty="0" err="1"/>
                        <a:t>MemWrite</a:t>
                      </a:r>
                      <a:endParaRPr lang="zh-CN" altLang="en-US" sz="1200" b="1" dirty="0"/>
                    </a:p>
                  </a:txBody>
                  <a:tcPr anchor="ctr"/>
                </a:tc>
                <a:tc>
                  <a:txBody>
                    <a:bodyPr/>
                    <a:lstStyle/>
                    <a:p>
                      <a:pPr algn="ctr"/>
                      <a:r>
                        <a:rPr lang="zh-CN" altLang="en-US" sz="1200" b="1" dirty="0"/>
                        <a:t>功能部件控制</a:t>
                      </a:r>
                    </a:p>
                  </a:txBody>
                  <a:tcPr anchor="ctr"/>
                </a:tc>
                <a:tc>
                  <a:txBody>
                    <a:bodyPr/>
                    <a:lstStyle/>
                    <a:p>
                      <a:r>
                        <a:rPr lang="zh-CN" altLang="en-US" sz="1200" b="1" dirty="0"/>
                        <a:t>控制数据存储器的写操作，为</a:t>
                      </a:r>
                      <a:r>
                        <a:rPr lang="en-US" altLang="zh-CN" sz="1200" b="1" dirty="0"/>
                        <a:t>1</a:t>
                      </a:r>
                      <a:r>
                        <a:rPr lang="zh-CN" altLang="en-US" sz="1200" b="1" dirty="0"/>
                        <a:t>时进行写操作，为</a:t>
                      </a:r>
                      <a:r>
                        <a:rPr lang="en-US" altLang="zh-CN" sz="1200" b="1" dirty="0"/>
                        <a:t>0</a:t>
                      </a:r>
                      <a:r>
                        <a:rPr lang="zh-CN" altLang="en-US" sz="1200" b="1" dirty="0"/>
                        <a:t>时间读操作，受时钟驱动</a:t>
                      </a:r>
                    </a:p>
                  </a:txBody>
                  <a:tcPr anchor="ctr"/>
                </a:tc>
                <a:extLst>
                  <a:ext uri="{0D108BD9-81ED-4DB2-BD59-A6C34878D82A}">
                    <a16:rowId xmlns:a16="http://schemas.microsoft.com/office/drawing/2014/main" val="3600053907"/>
                  </a:ext>
                </a:extLst>
              </a:tr>
            </a:tbl>
          </a:graphicData>
        </a:graphic>
      </p:graphicFrame>
      <p:sp>
        <p:nvSpPr>
          <p:cNvPr id="10" name="文本框 9">
            <a:extLst>
              <a:ext uri="{FF2B5EF4-FFF2-40B4-BE49-F238E27FC236}">
                <a16:creationId xmlns:a16="http://schemas.microsoft.com/office/drawing/2014/main" id="{CA048E17-2A4B-432D-8A33-44A76B1D4B34}"/>
              </a:ext>
            </a:extLst>
          </p:cNvPr>
          <p:cNvSpPr txBox="1"/>
          <p:nvPr/>
        </p:nvSpPr>
        <p:spPr>
          <a:xfrm>
            <a:off x="2921123" y="1135777"/>
            <a:ext cx="3163045" cy="276999"/>
          </a:xfrm>
          <a:prstGeom prst="rect">
            <a:avLst/>
          </a:prstGeom>
          <a:noFill/>
        </p:spPr>
        <p:txBody>
          <a:bodyPr wrap="none" rtlCol="0">
            <a:spAutoFit/>
          </a:bodyPr>
          <a:lstStyle/>
          <a:p>
            <a:r>
              <a:rPr lang="zh-CN" altLang="en-US" sz="1200" b="1" dirty="0"/>
              <a:t>表</a:t>
            </a:r>
            <a:r>
              <a:rPr lang="en-US" altLang="zh-CN" sz="1200" b="1" dirty="0"/>
              <a:t>6.9    </a:t>
            </a:r>
            <a:r>
              <a:rPr lang="zh-CN" altLang="en-US" sz="1200" b="1" dirty="0"/>
              <a:t>单周期</a:t>
            </a:r>
            <a:r>
              <a:rPr lang="en-US" altLang="zh-CN" sz="1200" b="1" dirty="0"/>
              <a:t>MIPS</a:t>
            </a:r>
            <a:r>
              <a:rPr lang="zh-CN" altLang="en-US" sz="1200" b="1" dirty="0"/>
              <a:t>处理器的控制信号及功能</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C42DDD1-76C5-48EE-9AAD-07C67916F1A1}"/>
              </a:ext>
            </a:extLst>
          </p:cNvPr>
          <p:cNvSpPr>
            <a:spLocks noGrp="1"/>
          </p:cNvSpPr>
          <p:nvPr>
            <p:ph idx="1"/>
          </p:nvPr>
        </p:nvSpPr>
        <p:spPr>
          <a:xfrm>
            <a:off x="457200" y="260648"/>
            <a:ext cx="8229600" cy="6120680"/>
          </a:xfrm>
        </p:spPr>
        <p:txBody>
          <a:bodyPr/>
          <a:lstStyle/>
          <a:p>
            <a:r>
              <a:rPr lang="en-US" altLang="zh-CN" sz="2000" b="1" dirty="0"/>
              <a:t>1</a:t>
            </a:r>
            <a:r>
              <a:rPr lang="zh-CN" altLang="en-US" sz="2000" b="1" dirty="0"/>
              <a:t>、</a:t>
            </a:r>
            <a:r>
              <a:rPr lang="en-US" altLang="zh-CN" sz="2000" b="1" dirty="0"/>
              <a:t>CPU</a:t>
            </a:r>
            <a:r>
              <a:rPr lang="zh-CN" altLang="en-US" sz="2000" b="1" dirty="0"/>
              <a:t>中的主要寄存器</a:t>
            </a:r>
            <a:endParaRPr lang="en-US" altLang="zh-CN" sz="1800" b="1" dirty="0"/>
          </a:p>
          <a:p>
            <a:pPr marL="800100" lvl="1" indent="-342900">
              <a:buFont typeface="+mj-ea"/>
              <a:buAutoNum type="circleNumDbPlain"/>
            </a:pPr>
            <a:r>
              <a:rPr lang="zh-CN" altLang="en-US" sz="1600" b="1" dirty="0">
                <a:solidFill>
                  <a:srgbClr val="FF0000"/>
                </a:solidFill>
              </a:rPr>
              <a:t>程序计数器</a:t>
            </a:r>
            <a:r>
              <a:rPr lang="zh-CN" altLang="en-US" sz="1600" b="1" dirty="0"/>
              <a:t>：</a:t>
            </a:r>
            <a:r>
              <a:rPr lang="en-US" altLang="zh-CN" sz="1600" b="1" dirty="0"/>
              <a:t>PC</a:t>
            </a:r>
            <a:r>
              <a:rPr lang="zh-CN" altLang="en-US" sz="1600" b="1" dirty="0"/>
              <a:t>（</a:t>
            </a:r>
            <a:r>
              <a:rPr lang="en-US" altLang="zh-CN" sz="1600" b="1" dirty="0"/>
              <a:t>Program Counter</a:t>
            </a:r>
            <a:r>
              <a:rPr lang="zh-CN" altLang="en-US" sz="1600" b="1" dirty="0"/>
              <a:t>），</a:t>
            </a:r>
            <a:r>
              <a:rPr lang="en-US" altLang="zh-CN" sz="1600" b="1" dirty="0"/>
              <a:t>Intel x86</a:t>
            </a:r>
            <a:r>
              <a:rPr lang="zh-CN" altLang="en-US" sz="1600" b="1" dirty="0"/>
              <a:t>称为</a:t>
            </a:r>
            <a:r>
              <a:rPr lang="en-US" altLang="zh-CN" sz="1600" b="1" dirty="0"/>
              <a:t>IP</a:t>
            </a:r>
            <a:r>
              <a:rPr lang="zh-CN" altLang="en-US" sz="1600" b="1" dirty="0"/>
              <a:t>（</a:t>
            </a:r>
            <a:r>
              <a:rPr lang="en-US" altLang="zh-CN" sz="1600" b="1" dirty="0"/>
              <a:t>Instruction Pointer</a:t>
            </a:r>
            <a:r>
              <a:rPr lang="zh-CN" altLang="en-US" sz="1600" b="1" dirty="0"/>
              <a:t>），用于保存将要执行的指令的字节地址。</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存储器地址寄存器</a:t>
            </a:r>
            <a:r>
              <a:rPr lang="zh-CN" altLang="en-US" sz="1600" b="1" dirty="0"/>
              <a:t>：</a:t>
            </a:r>
            <a:r>
              <a:rPr lang="en-US" altLang="zh-CN" sz="1600" b="1" dirty="0"/>
              <a:t>AR</a:t>
            </a:r>
            <a:r>
              <a:rPr lang="zh-CN" altLang="en-US" sz="1600" b="1" dirty="0"/>
              <a:t>（</a:t>
            </a:r>
            <a:r>
              <a:rPr lang="en-US" altLang="zh-CN" sz="1600" b="1" dirty="0"/>
              <a:t>Address Register</a:t>
            </a:r>
            <a:r>
              <a:rPr lang="zh-CN" altLang="en-US" sz="1600" b="1" dirty="0"/>
              <a:t>），或者</a:t>
            </a:r>
            <a:r>
              <a:rPr lang="en-US" altLang="zh-CN" sz="1600" b="1" dirty="0"/>
              <a:t>MAR</a:t>
            </a:r>
            <a:r>
              <a:rPr lang="zh-CN" altLang="en-US" sz="1600" b="1" dirty="0"/>
              <a:t>（</a:t>
            </a:r>
            <a:r>
              <a:rPr lang="en-US" altLang="zh-CN" sz="1600" b="1" dirty="0"/>
              <a:t>Memory Address Register</a:t>
            </a:r>
            <a:r>
              <a:rPr lang="zh-CN" altLang="en-US" sz="1600" b="1" dirty="0"/>
              <a:t>），用来保存</a:t>
            </a:r>
            <a:r>
              <a:rPr lang="en-US" altLang="zh-CN" sz="1600" b="1" dirty="0"/>
              <a:t>CPU</a:t>
            </a:r>
            <a:r>
              <a:rPr lang="zh-CN" altLang="en-US" sz="1600" b="1" dirty="0"/>
              <a:t>访问主存的单元地址。</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存储器数据寄存器</a:t>
            </a:r>
            <a:r>
              <a:rPr lang="zh-CN" altLang="en-US" sz="1600" b="1" dirty="0"/>
              <a:t>：</a:t>
            </a:r>
            <a:r>
              <a:rPr lang="en-US" altLang="zh-CN" sz="1600" b="1" dirty="0"/>
              <a:t>DR</a:t>
            </a:r>
            <a:r>
              <a:rPr lang="zh-CN" altLang="en-US" sz="1600" b="1" dirty="0"/>
              <a:t>（</a:t>
            </a:r>
            <a:r>
              <a:rPr lang="en-US" altLang="zh-CN" sz="1600" b="1" dirty="0"/>
              <a:t>Data Register</a:t>
            </a:r>
            <a:r>
              <a:rPr lang="zh-CN" altLang="en-US" sz="1600" b="1" dirty="0"/>
              <a:t>），或者</a:t>
            </a:r>
            <a:r>
              <a:rPr lang="en-US" altLang="zh-CN" sz="1600" b="1" dirty="0"/>
              <a:t>MDR</a:t>
            </a:r>
            <a:r>
              <a:rPr lang="zh-CN" altLang="en-US" sz="1600" b="1" dirty="0"/>
              <a:t>（</a:t>
            </a:r>
            <a:r>
              <a:rPr lang="en-US" altLang="zh-CN" sz="1600" b="1" dirty="0"/>
              <a:t>Memory Data Register</a:t>
            </a:r>
            <a:r>
              <a:rPr lang="zh-CN" altLang="en-US" sz="1600" b="1" dirty="0"/>
              <a:t>），用于存放从主存中读出的数据或准备写入主存的数据。</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指令寄存器</a:t>
            </a:r>
            <a:r>
              <a:rPr lang="zh-CN" altLang="en-US" sz="1600" b="1" dirty="0"/>
              <a:t>：</a:t>
            </a:r>
            <a:r>
              <a:rPr lang="en-US" altLang="zh-CN" sz="1600" b="1" dirty="0"/>
              <a:t>IR</a:t>
            </a:r>
            <a:r>
              <a:rPr lang="zh-CN" altLang="en-US" sz="1600" b="1" dirty="0"/>
              <a:t>（</a:t>
            </a:r>
            <a:r>
              <a:rPr lang="en-US" altLang="zh-CN" sz="1600" b="1" dirty="0"/>
              <a:t>Instruction Register</a:t>
            </a:r>
            <a:r>
              <a:rPr lang="zh-CN" altLang="en-US" sz="1600" b="1" dirty="0"/>
              <a:t>），用于保存当前正在执行的指令；指令中的操作码、地址码送</a:t>
            </a:r>
            <a:r>
              <a:rPr lang="zh-CN" altLang="en-US" sz="1600" b="1" dirty="0">
                <a:solidFill>
                  <a:srgbClr val="3D3DED"/>
                </a:solidFill>
              </a:rPr>
              <a:t>指令译码器</a:t>
            </a:r>
            <a:r>
              <a:rPr lang="zh-CN" altLang="en-US" sz="1600" b="1" dirty="0"/>
              <a:t>（</a:t>
            </a:r>
            <a:r>
              <a:rPr lang="en-US" altLang="zh-CN" sz="1600" b="1" dirty="0"/>
              <a:t>ID</a:t>
            </a:r>
            <a:r>
              <a:rPr lang="zh-CN" altLang="en-US" sz="1600" b="1" dirty="0"/>
              <a:t>，</a:t>
            </a:r>
            <a:r>
              <a:rPr lang="en-US" altLang="zh-CN" sz="1600" b="1" dirty="0"/>
              <a:t>Instruction Decoder</a:t>
            </a:r>
            <a:r>
              <a:rPr lang="zh-CN" altLang="en-US" sz="1600" b="1" dirty="0"/>
              <a:t>），指令中的地址码送地址生成逻辑。</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通用寄存器组</a:t>
            </a:r>
            <a:r>
              <a:rPr lang="zh-CN" altLang="en-US" sz="1600" b="1" dirty="0"/>
              <a:t>：</a:t>
            </a:r>
            <a:r>
              <a:rPr lang="en-US" altLang="zh-CN" sz="1600" b="1" dirty="0"/>
              <a:t>GR</a:t>
            </a:r>
            <a:r>
              <a:rPr lang="zh-CN" altLang="en-US" sz="1600" b="1" dirty="0"/>
              <a:t>（</a:t>
            </a:r>
            <a:r>
              <a:rPr lang="en-US" altLang="zh-CN" sz="1600" b="1" dirty="0"/>
              <a:t>General Register</a:t>
            </a:r>
            <a:r>
              <a:rPr lang="zh-CN" altLang="en-US" sz="1600" b="1" dirty="0"/>
              <a:t>），也称寄存器堆（寄存器文件），这些通用寄存器可以作为</a:t>
            </a:r>
            <a:r>
              <a:rPr lang="en-US" altLang="zh-CN" sz="1600" b="1" dirty="0"/>
              <a:t>ALU</a:t>
            </a:r>
            <a:r>
              <a:rPr lang="zh-CN" altLang="en-US" sz="1600" b="1" dirty="0"/>
              <a:t>的累加器、变址寄存器、基址寄存器、地址指针、数据缓冲器，用来存放操作数、中间结果以及各种地址信息等。</a:t>
            </a:r>
            <a:endParaRPr lang="en-US" altLang="zh-CN" sz="1600" b="1" dirty="0"/>
          </a:p>
          <a:p>
            <a:pPr marL="800100" lvl="1" indent="-342900">
              <a:buFont typeface="+mj-ea"/>
              <a:buAutoNum type="circleNumDbPlain"/>
            </a:pPr>
            <a:endParaRPr lang="en-US" altLang="zh-CN" sz="1600" b="1" dirty="0"/>
          </a:p>
          <a:p>
            <a:pPr marL="800100" lvl="1" indent="-342900">
              <a:buFont typeface="+mj-ea"/>
              <a:buAutoNum type="circleNumDbPlain"/>
            </a:pPr>
            <a:r>
              <a:rPr lang="zh-CN" altLang="en-US" sz="1600" b="1" dirty="0">
                <a:solidFill>
                  <a:srgbClr val="FF0000"/>
                </a:solidFill>
              </a:rPr>
              <a:t>程序状态字寄存器</a:t>
            </a:r>
            <a:r>
              <a:rPr lang="zh-CN" altLang="en-US" sz="1600" b="1" dirty="0"/>
              <a:t>：</a:t>
            </a:r>
            <a:r>
              <a:rPr lang="en-US" altLang="zh-CN" sz="1600" b="1" dirty="0"/>
              <a:t>PSW/PSR</a:t>
            </a:r>
            <a:r>
              <a:rPr lang="zh-CN" altLang="en-US" sz="1600" b="1" dirty="0"/>
              <a:t>（</a:t>
            </a:r>
            <a:r>
              <a:rPr lang="en-US" altLang="zh-CN" sz="1600" b="1" dirty="0"/>
              <a:t>Program Status Word/Register</a:t>
            </a:r>
            <a:r>
              <a:rPr lang="zh-CN" altLang="en-US" sz="1600" b="1" dirty="0"/>
              <a:t>），</a:t>
            </a:r>
            <a:r>
              <a:rPr lang="en-US" altLang="zh-CN" sz="1600" b="1" dirty="0"/>
              <a:t>Intel x86</a:t>
            </a:r>
            <a:r>
              <a:rPr lang="zh-CN" altLang="en-US" sz="1600" b="1" dirty="0"/>
              <a:t>称为</a:t>
            </a:r>
            <a:r>
              <a:rPr lang="en-US" altLang="zh-CN" sz="1600" b="1" dirty="0"/>
              <a:t>EFLAGS</a:t>
            </a:r>
            <a:r>
              <a:rPr lang="zh-CN" altLang="en-US" sz="1600" b="1" dirty="0"/>
              <a:t>，用于保存由算术运算指令、逻辑运算指令、测试指令等建立的各种条件标志，常见的标志有：</a:t>
            </a:r>
            <a:r>
              <a:rPr lang="en-US" altLang="zh-CN" sz="1600" b="1" dirty="0"/>
              <a:t>C</a:t>
            </a:r>
            <a:r>
              <a:rPr lang="zh-CN" altLang="en-US" sz="1600" b="1" dirty="0"/>
              <a:t>（进位标志）、</a:t>
            </a:r>
            <a:r>
              <a:rPr lang="en-US" altLang="zh-CN" sz="1600" b="1" dirty="0"/>
              <a:t>V</a:t>
            </a:r>
            <a:r>
              <a:rPr lang="zh-CN" altLang="en-US" sz="1600" b="1" dirty="0"/>
              <a:t>（溢出标志）、</a:t>
            </a:r>
            <a:r>
              <a:rPr lang="en-US" altLang="zh-CN" sz="1600" b="1" dirty="0"/>
              <a:t>S</a:t>
            </a:r>
            <a:r>
              <a:rPr lang="zh-CN" altLang="en-US" sz="1600" b="1" dirty="0"/>
              <a:t>（结果为负数标志）、</a:t>
            </a:r>
            <a:r>
              <a:rPr lang="en-US" altLang="zh-CN" sz="1600" b="1" dirty="0"/>
              <a:t>Z</a:t>
            </a:r>
            <a:r>
              <a:rPr lang="zh-CN" altLang="en-US" sz="1600" b="1" dirty="0"/>
              <a:t>（结果为零标志）；还用于保存中断和系统工作的状态信息。</a:t>
            </a:r>
          </a:p>
        </p:txBody>
      </p:sp>
    </p:spTree>
    <p:extLst>
      <p:ext uri="{BB962C8B-B14F-4D97-AF65-F5344CB8AC3E}">
        <p14:creationId xmlns:p14="http://schemas.microsoft.com/office/powerpoint/2010/main" val="2655967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116632"/>
            <a:ext cx="8229600" cy="4525963"/>
          </a:xfrm>
        </p:spPr>
        <p:txBody>
          <a:bodyPr/>
          <a:lstStyle/>
          <a:p>
            <a:pPr lvl="2"/>
            <a:r>
              <a:rPr lang="zh-CN" altLang="en-US" sz="1800" b="1" dirty="0"/>
              <a:t>（</a:t>
            </a:r>
            <a:r>
              <a:rPr lang="en-US" altLang="zh-CN" sz="1800" b="1" dirty="0"/>
              <a:t>7</a:t>
            </a:r>
            <a:r>
              <a:rPr lang="zh-CN" altLang="en-US" sz="1800" b="1" dirty="0"/>
              <a:t>）单周期处理器性能分析</a:t>
            </a:r>
            <a:endParaRPr lang="en-US" altLang="zh-CN" sz="1600" b="1" dirty="0"/>
          </a:p>
          <a:p>
            <a:pPr lvl="2"/>
            <a:endParaRPr lang="en-US" altLang="zh-CN" sz="600" b="1" dirty="0"/>
          </a:p>
          <a:p>
            <a:pPr lvl="3"/>
            <a:r>
              <a:rPr lang="zh-CN" altLang="en-US" sz="1200" b="1" dirty="0"/>
              <a:t>单周期</a:t>
            </a:r>
            <a:r>
              <a:rPr lang="en-US" altLang="zh-CN" sz="1200" b="1" dirty="0"/>
              <a:t>MIPS</a:t>
            </a:r>
            <a:r>
              <a:rPr lang="zh-CN" altLang="en-US" sz="1200" b="1" dirty="0"/>
              <a:t>处理器每个时钟周期执行一条指令，</a:t>
            </a:r>
            <a:r>
              <a:rPr lang="en-US" altLang="zh-CN" sz="1200" b="1" dirty="0"/>
              <a:t>CPI=1</a:t>
            </a:r>
            <a:r>
              <a:rPr lang="zh-CN" altLang="en-US" sz="1200" b="1" dirty="0"/>
              <a:t>；看似性能很好，但是由于</a:t>
            </a:r>
            <a:r>
              <a:rPr lang="zh-CN" altLang="en-US" sz="1200" b="1" dirty="0">
                <a:solidFill>
                  <a:srgbClr val="FF0000"/>
                </a:solidFill>
              </a:rPr>
              <a:t>时钟周期由执行速度最慢的指令决定</a:t>
            </a:r>
            <a:r>
              <a:rPr lang="zh-CN" altLang="en-US" sz="1200" b="1" dirty="0"/>
              <a:t>；因此单周期处理器的时钟周期不能太短（主频不能太高），从而导致程序执行效率较低。</a:t>
            </a:r>
            <a:endParaRPr lang="en-US" altLang="zh-CN" sz="1100" b="1" dirty="0"/>
          </a:p>
          <a:p>
            <a:pPr lvl="3"/>
            <a:endParaRPr lang="en-US" altLang="zh-CN" sz="1200" b="1" dirty="0"/>
          </a:p>
          <a:p>
            <a:pPr lvl="3"/>
            <a:r>
              <a:rPr lang="zh-CN" altLang="en-US" sz="1200" b="1" dirty="0"/>
              <a:t>通常</a:t>
            </a:r>
            <a:r>
              <a:rPr lang="en-US" altLang="zh-CN" sz="1200" b="1" dirty="0" err="1"/>
              <a:t>lw</a:t>
            </a:r>
            <a:r>
              <a:rPr lang="zh-CN" altLang="en-US" sz="1200" b="1" dirty="0"/>
              <a:t>指令的执行时间最长，其关键延迟如图</a:t>
            </a:r>
            <a:r>
              <a:rPr lang="en-US" altLang="zh-CN" sz="1200" b="1" dirty="0"/>
              <a:t>6.26</a:t>
            </a:r>
            <a:r>
              <a:rPr lang="zh-CN" altLang="en-US" sz="1200" b="1" dirty="0"/>
              <a:t>所示，包括：</a:t>
            </a:r>
            <a:endParaRPr lang="en-US" altLang="zh-CN" sz="1200" b="1" dirty="0"/>
          </a:p>
          <a:p>
            <a:pPr lvl="4">
              <a:buFont typeface="+mj-ea"/>
              <a:buAutoNum type="circleNumDbPlain"/>
            </a:pPr>
            <a:r>
              <a:rPr lang="zh-CN" altLang="en-US" sz="800" b="1" dirty="0"/>
              <a:t>程序计数器</a:t>
            </a:r>
            <a:r>
              <a:rPr lang="en-US" altLang="zh-CN" sz="800" b="1" dirty="0"/>
              <a:t>PC</a:t>
            </a:r>
            <a:r>
              <a:rPr lang="zh-CN" altLang="en-US" sz="800" b="1" dirty="0"/>
              <a:t>的触发器延迟：</a:t>
            </a:r>
            <a:r>
              <a:rPr lang="en-US" altLang="zh-CN" sz="800" b="1" dirty="0"/>
              <a:t> </a:t>
            </a:r>
            <a:r>
              <a:rPr lang="en-US" altLang="zh-CN" sz="800" b="1" dirty="0" err="1"/>
              <a:t>T</a:t>
            </a:r>
            <a:r>
              <a:rPr lang="en-US" altLang="zh-CN" sz="800" b="1" baseline="-25000" dirty="0" err="1"/>
              <a:t>clk_to_q</a:t>
            </a:r>
            <a:endParaRPr lang="en-US" altLang="zh-CN" sz="800" b="1" dirty="0"/>
          </a:p>
          <a:p>
            <a:pPr lvl="4">
              <a:buFont typeface="+mj-ea"/>
              <a:buAutoNum type="circleNumDbPlain"/>
            </a:pPr>
            <a:r>
              <a:rPr lang="zh-CN" altLang="en-US" sz="800" b="1" dirty="0"/>
              <a:t>指令存储器的访存延迟：</a:t>
            </a:r>
            <a:r>
              <a:rPr lang="en-US" altLang="zh-CN" sz="800" b="1" dirty="0"/>
              <a:t> </a:t>
            </a:r>
            <a:r>
              <a:rPr lang="en-US" altLang="zh-CN" sz="800" b="1" dirty="0" err="1"/>
              <a:t>T</a:t>
            </a:r>
            <a:r>
              <a:rPr lang="en-US" altLang="zh-CN" sz="800" b="1" baseline="-25000" dirty="0" err="1"/>
              <a:t>mem</a:t>
            </a:r>
            <a:endParaRPr lang="en-US" altLang="zh-CN" sz="800" b="1" dirty="0"/>
          </a:p>
          <a:p>
            <a:pPr lvl="4">
              <a:buFont typeface="+mj-ea"/>
              <a:buAutoNum type="circleNumDbPlain"/>
            </a:pPr>
            <a:r>
              <a:rPr lang="zh-CN" altLang="en-US" sz="800" b="1" dirty="0"/>
              <a:t>寄存器堆的读延迟：</a:t>
            </a:r>
            <a:r>
              <a:rPr lang="en-US" altLang="zh-CN" sz="800" b="1" dirty="0"/>
              <a:t> </a:t>
            </a:r>
            <a:r>
              <a:rPr lang="en-US" altLang="zh-CN" sz="800" b="1" dirty="0" err="1"/>
              <a:t>T</a:t>
            </a:r>
            <a:r>
              <a:rPr lang="en-US" altLang="zh-CN" sz="800" b="1" baseline="-25000" dirty="0" err="1"/>
              <a:t>RF_read</a:t>
            </a:r>
            <a:endParaRPr lang="en-US" altLang="zh-CN" sz="800" b="1" dirty="0"/>
          </a:p>
          <a:p>
            <a:pPr lvl="4">
              <a:buFont typeface="+mj-ea"/>
              <a:buAutoNum type="circleNumDbPlain"/>
            </a:pPr>
            <a:r>
              <a:rPr lang="zh-CN" altLang="en-US" sz="800" b="1" dirty="0"/>
              <a:t>符号扩展单元的延迟：</a:t>
            </a:r>
            <a:r>
              <a:rPr lang="en-US" altLang="zh-CN" sz="800" b="1" dirty="0"/>
              <a:t> T</a:t>
            </a:r>
            <a:r>
              <a:rPr lang="en-US" altLang="zh-CN" sz="800" b="1" baseline="-25000" dirty="0"/>
              <a:t>ext</a:t>
            </a:r>
            <a:endParaRPr lang="en-US" altLang="zh-CN" sz="800" b="1" dirty="0"/>
          </a:p>
          <a:p>
            <a:pPr lvl="4">
              <a:buFont typeface="+mj-ea"/>
              <a:buAutoNum type="circleNumDbPlain"/>
            </a:pPr>
            <a:r>
              <a:rPr lang="en-US" altLang="zh-CN" sz="800" b="1" dirty="0" err="1"/>
              <a:t>SrcB</a:t>
            </a:r>
            <a:r>
              <a:rPr lang="zh-CN" altLang="en-US" sz="800" b="1" dirty="0"/>
              <a:t>端的多路选择器的延迟：</a:t>
            </a:r>
            <a:r>
              <a:rPr lang="en-US" altLang="zh-CN" sz="800" b="1" dirty="0"/>
              <a:t> </a:t>
            </a:r>
            <a:r>
              <a:rPr lang="en-US" altLang="zh-CN" sz="800" b="1" dirty="0" err="1"/>
              <a:t>T</a:t>
            </a:r>
            <a:r>
              <a:rPr lang="en-US" altLang="zh-CN" sz="800" b="1" baseline="-25000" dirty="0" err="1"/>
              <a:t>mux</a:t>
            </a:r>
            <a:endParaRPr lang="en-US" altLang="zh-CN" sz="800" b="1" dirty="0"/>
          </a:p>
          <a:p>
            <a:pPr lvl="4">
              <a:buFont typeface="+mj-ea"/>
              <a:buAutoNum type="circleNumDbPlain"/>
            </a:pPr>
            <a:r>
              <a:rPr lang="zh-CN" altLang="en-US" sz="800" b="1" dirty="0"/>
              <a:t>运算器的延迟：</a:t>
            </a:r>
            <a:r>
              <a:rPr lang="en-US" altLang="zh-CN" sz="800" b="1" dirty="0"/>
              <a:t> </a:t>
            </a:r>
            <a:r>
              <a:rPr lang="en-US" altLang="zh-CN" sz="800" b="1" dirty="0" err="1"/>
              <a:t>T</a:t>
            </a:r>
            <a:r>
              <a:rPr lang="en-US" altLang="zh-CN" sz="800" b="1" baseline="-25000" dirty="0" err="1"/>
              <a:t>alu</a:t>
            </a:r>
            <a:endParaRPr lang="en-US" altLang="zh-CN" sz="800" b="1" dirty="0"/>
          </a:p>
          <a:p>
            <a:pPr lvl="4">
              <a:buFont typeface="+mj-ea"/>
              <a:buAutoNum type="circleNumDbPlain"/>
            </a:pPr>
            <a:r>
              <a:rPr lang="zh-CN" altLang="en-US" sz="800" b="1" dirty="0"/>
              <a:t>数据存储器的访存延迟：</a:t>
            </a:r>
            <a:r>
              <a:rPr lang="en-US" altLang="zh-CN" sz="800" b="1" dirty="0"/>
              <a:t> </a:t>
            </a:r>
            <a:r>
              <a:rPr lang="en-US" altLang="zh-CN" sz="800" b="1" dirty="0" err="1"/>
              <a:t>T</a:t>
            </a:r>
            <a:r>
              <a:rPr lang="en-US" altLang="zh-CN" sz="800" b="1" baseline="-25000" dirty="0" err="1"/>
              <a:t>mem</a:t>
            </a:r>
            <a:endParaRPr lang="en-US" altLang="zh-CN" sz="800" b="1" dirty="0"/>
          </a:p>
          <a:p>
            <a:pPr lvl="4">
              <a:buFont typeface="+mj-ea"/>
              <a:buAutoNum type="circleNumDbPlain"/>
            </a:pPr>
            <a:r>
              <a:rPr lang="zh-CN" altLang="en-US" sz="800" b="1" dirty="0"/>
              <a:t>数据存储器输出端的多路选择器的延迟：</a:t>
            </a:r>
            <a:r>
              <a:rPr lang="en-US" altLang="zh-CN" sz="800" b="1" dirty="0"/>
              <a:t> </a:t>
            </a:r>
            <a:r>
              <a:rPr lang="en-US" altLang="zh-CN" sz="800" b="1" dirty="0" err="1"/>
              <a:t>T</a:t>
            </a:r>
            <a:r>
              <a:rPr lang="en-US" altLang="zh-CN" sz="800" b="1" baseline="-25000" dirty="0" err="1"/>
              <a:t>mux</a:t>
            </a:r>
            <a:endParaRPr lang="en-US" altLang="zh-CN" sz="800" b="1" dirty="0"/>
          </a:p>
          <a:p>
            <a:pPr lvl="4">
              <a:buFont typeface="+mj-ea"/>
              <a:buAutoNum type="circleNumDbPlain"/>
            </a:pPr>
            <a:r>
              <a:rPr lang="zh-CN" altLang="en-US" sz="800" b="1" dirty="0"/>
              <a:t>写入寄存器堆的寄存器建立时间：</a:t>
            </a:r>
            <a:r>
              <a:rPr lang="en-US" altLang="zh-CN" sz="800" b="1" dirty="0"/>
              <a:t> </a:t>
            </a:r>
            <a:r>
              <a:rPr lang="en-US" altLang="zh-CN" sz="800" b="1" dirty="0" err="1"/>
              <a:t>T</a:t>
            </a:r>
            <a:r>
              <a:rPr lang="en-US" altLang="zh-CN" sz="800" b="1" baseline="-25000" dirty="0" err="1"/>
              <a:t>setup</a:t>
            </a:r>
            <a:endParaRPr lang="en-US" altLang="zh-CN" sz="800" b="1" dirty="0"/>
          </a:p>
          <a:p>
            <a:pPr lvl="3"/>
            <a:endParaRPr lang="en-US" altLang="zh-CN" sz="1200" b="1" dirty="0"/>
          </a:p>
          <a:p>
            <a:pPr lvl="3"/>
            <a:r>
              <a:rPr lang="zh-CN" altLang="en-US" sz="1200" b="1" dirty="0"/>
              <a:t>所以，单周期</a:t>
            </a:r>
            <a:r>
              <a:rPr lang="en-US" altLang="zh-CN" sz="1200" b="1" dirty="0"/>
              <a:t>MIPS</a:t>
            </a:r>
            <a:r>
              <a:rPr lang="zh-CN" altLang="en-US" sz="1200" b="1" dirty="0"/>
              <a:t>处理器的最小时钟周期为：</a:t>
            </a:r>
            <a:endParaRPr lang="en-US" altLang="zh-CN" sz="1200" b="1" dirty="0"/>
          </a:p>
          <a:p>
            <a:pPr lvl="4"/>
            <a:r>
              <a:rPr lang="en-US" altLang="zh-CN" sz="1000" b="1" dirty="0" err="1"/>
              <a:t>T</a:t>
            </a:r>
            <a:r>
              <a:rPr lang="en-US" altLang="zh-CN" sz="1000" b="1" baseline="-25000" dirty="0" err="1"/>
              <a:t>min_clk</a:t>
            </a:r>
            <a:r>
              <a:rPr lang="en-US" altLang="zh-CN" sz="1000" b="1" baseline="-25000" dirty="0"/>
              <a:t> </a:t>
            </a:r>
            <a:r>
              <a:rPr lang="en-US" altLang="zh-CN" sz="1000" b="1" dirty="0"/>
              <a:t>= </a:t>
            </a:r>
            <a:r>
              <a:rPr lang="en-US" altLang="zh-CN" sz="1000" b="1" dirty="0" err="1"/>
              <a:t>T</a:t>
            </a:r>
            <a:r>
              <a:rPr lang="en-US" altLang="zh-CN" sz="1000" b="1" baseline="-25000" dirty="0" err="1"/>
              <a:t>clk_to_q</a:t>
            </a:r>
            <a:r>
              <a:rPr lang="en-US" altLang="zh-CN" sz="1000" b="1" dirty="0"/>
              <a:t> + </a:t>
            </a:r>
            <a:r>
              <a:rPr lang="en-US" altLang="zh-CN" sz="1000" b="1" dirty="0" err="1"/>
              <a:t>T</a:t>
            </a:r>
            <a:r>
              <a:rPr lang="en-US" altLang="zh-CN" sz="1000" b="1" baseline="-25000" dirty="0" err="1"/>
              <a:t>mem</a:t>
            </a:r>
            <a:r>
              <a:rPr lang="en-US" altLang="zh-CN" sz="1000" b="1" dirty="0"/>
              <a:t> + max(</a:t>
            </a:r>
            <a:r>
              <a:rPr lang="en-US" altLang="zh-CN" sz="1000" b="1" dirty="0" err="1"/>
              <a:t>T</a:t>
            </a:r>
            <a:r>
              <a:rPr lang="en-US" altLang="zh-CN" sz="1000" b="1" baseline="-25000" dirty="0" err="1"/>
              <a:t>RF_read</a:t>
            </a:r>
            <a:r>
              <a:rPr lang="en-US" altLang="zh-CN" sz="1000" b="1" dirty="0"/>
              <a:t> , T</a:t>
            </a:r>
            <a:r>
              <a:rPr lang="en-US" altLang="zh-CN" sz="1000" b="1" baseline="-25000" dirty="0"/>
              <a:t>ext</a:t>
            </a:r>
            <a:r>
              <a:rPr lang="en-US" altLang="zh-CN" sz="1000" b="1" dirty="0"/>
              <a:t> + </a:t>
            </a:r>
            <a:r>
              <a:rPr lang="en-US" altLang="zh-CN" sz="1000" b="1" dirty="0" err="1"/>
              <a:t>T</a:t>
            </a:r>
            <a:r>
              <a:rPr lang="en-US" altLang="zh-CN" sz="1000" b="1" baseline="-25000" dirty="0" err="1"/>
              <a:t>mux</a:t>
            </a:r>
            <a:r>
              <a:rPr lang="en-US" altLang="zh-CN" sz="1000" b="1" dirty="0"/>
              <a:t> ) + </a:t>
            </a:r>
            <a:r>
              <a:rPr lang="en-US" altLang="zh-CN" sz="1000" b="1" dirty="0" err="1"/>
              <a:t>T</a:t>
            </a:r>
            <a:r>
              <a:rPr lang="en-US" altLang="zh-CN" sz="1000" b="1" baseline="-25000" dirty="0" err="1"/>
              <a:t>alu</a:t>
            </a:r>
            <a:r>
              <a:rPr lang="en-US" altLang="zh-CN" sz="1000" b="1" dirty="0"/>
              <a:t> + </a:t>
            </a:r>
            <a:r>
              <a:rPr lang="en-US" altLang="zh-CN" sz="1000" b="1" dirty="0" err="1"/>
              <a:t>T</a:t>
            </a:r>
            <a:r>
              <a:rPr lang="en-US" altLang="zh-CN" sz="1000" b="1" baseline="-25000" dirty="0" err="1"/>
              <a:t>mem</a:t>
            </a:r>
            <a:r>
              <a:rPr lang="en-US" altLang="zh-CN" sz="1000" b="1" dirty="0"/>
              <a:t> + </a:t>
            </a:r>
            <a:r>
              <a:rPr lang="en-US" altLang="zh-CN" sz="1000" b="1" dirty="0" err="1"/>
              <a:t>T</a:t>
            </a:r>
            <a:r>
              <a:rPr lang="en-US" altLang="zh-CN" sz="1000" b="1" baseline="-25000" dirty="0" err="1"/>
              <a:t>mux</a:t>
            </a:r>
            <a:r>
              <a:rPr lang="en-US" altLang="zh-CN" sz="1000" b="1" dirty="0"/>
              <a:t> + </a:t>
            </a:r>
            <a:r>
              <a:rPr lang="en-US" altLang="zh-CN" sz="1000" b="1" dirty="0" err="1"/>
              <a:t>T</a:t>
            </a:r>
            <a:r>
              <a:rPr lang="en-US" altLang="zh-CN" sz="1000" b="1" baseline="-25000" dirty="0" err="1"/>
              <a:t>setup</a:t>
            </a:r>
            <a:r>
              <a:rPr lang="zh-CN" altLang="en-US" sz="1000" b="1" dirty="0"/>
              <a:t>；通常：</a:t>
            </a:r>
            <a:r>
              <a:rPr lang="en-US" altLang="zh-CN" sz="1000" b="1" dirty="0" err="1"/>
              <a:t>T</a:t>
            </a:r>
            <a:r>
              <a:rPr lang="en-US" altLang="zh-CN" sz="1000" b="1" baseline="-25000" dirty="0" err="1"/>
              <a:t>RF_read</a:t>
            </a:r>
            <a:r>
              <a:rPr lang="en-US" altLang="zh-CN" sz="1000" b="1" dirty="0"/>
              <a:t>  &gt; T</a:t>
            </a:r>
            <a:r>
              <a:rPr lang="en-US" altLang="zh-CN" sz="1000" b="1" baseline="-25000" dirty="0"/>
              <a:t>ext</a:t>
            </a:r>
            <a:r>
              <a:rPr lang="en-US" altLang="zh-CN" sz="1000" b="1" dirty="0"/>
              <a:t> + </a:t>
            </a:r>
            <a:r>
              <a:rPr lang="en-US" altLang="zh-CN" sz="1000" b="1" dirty="0" err="1"/>
              <a:t>T</a:t>
            </a:r>
            <a:r>
              <a:rPr lang="en-US" altLang="zh-CN" sz="1000" b="1" baseline="-25000" dirty="0" err="1"/>
              <a:t>mux</a:t>
            </a:r>
            <a:endParaRPr lang="en-US" altLang="zh-CN" sz="1000" b="1" baseline="-25000" dirty="0"/>
          </a:p>
          <a:p>
            <a:pPr lvl="4"/>
            <a:endParaRPr lang="en-US" altLang="zh-CN" sz="1000" b="1" dirty="0"/>
          </a:p>
          <a:p>
            <a:pPr lvl="4"/>
            <a:r>
              <a:rPr lang="zh-CN" altLang="en-US" sz="1000" b="1" dirty="0"/>
              <a:t>因此：</a:t>
            </a:r>
            <a:r>
              <a:rPr lang="en-US" altLang="zh-CN" sz="1000" b="1" dirty="0" err="1">
                <a:solidFill>
                  <a:srgbClr val="FF0000"/>
                </a:solidFill>
              </a:rPr>
              <a:t>T</a:t>
            </a:r>
            <a:r>
              <a:rPr lang="en-US" altLang="zh-CN" sz="1000" b="1" baseline="-25000" dirty="0" err="1">
                <a:solidFill>
                  <a:srgbClr val="FF0000"/>
                </a:solidFill>
              </a:rPr>
              <a:t>min_clk</a:t>
            </a:r>
            <a:r>
              <a:rPr lang="en-US" altLang="zh-CN" sz="1000" b="1" baseline="-25000" dirty="0">
                <a:solidFill>
                  <a:srgbClr val="FF0000"/>
                </a:solidFill>
              </a:rPr>
              <a:t> </a:t>
            </a:r>
            <a:r>
              <a:rPr lang="en-US" altLang="zh-CN" sz="1000" b="1" dirty="0">
                <a:solidFill>
                  <a:srgbClr val="FF0000"/>
                </a:solidFill>
              </a:rPr>
              <a:t>= </a:t>
            </a:r>
            <a:r>
              <a:rPr lang="en-US" altLang="zh-CN" sz="1000" b="1" dirty="0" err="1">
                <a:solidFill>
                  <a:srgbClr val="FF0000"/>
                </a:solidFill>
              </a:rPr>
              <a:t>T</a:t>
            </a:r>
            <a:r>
              <a:rPr lang="en-US" altLang="zh-CN" sz="1000" b="1" baseline="-25000" dirty="0" err="1">
                <a:solidFill>
                  <a:srgbClr val="FF0000"/>
                </a:solidFill>
              </a:rPr>
              <a:t>clk_to_q</a:t>
            </a:r>
            <a:r>
              <a:rPr lang="en-US" altLang="zh-CN" sz="1000" b="1" dirty="0">
                <a:solidFill>
                  <a:srgbClr val="FF0000"/>
                </a:solidFill>
              </a:rPr>
              <a:t> + 2T</a:t>
            </a:r>
            <a:r>
              <a:rPr lang="en-US" altLang="zh-CN" sz="1000" b="1" baseline="-25000" dirty="0">
                <a:solidFill>
                  <a:srgbClr val="FF0000"/>
                </a:solidFill>
              </a:rPr>
              <a:t>mem</a:t>
            </a:r>
            <a:r>
              <a:rPr lang="en-US" altLang="zh-CN" sz="1000" b="1" dirty="0">
                <a:solidFill>
                  <a:srgbClr val="FF0000"/>
                </a:solidFill>
              </a:rPr>
              <a:t> + </a:t>
            </a:r>
            <a:r>
              <a:rPr lang="en-US" altLang="zh-CN" sz="1000" b="1" dirty="0" err="1">
                <a:solidFill>
                  <a:srgbClr val="FF0000"/>
                </a:solidFill>
              </a:rPr>
              <a:t>T</a:t>
            </a:r>
            <a:r>
              <a:rPr lang="en-US" altLang="zh-CN" sz="1000" b="1" baseline="-25000" dirty="0" err="1">
                <a:solidFill>
                  <a:srgbClr val="FF0000"/>
                </a:solidFill>
              </a:rPr>
              <a:t>RF_read</a:t>
            </a:r>
            <a:r>
              <a:rPr lang="en-US" altLang="zh-CN" sz="1000" b="1" dirty="0">
                <a:solidFill>
                  <a:srgbClr val="FF0000"/>
                </a:solidFill>
              </a:rPr>
              <a:t> + </a:t>
            </a:r>
            <a:r>
              <a:rPr lang="en-US" altLang="zh-CN" sz="1000" b="1" dirty="0" err="1">
                <a:solidFill>
                  <a:srgbClr val="FF0000"/>
                </a:solidFill>
              </a:rPr>
              <a:t>T</a:t>
            </a:r>
            <a:r>
              <a:rPr lang="en-US" altLang="zh-CN" sz="1000" b="1" baseline="-25000" dirty="0" err="1">
                <a:solidFill>
                  <a:srgbClr val="FF0000"/>
                </a:solidFill>
              </a:rPr>
              <a:t>alu</a:t>
            </a:r>
            <a:r>
              <a:rPr lang="en-US" altLang="zh-CN" sz="1000" b="1" dirty="0">
                <a:solidFill>
                  <a:srgbClr val="FF0000"/>
                </a:solidFill>
              </a:rPr>
              <a:t> + </a:t>
            </a:r>
            <a:r>
              <a:rPr lang="en-US" altLang="zh-CN" sz="1000" b="1" dirty="0" err="1">
                <a:solidFill>
                  <a:srgbClr val="FF0000"/>
                </a:solidFill>
              </a:rPr>
              <a:t>T</a:t>
            </a:r>
            <a:r>
              <a:rPr lang="en-US" altLang="zh-CN" sz="1000" b="1" baseline="-25000" dirty="0" err="1">
                <a:solidFill>
                  <a:srgbClr val="FF0000"/>
                </a:solidFill>
              </a:rPr>
              <a:t>mux</a:t>
            </a:r>
            <a:r>
              <a:rPr lang="en-US" altLang="zh-CN" sz="1000" b="1" dirty="0">
                <a:solidFill>
                  <a:srgbClr val="FF0000"/>
                </a:solidFill>
              </a:rPr>
              <a:t> + </a:t>
            </a:r>
            <a:r>
              <a:rPr lang="en-US" altLang="zh-CN" sz="1000" b="1" dirty="0" err="1">
                <a:solidFill>
                  <a:srgbClr val="FF0000"/>
                </a:solidFill>
              </a:rPr>
              <a:t>T</a:t>
            </a:r>
            <a:r>
              <a:rPr lang="en-US" altLang="zh-CN" sz="1000" b="1" baseline="-25000" dirty="0" err="1">
                <a:solidFill>
                  <a:srgbClr val="FF0000"/>
                </a:solidFill>
              </a:rPr>
              <a:t>setup</a:t>
            </a:r>
            <a:endParaRPr lang="en-US" altLang="zh-CN" sz="1400" b="1" dirty="0">
              <a:solidFill>
                <a:srgbClr val="FF0000"/>
              </a:solidFill>
            </a:endParaRPr>
          </a:p>
        </p:txBody>
      </p:sp>
      <p:grpSp>
        <p:nvGrpSpPr>
          <p:cNvPr id="33" name="组合 32">
            <a:extLst>
              <a:ext uri="{FF2B5EF4-FFF2-40B4-BE49-F238E27FC236}">
                <a16:creationId xmlns:a16="http://schemas.microsoft.com/office/drawing/2014/main" id="{0CD70B6E-95CE-4138-A68D-51FE46DBFB8F}"/>
              </a:ext>
            </a:extLst>
          </p:cNvPr>
          <p:cNvGrpSpPr/>
          <p:nvPr/>
        </p:nvGrpSpPr>
        <p:grpSpPr>
          <a:xfrm>
            <a:off x="2267744" y="4221088"/>
            <a:ext cx="4188689" cy="2568532"/>
            <a:chOff x="2267744" y="4077072"/>
            <a:chExt cx="4188689" cy="2568532"/>
          </a:xfrm>
        </p:grpSpPr>
        <p:grpSp>
          <p:nvGrpSpPr>
            <p:cNvPr id="31" name="组合 30">
              <a:extLst>
                <a:ext uri="{FF2B5EF4-FFF2-40B4-BE49-F238E27FC236}">
                  <a16:creationId xmlns:a16="http://schemas.microsoft.com/office/drawing/2014/main" id="{FB1F61D6-6C1B-4EA6-8C74-196A45CC526E}"/>
                </a:ext>
              </a:extLst>
            </p:cNvPr>
            <p:cNvGrpSpPr/>
            <p:nvPr/>
          </p:nvGrpSpPr>
          <p:grpSpPr>
            <a:xfrm>
              <a:off x="2267744" y="4077072"/>
              <a:ext cx="4188689" cy="2568532"/>
              <a:chOff x="2267744" y="4077072"/>
              <a:chExt cx="4188689" cy="2568532"/>
            </a:xfrm>
          </p:grpSpPr>
          <p:grpSp>
            <p:nvGrpSpPr>
              <p:cNvPr id="26" name="组合 25">
                <a:extLst>
                  <a:ext uri="{FF2B5EF4-FFF2-40B4-BE49-F238E27FC236}">
                    <a16:creationId xmlns:a16="http://schemas.microsoft.com/office/drawing/2014/main" id="{BAB11784-EFB3-4C40-B7CF-EEFD88987554}"/>
                  </a:ext>
                </a:extLst>
              </p:cNvPr>
              <p:cNvGrpSpPr/>
              <p:nvPr/>
            </p:nvGrpSpPr>
            <p:grpSpPr>
              <a:xfrm>
                <a:off x="2267744" y="4077072"/>
                <a:ext cx="4188689" cy="2568532"/>
                <a:chOff x="2267744" y="4077072"/>
                <a:chExt cx="4188689" cy="2568532"/>
              </a:xfrm>
            </p:grpSpPr>
            <p:grpSp>
              <p:nvGrpSpPr>
                <p:cNvPr id="23" name="组合 22">
                  <a:extLst>
                    <a:ext uri="{FF2B5EF4-FFF2-40B4-BE49-F238E27FC236}">
                      <a16:creationId xmlns:a16="http://schemas.microsoft.com/office/drawing/2014/main" id="{F2CE7687-2A6C-4D55-BD86-A83979235FF7}"/>
                    </a:ext>
                  </a:extLst>
                </p:cNvPr>
                <p:cNvGrpSpPr/>
                <p:nvPr/>
              </p:nvGrpSpPr>
              <p:grpSpPr>
                <a:xfrm>
                  <a:off x="2267744" y="4077072"/>
                  <a:ext cx="4032448" cy="2568532"/>
                  <a:chOff x="2267744" y="4077072"/>
                  <a:chExt cx="4032448" cy="2568532"/>
                </a:xfrm>
              </p:grpSpPr>
              <p:grpSp>
                <p:nvGrpSpPr>
                  <p:cNvPr id="21" name="组合 20">
                    <a:extLst>
                      <a:ext uri="{FF2B5EF4-FFF2-40B4-BE49-F238E27FC236}">
                        <a16:creationId xmlns:a16="http://schemas.microsoft.com/office/drawing/2014/main" id="{A0014945-0D32-4585-9136-EBAE379CA697}"/>
                      </a:ext>
                    </a:extLst>
                  </p:cNvPr>
                  <p:cNvGrpSpPr/>
                  <p:nvPr/>
                </p:nvGrpSpPr>
                <p:grpSpPr>
                  <a:xfrm>
                    <a:off x="2267744" y="4077072"/>
                    <a:ext cx="4032448" cy="2568532"/>
                    <a:chOff x="2267744" y="4077072"/>
                    <a:chExt cx="4032448" cy="2568532"/>
                  </a:xfrm>
                </p:grpSpPr>
                <p:grpSp>
                  <p:nvGrpSpPr>
                    <p:cNvPr id="5" name="组合 4">
                      <a:extLst>
                        <a:ext uri="{FF2B5EF4-FFF2-40B4-BE49-F238E27FC236}">
                          <a16:creationId xmlns:a16="http://schemas.microsoft.com/office/drawing/2014/main" id="{0A91D78B-A772-438F-9696-E853F365A4F5}"/>
                        </a:ext>
                      </a:extLst>
                    </p:cNvPr>
                    <p:cNvGrpSpPr/>
                    <p:nvPr/>
                  </p:nvGrpSpPr>
                  <p:grpSpPr>
                    <a:xfrm>
                      <a:off x="2267744" y="4077072"/>
                      <a:ext cx="4032448" cy="2568532"/>
                      <a:chOff x="2267744" y="4077072"/>
                      <a:chExt cx="4032448" cy="2568532"/>
                    </a:xfrm>
                  </p:grpSpPr>
                  <p:grpSp>
                    <p:nvGrpSpPr>
                      <p:cNvPr id="7" name="组合 6">
                        <a:extLst>
                          <a:ext uri="{FF2B5EF4-FFF2-40B4-BE49-F238E27FC236}">
                            <a16:creationId xmlns:a16="http://schemas.microsoft.com/office/drawing/2014/main" id="{BF3D416C-CA66-4BEE-B918-67DB40B851EE}"/>
                          </a:ext>
                        </a:extLst>
                      </p:cNvPr>
                      <p:cNvGrpSpPr/>
                      <p:nvPr/>
                    </p:nvGrpSpPr>
                    <p:grpSpPr>
                      <a:xfrm>
                        <a:off x="2267744" y="4077072"/>
                        <a:ext cx="4032448" cy="2568532"/>
                        <a:chOff x="1979712" y="3437312"/>
                        <a:chExt cx="5940152" cy="3309696"/>
                      </a:xfrm>
                    </p:grpSpPr>
                    <p:sp>
                      <p:nvSpPr>
                        <p:cNvPr id="8" name="文本框 7">
                          <a:extLst>
                            <a:ext uri="{FF2B5EF4-FFF2-40B4-BE49-F238E27FC236}">
                              <a16:creationId xmlns:a16="http://schemas.microsoft.com/office/drawing/2014/main" id="{45E3E7FD-5ABD-429F-8D10-CE52379F95C6}"/>
                            </a:ext>
                          </a:extLst>
                        </p:cNvPr>
                        <p:cNvSpPr txBox="1"/>
                        <p:nvPr/>
                      </p:nvSpPr>
                      <p:spPr>
                        <a:xfrm>
                          <a:off x="3508860" y="6390079"/>
                          <a:ext cx="3835330" cy="356929"/>
                        </a:xfrm>
                        <a:prstGeom prst="rect">
                          <a:avLst/>
                        </a:prstGeom>
                        <a:noFill/>
                      </p:spPr>
                      <p:txBody>
                        <a:bodyPr wrap="none" rtlCol="0">
                          <a:spAutoFit/>
                        </a:bodyPr>
                        <a:lstStyle/>
                        <a:p>
                          <a:r>
                            <a:rPr lang="zh-CN" altLang="en-US" sz="1200" b="1" dirty="0"/>
                            <a:t>图</a:t>
                          </a:r>
                          <a:r>
                            <a:rPr lang="en-US" altLang="zh-CN" sz="1200" b="1" dirty="0"/>
                            <a:t>6.26    </a:t>
                          </a:r>
                          <a:r>
                            <a:rPr lang="en-US" altLang="zh-CN" sz="1200" b="1" dirty="0" err="1"/>
                            <a:t>lw</a:t>
                          </a:r>
                          <a:r>
                            <a:rPr lang="zh-CN" altLang="en-US" sz="1200" b="1" dirty="0"/>
                            <a:t>指令数据通路的关键延迟</a:t>
                          </a:r>
                        </a:p>
                      </p:txBody>
                    </p:sp>
                    <p:pic>
                      <p:nvPicPr>
                        <p:cNvPr id="9" name="图片 8">
                          <a:extLst>
                            <a:ext uri="{FF2B5EF4-FFF2-40B4-BE49-F238E27FC236}">
                              <a16:creationId xmlns:a16="http://schemas.microsoft.com/office/drawing/2014/main" id="{7233A7A6-4BEB-4664-92AE-86A5A7843970}"/>
                            </a:ext>
                          </a:extLst>
                        </p:cNvPr>
                        <p:cNvPicPr>
                          <a:picLocks noChangeAspect="1"/>
                        </p:cNvPicPr>
                        <p:nvPr/>
                      </p:nvPicPr>
                      <p:blipFill>
                        <a:blip r:embed="rId2"/>
                        <a:stretch>
                          <a:fillRect/>
                        </a:stretch>
                      </p:blipFill>
                      <p:spPr>
                        <a:xfrm>
                          <a:off x="1979712" y="3437312"/>
                          <a:ext cx="5940152" cy="2936270"/>
                        </a:xfrm>
                        <a:prstGeom prst="rect">
                          <a:avLst/>
                        </a:prstGeom>
                      </p:spPr>
                    </p:pic>
                  </p:grpSp>
                  <p:sp>
                    <p:nvSpPr>
                      <p:cNvPr id="19" name="文本框 18">
                        <a:extLst>
                          <a:ext uri="{FF2B5EF4-FFF2-40B4-BE49-F238E27FC236}">
                            <a16:creationId xmlns:a16="http://schemas.microsoft.com/office/drawing/2014/main" id="{D319A265-29DD-426A-8442-394964485A2F}"/>
                          </a:ext>
                        </a:extLst>
                      </p:cNvPr>
                      <p:cNvSpPr txBox="1"/>
                      <p:nvPr/>
                    </p:nvSpPr>
                    <p:spPr>
                      <a:xfrm>
                        <a:off x="3119810" y="4721104"/>
                        <a:ext cx="754855"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mem</a:t>
                        </a:r>
                        <a:endParaRPr lang="zh-CN" altLang="en-US" sz="600" dirty="0">
                          <a:solidFill>
                            <a:srgbClr val="FF0000"/>
                          </a:solidFill>
                        </a:endParaRPr>
                      </a:p>
                    </p:txBody>
                  </p:sp>
                  <p:sp>
                    <p:nvSpPr>
                      <p:cNvPr id="20" name="文本框 19">
                        <a:extLst>
                          <a:ext uri="{FF2B5EF4-FFF2-40B4-BE49-F238E27FC236}">
                            <a16:creationId xmlns:a16="http://schemas.microsoft.com/office/drawing/2014/main" id="{A1229206-9C3A-4FFA-B3EC-23067B9C371B}"/>
                          </a:ext>
                        </a:extLst>
                      </p:cNvPr>
                      <p:cNvSpPr txBox="1"/>
                      <p:nvPr/>
                    </p:nvSpPr>
                    <p:spPr>
                      <a:xfrm>
                        <a:off x="2771800" y="4684494"/>
                        <a:ext cx="936104"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clk_to_q</a:t>
                        </a:r>
                        <a:endParaRPr lang="zh-CN" altLang="en-US" sz="600" dirty="0">
                          <a:solidFill>
                            <a:srgbClr val="FF0000"/>
                          </a:solidFill>
                        </a:endParaRPr>
                      </a:p>
                    </p:txBody>
                  </p:sp>
                </p:grpSp>
                <p:sp>
                  <p:nvSpPr>
                    <p:cNvPr id="22" name="文本框 21">
                      <a:extLst>
                        <a:ext uri="{FF2B5EF4-FFF2-40B4-BE49-F238E27FC236}">
                          <a16:creationId xmlns:a16="http://schemas.microsoft.com/office/drawing/2014/main" id="{CFAC5C96-A4BD-4229-91ED-A6530B8490F9}"/>
                        </a:ext>
                      </a:extLst>
                    </p:cNvPr>
                    <p:cNvSpPr txBox="1"/>
                    <p:nvPr/>
                  </p:nvSpPr>
                  <p:spPr>
                    <a:xfrm>
                      <a:off x="5436096" y="4665178"/>
                      <a:ext cx="754855"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mem</a:t>
                      </a:r>
                      <a:endParaRPr lang="zh-CN" altLang="en-US" sz="600" dirty="0">
                        <a:solidFill>
                          <a:srgbClr val="FF0000"/>
                        </a:solidFill>
                      </a:endParaRPr>
                    </a:p>
                  </p:txBody>
                </p:sp>
              </p:grpSp>
              <p:sp>
                <p:nvSpPr>
                  <p:cNvPr id="24" name="文本框 23">
                    <a:extLst>
                      <a:ext uri="{FF2B5EF4-FFF2-40B4-BE49-F238E27FC236}">
                        <a16:creationId xmlns:a16="http://schemas.microsoft.com/office/drawing/2014/main" id="{FBE263DF-9589-4EB1-BF3C-D50CB6CF97B9}"/>
                      </a:ext>
                    </a:extLst>
                  </p:cNvPr>
                  <p:cNvSpPr txBox="1"/>
                  <p:nvPr/>
                </p:nvSpPr>
                <p:spPr>
                  <a:xfrm>
                    <a:off x="4189207" y="4693476"/>
                    <a:ext cx="452389"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RF_read</a:t>
                    </a:r>
                    <a:endParaRPr lang="zh-CN" altLang="en-US" sz="600" dirty="0">
                      <a:solidFill>
                        <a:srgbClr val="FF0000"/>
                      </a:solidFill>
                    </a:endParaRPr>
                  </a:p>
                </p:txBody>
              </p:sp>
              <p:sp>
                <p:nvSpPr>
                  <p:cNvPr id="25" name="文本框 24">
                    <a:extLst>
                      <a:ext uri="{FF2B5EF4-FFF2-40B4-BE49-F238E27FC236}">
                        <a16:creationId xmlns:a16="http://schemas.microsoft.com/office/drawing/2014/main" id="{4DE103B6-5FB8-4F16-8462-8BE417DF0704}"/>
                      </a:ext>
                    </a:extLst>
                  </p:cNvPr>
                  <p:cNvSpPr txBox="1"/>
                  <p:nvPr/>
                </p:nvSpPr>
                <p:spPr>
                  <a:xfrm>
                    <a:off x="3995936" y="5618448"/>
                    <a:ext cx="504056" cy="184666"/>
                  </a:xfrm>
                  <a:prstGeom prst="rect">
                    <a:avLst/>
                  </a:prstGeom>
                  <a:noFill/>
                </p:spPr>
                <p:txBody>
                  <a:bodyPr wrap="square">
                    <a:spAutoFit/>
                  </a:bodyPr>
                  <a:lstStyle/>
                  <a:p>
                    <a:r>
                      <a:rPr lang="en-US" altLang="zh-CN" sz="600" b="1" dirty="0">
                        <a:solidFill>
                          <a:srgbClr val="FF0000"/>
                        </a:solidFill>
                      </a:rPr>
                      <a:t>T</a:t>
                    </a:r>
                    <a:r>
                      <a:rPr lang="en-US" altLang="zh-CN" sz="600" b="1" baseline="-25000" dirty="0">
                        <a:solidFill>
                          <a:srgbClr val="FF0000"/>
                        </a:solidFill>
                      </a:rPr>
                      <a:t>ext</a:t>
                    </a:r>
                    <a:endParaRPr lang="zh-CN" altLang="en-US" sz="600" dirty="0">
                      <a:solidFill>
                        <a:srgbClr val="FF0000"/>
                      </a:solidFill>
                    </a:endParaRPr>
                  </a:p>
                </p:txBody>
              </p:sp>
            </p:grpSp>
            <p:sp>
              <p:nvSpPr>
                <p:cNvPr id="27" name="文本框 26">
                  <a:extLst>
                    <a:ext uri="{FF2B5EF4-FFF2-40B4-BE49-F238E27FC236}">
                      <a16:creationId xmlns:a16="http://schemas.microsoft.com/office/drawing/2014/main" id="{15BF73CD-8C5B-47D2-A17B-561E7B71AC29}"/>
                    </a:ext>
                  </a:extLst>
                </p:cNvPr>
                <p:cNvSpPr txBox="1"/>
                <p:nvPr/>
              </p:nvSpPr>
              <p:spPr>
                <a:xfrm>
                  <a:off x="6048449" y="4869160"/>
                  <a:ext cx="407984"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mux</a:t>
                  </a:r>
                  <a:endParaRPr lang="zh-CN" altLang="en-US" sz="600" dirty="0">
                    <a:solidFill>
                      <a:srgbClr val="FF0000"/>
                    </a:solidFill>
                  </a:endParaRPr>
                </a:p>
              </p:txBody>
            </p:sp>
            <p:sp>
              <p:nvSpPr>
                <p:cNvPr id="29" name="文本框 28">
                  <a:extLst>
                    <a:ext uri="{FF2B5EF4-FFF2-40B4-BE49-F238E27FC236}">
                      <a16:creationId xmlns:a16="http://schemas.microsoft.com/office/drawing/2014/main" id="{3A2F81B1-A41A-451C-BE2C-2B30EF42967B}"/>
                    </a:ext>
                  </a:extLst>
                </p:cNvPr>
                <p:cNvSpPr txBox="1"/>
                <p:nvPr/>
              </p:nvSpPr>
              <p:spPr>
                <a:xfrm>
                  <a:off x="4564665" y="5011793"/>
                  <a:ext cx="407984"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mux</a:t>
                  </a:r>
                  <a:endParaRPr lang="zh-CN" altLang="en-US" sz="600" dirty="0">
                    <a:solidFill>
                      <a:srgbClr val="FF0000"/>
                    </a:solidFill>
                  </a:endParaRPr>
                </a:p>
              </p:txBody>
            </p:sp>
          </p:grpSp>
          <p:sp>
            <p:nvSpPr>
              <p:cNvPr id="30" name="文本框 29">
                <a:extLst>
                  <a:ext uri="{FF2B5EF4-FFF2-40B4-BE49-F238E27FC236}">
                    <a16:creationId xmlns:a16="http://schemas.microsoft.com/office/drawing/2014/main" id="{56B88C7E-21A0-4642-A083-4093710F1440}"/>
                  </a:ext>
                </a:extLst>
              </p:cNvPr>
              <p:cNvSpPr txBox="1"/>
              <p:nvPr/>
            </p:nvSpPr>
            <p:spPr>
              <a:xfrm>
                <a:off x="3707904" y="5439937"/>
                <a:ext cx="701488"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setup</a:t>
                </a:r>
                <a:endParaRPr lang="zh-CN" altLang="en-US" sz="600" dirty="0">
                  <a:solidFill>
                    <a:srgbClr val="FF0000"/>
                  </a:solidFill>
                </a:endParaRPr>
              </a:p>
            </p:txBody>
          </p:sp>
        </p:grpSp>
        <p:sp>
          <p:nvSpPr>
            <p:cNvPr id="32" name="文本框 31">
              <a:extLst>
                <a:ext uri="{FF2B5EF4-FFF2-40B4-BE49-F238E27FC236}">
                  <a16:creationId xmlns:a16="http://schemas.microsoft.com/office/drawing/2014/main" id="{A591B552-CD00-42ED-AE9F-F160240D6B42}"/>
                </a:ext>
              </a:extLst>
            </p:cNvPr>
            <p:cNvSpPr txBox="1"/>
            <p:nvPr/>
          </p:nvSpPr>
          <p:spPr>
            <a:xfrm>
              <a:off x="4845588" y="4812696"/>
              <a:ext cx="504056" cy="184666"/>
            </a:xfrm>
            <a:prstGeom prst="rect">
              <a:avLst/>
            </a:prstGeom>
            <a:noFill/>
          </p:spPr>
          <p:txBody>
            <a:bodyPr wrap="square">
              <a:spAutoFit/>
            </a:bodyPr>
            <a:lstStyle/>
            <a:p>
              <a:r>
                <a:rPr lang="en-US" altLang="zh-CN" sz="600" b="1" dirty="0" err="1">
                  <a:solidFill>
                    <a:srgbClr val="FF0000"/>
                  </a:solidFill>
                </a:rPr>
                <a:t>T</a:t>
              </a:r>
              <a:r>
                <a:rPr lang="en-US" altLang="zh-CN" sz="600" b="1" baseline="-25000" dirty="0" err="1">
                  <a:solidFill>
                    <a:srgbClr val="FF0000"/>
                  </a:solidFill>
                </a:rPr>
                <a:t>alu</a:t>
              </a:r>
              <a:r>
                <a:rPr lang="en-US" altLang="zh-CN" sz="600" b="1" dirty="0">
                  <a:solidFill>
                    <a:srgbClr val="FF0000"/>
                  </a:solidFill>
                </a:rPr>
                <a:t> </a:t>
              </a:r>
              <a:endParaRPr lang="zh-CN" altLang="en-US" sz="600" dirty="0">
                <a:solidFill>
                  <a:srgbClr val="FF0000"/>
                </a:solidFill>
              </a:endParaRPr>
            </a:p>
          </p:txBody>
        </p:sp>
      </p:grpSp>
    </p:spTree>
    <p:extLst>
      <p:ext uri="{BB962C8B-B14F-4D97-AF65-F5344CB8AC3E}">
        <p14:creationId xmlns:p14="http://schemas.microsoft.com/office/powerpoint/2010/main" val="344822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6326163"/>
          </a:xfrm>
        </p:spPr>
        <p:txBody>
          <a:bodyPr/>
          <a:lstStyle/>
          <a:p>
            <a:r>
              <a:rPr lang="zh-CN" altLang="en-US" sz="1200" b="1" dirty="0"/>
              <a:t>例</a:t>
            </a:r>
            <a:r>
              <a:rPr lang="en-US" altLang="zh-CN" sz="1200" b="1" dirty="0"/>
              <a:t>6.2</a:t>
            </a:r>
            <a:r>
              <a:rPr lang="zh-CN" altLang="en-US" sz="1200" b="1" dirty="0"/>
              <a:t>：求例</a:t>
            </a:r>
            <a:r>
              <a:rPr lang="en-US" altLang="zh-CN" sz="1200" b="1" dirty="0"/>
              <a:t>6.1</a:t>
            </a:r>
            <a:r>
              <a:rPr lang="zh-CN" altLang="en-US" sz="1200" b="1" dirty="0"/>
              <a:t>中基准测试程序</a:t>
            </a:r>
            <a:r>
              <a:rPr lang="en-US" altLang="zh-CN" sz="1200" b="1" dirty="0"/>
              <a:t>SPECINT2000</a:t>
            </a:r>
            <a:r>
              <a:rPr lang="zh-CN" altLang="en-US" sz="1200" b="1" dirty="0"/>
              <a:t>在</a:t>
            </a:r>
            <a:r>
              <a:rPr lang="zh-CN" altLang="en-US" sz="1200" b="1" dirty="0">
                <a:solidFill>
                  <a:srgbClr val="FF0000"/>
                </a:solidFill>
              </a:rPr>
              <a:t>单周期</a:t>
            </a:r>
            <a:r>
              <a:rPr lang="en-US" altLang="zh-CN" sz="1200" b="1" dirty="0">
                <a:solidFill>
                  <a:srgbClr val="FF0000"/>
                </a:solidFill>
              </a:rPr>
              <a:t>MIPS</a:t>
            </a:r>
            <a:r>
              <a:rPr lang="zh-CN" altLang="en-US" sz="1200" b="1" dirty="0">
                <a:solidFill>
                  <a:srgbClr val="FF0000"/>
                </a:solidFill>
              </a:rPr>
              <a:t>处理器</a:t>
            </a:r>
            <a:r>
              <a:rPr lang="zh-CN" altLang="en-US" sz="1200" b="1" dirty="0"/>
              <a:t>上运行的</a:t>
            </a:r>
            <a:r>
              <a:rPr lang="en-US" altLang="zh-CN" sz="1200" b="1" dirty="0"/>
              <a:t>CPI</a:t>
            </a:r>
            <a:r>
              <a:rPr lang="zh-CN" altLang="en-US" sz="1200" b="1" dirty="0"/>
              <a:t>。假设程序的指令数目为</a:t>
            </a:r>
            <a:r>
              <a:rPr lang="en-US" altLang="zh-CN" sz="1200" b="1" dirty="0"/>
              <a:t>1000</a:t>
            </a:r>
            <a:r>
              <a:rPr lang="zh-CN" altLang="en-US" sz="1200" b="1" dirty="0"/>
              <a:t>亿条，</a:t>
            </a:r>
            <a:r>
              <a:rPr lang="en-US" altLang="zh-CN" sz="1200" b="1" dirty="0"/>
              <a:t>CPU</a:t>
            </a:r>
            <a:r>
              <a:rPr lang="zh-CN" altLang="en-US" sz="1200" b="1" dirty="0"/>
              <a:t>采用</a:t>
            </a:r>
            <a:r>
              <a:rPr lang="en-US" altLang="zh-CN" sz="1200" b="1" dirty="0"/>
              <a:t>65nm CMOS</a:t>
            </a:r>
            <a:r>
              <a:rPr lang="zh-CN" altLang="en-US" sz="1200" b="1" dirty="0"/>
              <a:t>工艺实现，各功能部件的时间延迟如表</a:t>
            </a:r>
            <a:r>
              <a:rPr lang="en-US" altLang="zh-CN" sz="1200" b="1" dirty="0"/>
              <a:t>6.8</a:t>
            </a:r>
            <a:r>
              <a:rPr lang="zh-CN" altLang="en-US" sz="1200" b="1" dirty="0"/>
              <a:t>所示，求该计算机最大时钟频率，以及基准测试程序的执行时间。</a:t>
            </a:r>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r>
              <a:rPr lang="zh-CN" altLang="en-US" sz="1200" b="1" dirty="0"/>
              <a:t>解：</a:t>
            </a:r>
            <a:endParaRPr lang="en-US" altLang="zh-CN" sz="1200" b="1" dirty="0"/>
          </a:p>
          <a:p>
            <a:pPr lvl="1"/>
            <a:r>
              <a:rPr lang="zh-CN" altLang="en-US" sz="1200" b="1" dirty="0"/>
              <a:t>单周期</a:t>
            </a:r>
            <a:r>
              <a:rPr lang="en-US" altLang="zh-CN" sz="1200" b="1" dirty="0"/>
              <a:t>MIPS</a:t>
            </a:r>
            <a:r>
              <a:rPr lang="zh-CN" altLang="en-US" sz="1200" b="1" dirty="0"/>
              <a:t>处理器的最小时钟周期：</a:t>
            </a:r>
            <a:r>
              <a:rPr lang="en-US" altLang="zh-CN" sz="1200" b="1" dirty="0" err="1"/>
              <a:t>T</a:t>
            </a:r>
            <a:r>
              <a:rPr lang="en-US" altLang="zh-CN" sz="1200" b="1" baseline="-25000" dirty="0" err="1"/>
              <a:t>min_clk</a:t>
            </a:r>
            <a:r>
              <a:rPr lang="en-US" altLang="zh-CN" sz="1200" b="1" baseline="-25000" dirty="0"/>
              <a:t> </a:t>
            </a:r>
            <a:r>
              <a:rPr lang="en-US" altLang="zh-CN" sz="1200" b="1" dirty="0"/>
              <a:t>= </a:t>
            </a:r>
            <a:r>
              <a:rPr lang="en-US" altLang="zh-CN" sz="1200" b="1" dirty="0" err="1"/>
              <a:t>T</a:t>
            </a:r>
            <a:r>
              <a:rPr lang="en-US" altLang="zh-CN" sz="1200" b="1" baseline="-25000" dirty="0" err="1"/>
              <a:t>clk_to_q</a:t>
            </a:r>
            <a:r>
              <a:rPr lang="en-US" altLang="zh-CN" sz="1200" b="1" dirty="0"/>
              <a:t> + 2T</a:t>
            </a:r>
            <a:r>
              <a:rPr lang="en-US" altLang="zh-CN" sz="1200" b="1" baseline="-25000" dirty="0"/>
              <a:t>mem</a:t>
            </a:r>
            <a:r>
              <a:rPr lang="en-US" altLang="zh-CN" sz="1200" b="1" dirty="0"/>
              <a:t> + </a:t>
            </a:r>
            <a:r>
              <a:rPr lang="en-US" altLang="zh-CN" sz="1200" b="1" dirty="0" err="1"/>
              <a:t>T</a:t>
            </a:r>
            <a:r>
              <a:rPr lang="en-US" altLang="zh-CN" sz="1200" b="1" baseline="-25000" dirty="0" err="1"/>
              <a:t>RF_read</a:t>
            </a:r>
            <a:r>
              <a:rPr lang="en-US" altLang="zh-CN" sz="1200" b="1" dirty="0"/>
              <a:t> + </a:t>
            </a:r>
            <a:r>
              <a:rPr lang="en-US" altLang="zh-CN" sz="1200" b="1" dirty="0" err="1"/>
              <a:t>T</a:t>
            </a:r>
            <a:r>
              <a:rPr lang="en-US" altLang="zh-CN" sz="1200" b="1" baseline="-25000" dirty="0" err="1"/>
              <a:t>alu</a:t>
            </a:r>
            <a:r>
              <a:rPr lang="en-US" altLang="zh-CN" sz="1200" b="1" dirty="0"/>
              <a:t> + </a:t>
            </a:r>
            <a:r>
              <a:rPr lang="en-US" altLang="zh-CN" sz="1200" b="1" dirty="0" err="1"/>
              <a:t>T</a:t>
            </a:r>
            <a:r>
              <a:rPr lang="en-US" altLang="zh-CN" sz="1200" b="1" baseline="-25000" dirty="0" err="1"/>
              <a:t>mux</a:t>
            </a:r>
            <a:r>
              <a:rPr lang="en-US" altLang="zh-CN" sz="1200" b="1" dirty="0"/>
              <a:t> + </a:t>
            </a:r>
            <a:r>
              <a:rPr lang="en-US" altLang="zh-CN" sz="1200" b="1" dirty="0" err="1"/>
              <a:t>T</a:t>
            </a:r>
            <a:r>
              <a:rPr lang="en-US" altLang="zh-CN" sz="1200" b="1" baseline="-25000" dirty="0" err="1"/>
              <a:t>setup</a:t>
            </a:r>
            <a:r>
              <a:rPr lang="en-US" altLang="zh-CN" sz="1200" b="1" dirty="0"/>
              <a:t> = 30 + 2x250 + 150 + 200 + 25 + 20 = 925ps</a:t>
            </a:r>
          </a:p>
          <a:p>
            <a:pPr lvl="1"/>
            <a:endParaRPr lang="en-US" altLang="zh-CN" sz="1200" b="1" dirty="0"/>
          </a:p>
          <a:p>
            <a:pPr lvl="1"/>
            <a:r>
              <a:rPr lang="zh-CN" altLang="en-US" sz="1200" b="1" dirty="0"/>
              <a:t>因此，最大时钟频率为：</a:t>
            </a:r>
            <a:r>
              <a:rPr lang="en-US" altLang="zh-CN" sz="1200" b="1" dirty="0" err="1"/>
              <a:t>T</a:t>
            </a:r>
            <a:r>
              <a:rPr lang="en-US" altLang="zh-CN" sz="1200" b="1" baseline="-25000" dirty="0" err="1"/>
              <a:t>max_freq</a:t>
            </a:r>
            <a:r>
              <a:rPr lang="en-US" altLang="zh-CN" sz="1200" b="1" baseline="-25000" dirty="0"/>
              <a:t> </a:t>
            </a:r>
            <a:r>
              <a:rPr lang="en-US" altLang="zh-CN" sz="1200" b="1" dirty="0"/>
              <a:t>= 1/925ps = 1.08GHz</a:t>
            </a:r>
          </a:p>
          <a:p>
            <a:pPr lvl="1"/>
            <a:endParaRPr lang="en-US" altLang="zh-CN" sz="1200" b="1" dirty="0"/>
          </a:p>
          <a:p>
            <a:pPr lvl="1"/>
            <a:r>
              <a:rPr lang="zh-CN" altLang="en-US" sz="1200" b="1" dirty="0"/>
              <a:t>单周期处理器的</a:t>
            </a:r>
            <a:r>
              <a:rPr lang="en-US" altLang="zh-CN" sz="1200" b="1" dirty="0"/>
              <a:t>CPI=1</a:t>
            </a:r>
          </a:p>
          <a:p>
            <a:pPr lvl="1"/>
            <a:endParaRPr lang="en-US" altLang="zh-CN" sz="1200" b="1" dirty="0"/>
          </a:p>
          <a:p>
            <a:pPr lvl="1"/>
            <a:r>
              <a:rPr lang="zh-CN" altLang="en-US" sz="1200" b="1" dirty="0"/>
              <a:t>基准测试程序的执行时间为：</a:t>
            </a:r>
            <a:r>
              <a:rPr lang="en-US" altLang="zh-CN" sz="1200" b="1" dirty="0" err="1"/>
              <a:t>T</a:t>
            </a:r>
            <a:r>
              <a:rPr lang="en-US" altLang="zh-CN" sz="1200" b="1" baseline="-25000" dirty="0" err="1"/>
              <a:t>total</a:t>
            </a:r>
            <a:r>
              <a:rPr lang="en-US" altLang="zh-CN" sz="1200" b="1" baseline="-25000" dirty="0"/>
              <a:t> </a:t>
            </a:r>
            <a:r>
              <a:rPr lang="en-US" altLang="zh-CN" sz="1200" b="1" dirty="0"/>
              <a:t>= </a:t>
            </a:r>
            <a:r>
              <a:rPr lang="zh-CN" altLang="en-US" sz="1200" b="1" dirty="0"/>
              <a:t>指令条数</a:t>
            </a:r>
            <a:r>
              <a:rPr lang="en-US" altLang="zh-CN" sz="1200" b="1" dirty="0" err="1"/>
              <a:t>xCPIxT</a:t>
            </a:r>
            <a:r>
              <a:rPr lang="en-US" altLang="zh-CN" sz="1200" b="1" baseline="-25000" dirty="0" err="1"/>
              <a:t>min_clk</a:t>
            </a:r>
            <a:r>
              <a:rPr lang="en-US" altLang="zh-CN" sz="1200" b="1" baseline="-25000" dirty="0"/>
              <a:t> </a:t>
            </a:r>
            <a:r>
              <a:rPr lang="en-US" altLang="zh-CN" sz="1200" b="1" dirty="0"/>
              <a:t>= 1000x10</a:t>
            </a:r>
            <a:r>
              <a:rPr lang="en-US" altLang="zh-CN" sz="1200" b="1" baseline="30000" dirty="0"/>
              <a:t>8</a:t>
            </a:r>
            <a:r>
              <a:rPr lang="en-US" altLang="zh-CN" sz="1200" b="1" dirty="0"/>
              <a:t>x1x925x10</a:t>
            </a:r>
            <a:r>
              <a:rPr lang="en-US" altLang="zh-CN" sz="1200" b="1" baseline="30000" dirty="0"/>
              <a:t>-12 </a:t>
            </a:r>
            <a:r>
              <a:rPr lang="en-US" altLang="zh-CN" sz="1200" b="1" dirty="0"/>
              <a:t>= 92.5s</a:t>
            </a:r>
          </a:p>
          <a:p>
            <a:pPr lvl="1"/>
            <a:endParaRPr lang="en-US" altLang="zh-CN" sz="1400" b="1" dirty="0"/>
          </a:p>
        </p:txBody>
      </p:sp>
      <p:graphicFrame>
        <p:nvGraphicFramePr>
          <p:cNvPr id="2" name="表格 3">
            <a:extLst>
              <a:ext uri="{FF2B5EF4-FFF2-40B4-BE49-F238E27FC236}">
                <a16:creationId xmlns:a16="http://schemas.microsoft.com/office/drawing/2014/main" id="{CABC571D-1217-45A0-8470-C5DB2FCD0501}"/>
              </a:ext>
            </a:extLst>
          </p:cNvPr>
          <p:cNvGraphicFramePr>
            <a:graphicFrameLocks noGrp="1"/>
          </p:cNvGraphicFramePr>
          <p:nvPr>
            <p:extLst>
              <p:ext uri="{D42A27DB-BD31-4B8C-83A1-F6EECF244321}">
                <p14:modId xmlns:p14="http://schemas.microsoft.com/office/powerpoint/2010/main" val="3076788593"/>
              </p:ext>
            </p:extLst>
          </p:nvPr>
        </p:nvGraphicFramePr>
        <p:xfrm>
          <a:off x="1451990" y="1157496"/>
          <a:ext cx="6432378" cy="975360"/>
        </p:xfrm>
        <a:graphic>
          <a:graphicData uri="http://schemas.openxmlformats.org/drawingml/2006/table">
            <a:tbl>
              <a:tblPr firstRow="1" bandRow="1">
                <a:tableStyleId>{5C22544A-7EE6-4342-B048-85BDC9FD1C3A}</a:tableStyleId>
              </a:tblPr>
              <a:tblGrid>
                <a:gridCol w="1072063">
                  <a:extLst>
                    <a:ext uri="{9D8B030D-6E8A-4147-A177-3AD203B41FA5}">
                      <a16:colId xmlns:a16="http://schemas.microsoft.com/office/drawing/2014/main" val="896238527"/>
                    </a:ext>
                  </a:extLst>
                </a:gridCol>
                <a:gridCol w="1072063">
                  <a:extLst>
                    <a:ext uri="{9D8B030D-6E8A-4147-A177-3AD203B41FA5}">
                      <a16:colId xmlns:a16="http://schemas.microsoft.com/office/drawing/2014/main" val="1915367157"/>
                    </a:ext>
                  </a:extLst>
                </a:gridCol>
                <a:gridCol w="1072063">
                  <a:extLst>
                    <a:ext uri="{9D8B030D-6E8A-4147-A177-3AD203B41FA5}">
                      <a16:colId xmlns:a16="http://schemas.microsoft.com/office/drawing/2014/main" val="671029971"/>
                    </a:ext>
                  </a:extLst>
                </a:gridCol>
                <a:gridCol w="1072063">
                  <a:extLst>
                    <a:ext uri="{9D8B030D-6E8A-4147-A177-3AD203B41FA5}">
                      <a16:colId xmlns:a16="http://schemas.microsoft.com/office/drawing/2014/main" val="3934227104"/>
                    </a:ext>
                  </a:extLst>
                </a:gridCol>
                <a:gridCol w="1072063">
                  <a:extLst>
                    <a:ext uri="{9D8B030D-6E8A-4147-A177-3AD203B41FA5}">
                      <a16:colId xmlns:a16="http://schemas.microsoft.com/office/drawing/2014/main" val="2018705616"/>
                    </a:ext>
                  </a:extLst>
                </a:gridCol>
                <a:gridCol w="1072063">
                  <a:extLst>
                    <a:ext uri="{9D8B030D-6E8A-4147-A177-3AD203B41FA5}">
                      <a16:colId xmlns:a16="http://schemas.microsoft.com/office/drawing/2014/main" val="1700442698"/>
                    </a:ext>
                  </a:extLst>
                </a:gridCol>
              </a:tblGrid>
              <a:tr h="147960">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extLst>
                  <a:ext uri="{0D108BD9-81ED-4DB2-BD59-A6C34878D82A}">
                    <a16:rowId xmlns:a16="http://schemas.microsoft.com/office/drawing/2014/main" val="3071277361"/>
                  </a:ext>
                </a:extLst>
              </a:tr>
              <a:tr h="147960">
                <a:tc>
                  <a:txBody>
                    <a:bodyPr/>
                    <a:lstStyle/>
                    <a:p>
                      <a:pPr algn="ctr"/>
                      <a:r>
                        <a:rPr lang="zh-CN" altLang="en-US" sz="1000" b="1" dirty="0"/>
                        <a:t>寄存器延迟</a:t>
                      </a:r>
                    </a:p>
                  </a:txBody>
                  <a:tcPr anchor="ctr"/>
                </a:tc>
                <a:tc>
                  <a:txBody>
                    <a:bodyPr/>
                    <a:lstStyle/>
                    <a:p>
                      <a:pPr algn="ctr"/>
                      <a:r>
                        <a:rPr lang="en-US" altLang="zh-CN" sz="1000" b="1" dirty="0" err="1"/>
                        <a:t>T</a:t>
                      </a:r>
                      <a:r>
                        <a:rPr lang="en-US" altLang="zh-CN" sz="1000" b="1" baseline="-25000" dirty="0" err="1"/>
                        <a:t>clk_to_q</a:t>
                      </a:r>
                      <a:endParaRPr lang="zh-CN" altLang="en-US" sz="1000" b="1" baseline="-25000" dirty="0"/>
                    </a:p>
                  </a:txBody>
                  <a:tcPr anchor="ctr"/>
                </a:tc>
                <a:tc>
                  <a:txBody>
                    <a:bodyPr/>
                    <a:lstStyle/>
                    <a:p>
                      <a:pPr algn="ctr"/>
                      <a:r>
                        <a:rPr lang="en-US" altLang="zh-CN" sz="1000" b="1" dirty="0"/>
                        <a:t>30ps</a:t>
                      </a:r>
                      <a:endParaRPr lang="zh-CN" altLang="en-US" sz="1000" b="1" dirty="0"/>
                    </a:p>
                  </a:txBody>
                  <a:tcPr anchor="ctr"/>
                </a:tc>
                <a:tc>
                  <a:txBody>
                    <a:bodyPr/>
                    <a:lstStyle/>
                    <a:p>
                      <a:pPr algn="ctr"/>
                      <a:r>
                        <a:rPr lang="zh-CN" altLang="en-US" sz="1000" b="1" dirty="0"/>
                        <a:t>运算器</a:t>
                      </a:r>
                      <a:r>
                        <a:rPr lang="en-US" altLang="zh-CN" sz="1000" b="1" dirty="0"/>
                        <a:t>ALU</a:t>
                      </a:r>
                      <a:endParaRPr lang="zh-CN" altLang="en-US" sz="1000" b="1" dirty="0"/>
                    </a:p>
                  </a:txBody>
                  <a:tcPr anchor="ctr"/>
                </a:tc>
                <a:tc>
                  <a:txBody>
                    <a:bodyPr/>
                    <a:lstStyle/>
                    <a:p>
                      <a:pPr algn="ctr"/>
                      <a:r>
                        <a:rPr lang="en-US" altLang="zh-CN" sz="1000" b="1" dirty="0" err="1"/>
                        <a:t>T</a:t>
                      </a:r>
                      <a:r>
                        <a:rPr lang="en-US" altLang="zh-CN" sz="1000" b="1" baseline="-25000" dirty="0" err="1"/>
                        <a:t>alu</a:t>
                      </a:r>
                      <a:endParaRPr lang="zh-CN" altLang="en-US" sz="1000" b="1" dirty="0"/>
                    </a:p>
                  </a:txBody>
                  <a:tcPr anchor="ctr"/>
                </a:tc>
                <a:tc>
                  <a:txBody>
                    <a:bodyPr/>
                    <a:lstStyle/>
                    <a:p>
                      <a:pPr algn="ctr"/>
                      <a:r>
                        <a:rPr lang="en-US" altLang="zh-CN" sz="1000" b="1" dirty="0"/>
                        <a:t>200ps</a:t>
                      </a:r>
                      <a:endParaRPr lang="zh-CN" altLang="en-US" sz="1000" b="1" dirty="0"/>
                    </a:p>
                  </a:txBody>
                  <a:tcPr anchor="ctr"/>
                </a:tc>
                <a:extLst>
                  <a:ext uri="{0D108BD9-81ED-4DB2-BD59-A6C34878D82A}">
                    <a16:rowId xmlns:a16="http://schemas.microsoft.com/office/drawing/2014/main" val="3273142304"/>
                  </a:ext>
                </a:extLst>
              </a:tr>
              <a:tr h="147960">
                <a:tc>
                  <a:txBody>
                    <a:bodyPr/>
                    <a:lstStyle/>
                    <a:p>
                      <a:pPr algn="ctr"/>
                      <a:r>
                        <a:rPr lang="zh-CN" altLang="en-US" sz="1000" b="1" dirty="0"/>
                        <a:t>存储器读</a:t>
                      </a:r>
                    </a:p>
                  </a:txBody>
                  <a:tcPr anchor="ctr"/>
                </a:tc>
                <a:tc>
                  <a:txBody>
                    <a:bodyPr/>
                    <a:lstStyle/>
                    <a:p>
                      <a:pPr algn="ctr"/>
                      <a:r>
                        <a:rPr lang="en-US" altLang="zh-CN" sz="1000" b="1" dirty="0" err="1"/>
                        <a:t>T</a:t>
                      </a:r>
                      <a:r>
                        <a:rPr lang="en-US" altLang="zh-CN" sz="1000" b="1" baseline="-25000" dirty="0" err="1"/>
                        <a:t>mem</a:t>
                      </a:r>
                      <a:endParaRPr lang="zh-CN" altLang="en-US" sz="1000" b="1" dirty="0"/>
                    </a:p>
                  </a:txBody>
                  <a:tcPr anchor="ctr"/>
                </a:tc>
                <a:tc>
                  <a:txBody>
                    <a:bodyPr/>
                    <a:lstStyle/>
                    <a:p>
                      <a:pPr algn="ctr"/>
                      <a:r>
                        <a:rPr lang="en-US" altLang="zh-CN" sz="1000" b="1" dirty="0"/>
                        <a:t>250ps</a:t>
                      </a:r>
                      <a:endParaRPr lang="zh-CN" altLang="en-US" sz="1000" b="1" dirty="0"/>
                    </a:p>
                  </a:txBody>
                  <a:tcPr anchor="ctr"/>
                </a:tc>
                <a:tc>
                  <a:txBody>
                    <a:bodyPr/>
                    <a:lstStyle/>
                    <a:p>
                      <a:pPr algn="ctr"/>
                      <a:r>
                        <a:rPr lang="zh-CN" altLang="en-US" sz="1000" b="1" dirty="0"/>
                        <a:t>多路选择器</a:t>
                      </a:r>
                    </a:p>
                  </a:txBody>
                  <a:tcPr anchor="ctr"/>
                </a:tc>
                <a:tc>
                  <a:txBody>
                    <a:bodyPr/>
                    <a:lstStyle/>
                    <a:p>
                      <a:pPr algn="ctr"/>
                      <a:r>
                        <a:rPr lang="en-US" altLang="zh-CN" sz="1000" b="1" dirty="0" err="1"/>
                        <a:t>T</a:t>
                      </a:r>
                      <a:r>
                        <a:rPr lang="en-US" altLang="zh-CN" sz="1000" b="1" baseline="-25000" dirty="0" err="1"/>
                        <a:t>mux</a:t>
                      </a:r>
                      <a:endParaRPr lang="zh-CN" altLang="en-US" sz="1000" b="1" dirty="0"/>
                    </a:p>
                  </a:txBody>
                  <a:tcPr anchor="ctr"/>
                </a:tc>
                <a:tc>
                  <a:txBody>
                    <a:bodyPr/>
                    <a:lstStyle/>
                    <a:p>
                      <a:pPr algn="ctr"/>
                      <a:r>
                        <a:rPr lang="en-US" altLang="zh-CN" sz="1000" b="1" dirty="0"/>
                        <a:t>25ps</a:t>
                      </a:r>
                      <a:endParaRPr lang="zh-CN" altLang="en-US" sz="1000" b="1" dirty="0"/>
                    </a:p>
                  </a:txBody>
                  <a:tcPr anchor="ctr"/>
                </a:tc>
                <a:extLst>
                  <a:ext uri="{0D108BD9-81ED-4DB2-BD59-A6C34878D82A}">
                    <a16:rowId xmlns:a16="http://schemas.microsoft.com/office/drawing/2014/main" val="374680777"/>
                  </a:ext>
                </a:extLst>
              </a:tr>
              <a:tr h="147960">
                <a:tc>
                  <a:txBody>
                    <a:bodyPr/>
                    <a:lstStyle/>
                    <a:p>
                      <a:pPr algn="ctr"/>
                      <a:r>
                        <a:rPr lang="zh-CN" altLang="en-US" sz="1000" b="1" dirty="0"/>
                        <a:t>寄存器堆读</a:t>
                      </a:r>
                    </a:p>
                  </a:txBody>
                  <a:tcPr anchor="ctr"/>
                </a:tc>
                <a:tc>
                  <a:txBody>
                    <a:bodyPr/>
                    <a:lstStyle/>
                    <a:p>
                      <a:pPr algn="ctr"/>
                      <a:r>
                        <a:rPr lang="en-US" altLang="zh-CN" sz="1000" b="1" dirty="0" err="1"/>
                        <a:t>T</a:t>
                      </a:r>
                      <a:r>
                        <a:rPr lang="en-US" altLang="zh-CN" sz="1000" b="1" baseline="-25000" dirty="0" err="1"/>
                        <a:t>RF_read</a:t>
                      </a:r>
                      <a:endParaRPr lang="zh-CN" altLang="en-US" sz="1000" b="1" dirty="0"/>
                    </a:p>
                  </a:txBody>
                  <a:tcPr anchor="ctr"/>
                </a:tc>
                <a:tc>
                  <a:txBody>
                    <a:bodyPr/>
                    <a:lstStyle/>
                    <a:p>
                      <a:pPr algn="ctr"/>
                      <a:r>
                        <a:rPr lang="en-US" altLang="zh-CN" sz="1000" b="1" dirty="0"/>
                        <a:t>150ps</a:t>
                      </a:r>
                      <a:endParaRPr lang="zh-CN" altLang="en-US" sz="1000" b="1" dirty="0"/>
                    </a:p>
                  </a:txBody>
                  <a:tcPr anchor="ctr"/>
                </a:tc>
                <a:tc>
                  <a:txBody>
                    <a:bodyPr/>
                    <a:lstStyle/>
                    <a:p>
                      <a:pPr algn="ctr"/>
                      <a:r>
                        <a:rPr lang="zh-CN" altLang="en-US" sz="1000" b="1" dirty="0"/>
                        <a:t>寄存器建立时间</a:t>
                      </a:r>
                    </a:p>
                  </a:txBody>
                  <a:tcPr anchor="ctr"/>
                </a:tc>
                <a:tc>
                  <a:txBody>
                    <a:bodyPr/>
                    <a:lstStyle/>
                    <a:p>
                      <a:pPr algn="ctr"/>
                      <a:r>
                        <a:rPr lang="en-US" altLang="zh-CN" sz="1000" b="1" dirty="0" err="1"/>
                        <a:t>T</a:t>
                      </a:r>
                      <a:r>
                        <a:rPr lang="en-US" altLang="zh-CN" sz="1000" b="1" baseline="-25000" dirty="0" err="1"/>
                        <a:t>setup</a:t>
                      </a:r>
                      <a:endParaRPr lang="zh-CN" altLang="en-US" sz="1000" b="1" dirty="0"/>
                    </a:p>
                  </a:txBody>
                  <a:tcPr anchor="ctr"/>
                </a:tc>
                <a:tc>
                  <a:txBody>
                    <a:bodyPr/>
                    <a:lstStyle/>
                    <a:p>
                      <a:pPr algn="ctr"/>
                      <a:r>
                        <a:rPr lang="en-US" altLang="zh-CN" sz="1000" b="1" dirty="0"/>
                        <a:t>20ps</a:t>
                      </a:r>
                      <a:endParaRPr lang="zh-CN" altLang="en-US" sz="1000" b="1" dirty="0"/>
                    </a:p>
                  </a:txBody>
                  <a:tcPr anchor="ctr"/>
                </a:tc>
                <a:extLst>
                  <a:ext uri="{0D108BD9-81ED-4DB2-BD59-A6C34878D82A}">
                    <a16:rowId xmlns:a16="http://schemas.microsoft.com/office/drawing/2014/main" val="1578879715"/>
                  </a:ext>
                </a:extLst>
              </a:tr>
            </a:tbl>
          </a:graphicData>
        </a:graphic>
      </p:graphicFrame>
      <p:sp>
        <p:nvSpPr>
          <p:cNvPr id="4" name="文本框 3">
            <a:extLst>
              <a:ext uri="{FF2B5EF4-FFF2-40B4-BE49-F238E27FC236}">
                <a16:creationId xmlns:a16="http://schemas.microsoft.com/office/drawing/2014/main" id="{CE52AFDC-9408-4D3F-B8DC-D2CFFF329B03}"/>
              </a:ext>
            </a:extLst>
          </p:cNvPr>
          <p:cNvSpPr txBox="1"/>
          <p:nvPr/>
        </p:nvSpPr>
        <p:spPr>
          <a:xfrm>
            <a:off x="3347864" y="836712"/>
            <a:ext cx="2217274" cy="276999"/>
          </a:xfrm>
          <a:prstGeom prst="rect">
            <a:avLst/>
          </a:prstGeom>
          <a:noFill/>
        </p:spPr>
        <p:txBody>
          <a:bodyPr wrap="none" rtlCol="0">
            <a:spAutoFit/>
          </a:bodyPr>
          <a:lstStyle/>
          <a:p>
            <a:r>
              <a:rPr lang="zh-CN" altLang="en-US" sz="1200" b="1" dirty="0"/>
              <a:t>表</a:t>
            </a:r>
            <a:r>
              <a:rPr lang="en-US" altLang="zh-CN" sz="1200" b="1" dirty="0"/>
              <a:t>6.8    </a:t>
            </a:r>
            <a:r>
              <a:rPr lang="zh-CN" altLang="en-US" sz="1200" b="1" dirty="0"/>
              <a:t>各功能部件的时间延迟</a:t>
            </a:r>
          </a:p>
        </p:txBody>
      </p:sp>
      <p:sp>
        <p:nvSpPr>
          <p:cNvPr id="6" name="文本框 5">
            <a:extLst>
              <a:ext uri="{FF2B5EF4-FFF2-40B4-BE49-F238E27FC236}">
                <a16:creationId xmlns:a16="http://schemas.microsoft.com/office/drawing/2014/main" id="{8A92B2F4-E749-4547-A7D2-F80CA47F1568}"/>
              </a:ext>
            </a:extLst>
          </p:cNvPr>
          <p:cNvSpPr txBox="1"/>
          <p:nvPr/>
        </p:nvSpPr>
        <p:spPr>
          <a:xfrm>
            <a:off x="971600" y="4730368"/>
            <a:ext cx="7110536" cy="1938992"/>
          </a:xfrm>
          <a:prstGeom prst="rect">
            <a:avLst/>
          </a:prstGeom>
          <a:solidFill>
            <a:srgbClr val="FFFF00"/>
          </a:solidFill>
        </p:spPr>
        <p:txBody>
          <a:bodyPr wrap="square">
            <a:spAutoFit/>
          </a:bodyPr>
          <a:lstStyle/>
          <a:p>
            <a:r>
              <a:rPr lang="zh-CN" altLang="en-US" sz="1200" b="1" dirty="0"/>
              <a:t>单总线处理器：</a:t>
            </a:r>
            <a:endParaRPr lang="en-US" altLang="zh-CN" sz="1200" b="1" dirty="0"/>
          </a:p>
          <a:p>
            <a:endParaRPr lang="en-US" altLang="zh-CN" sz="1200" b="1" dirty="0"/>
          </a:p>
          <a:p>
            <a:endParaRPr lang="en-US" altLang="zh-CN" sz="1200" b="1" dirty="0"/>
          </a:p>
          <a:p>
            <a:r>
              <a:rPr lang="en-US" altLang="zh-CN" sz="1200" b="1" dirty="0"/>
              <a:t>CPI = 0.25x9 + 0.1x9 + 0.11x9 + 0.02x7 + 0.52x7 = 7.92</a:t>
            </a:r>
            <a:endParaRPr lang="en-US" altLang="zh-CN" sz="600" b="1" dirty="0"/>
          </a:p>
          <a:p>
            <a:endParaRPr lang="en-US" altLang="zh-CN" sz="1200" b="1" dirty="0"/>
          </a:p>
          <a:p>
            <a:r>
              <a:rPr lang="zh-CN" altLang="en-US" sz="1200" b="1" dirty="0"/>
              <a:t>最小时钟周期：</a:t>
            </a:r>
            <a:r>
              <a:rPr lang="en-US" altLang="zh-CN" sz="1200" b="1" dirty="0" err="1"/>
              <a:t>T</a:t>
            </a:r>
            <a:r>
              <a:rPr lang="en-US" altLang="zh-CN" sz="1200" b="1" baseline="-25000" dirty="0" err="1"/>
              <a:t>min_clk</a:t>
            </a:r>
            <a:r>
              <a:rPr lang="en-US" altLang="zh-CN" sz="1200" b="1" baseline="-25000" dirty="0"/>
              <a:t> </a:t>
            </a:r>
            <a:r>
              <a:rPr lang="en-US" altLang="zh-CN" sz="1200" b="1" dirty="0"/>
              <a:t>= </a:t>
            </a:r>
            <a:r>
              <a:rPr lang="en-US" altLang="zh-CN" sz="1200" b="1" dirty="0" err="1"/>
              <a:t>T</a:t>
            </a:r>
            <a:r>
              <a:rPr lang="en-US" altLang="zh-CN" sz="1200" b="1" baseline="-25000" dirty="0" err="1"/>
              <a:t>clk_to_q</a:t>
            </a:r>
            <a:r>
              <a:rPr lang="en-US" altLang="zh-CN" sz="1200" b="1" baseline="-25000" dirty="0"/>
              <a:t> </a:t>
            </a:r>
            <a:r>
              <a:rPr lang="en-US" altLang="zh-CN" sz="1200" b="1" dirty="0"/>
              <a:t>+ max(</a:t>
            </a:r>
            <a:r>
              <a:rPr lang="en-US" altLang="zh-CN" sz="1200" b="1" dirty="0" err="1"/>
              <a:t>T</a:t>
            </a:r>
            <a:r>
              <a:rPr lang="en-US" altLang="zh-CN" sz="1200" b="1" baseline="-25000" dirty="0" err="1"/>
              <a:t>alu</a:t>
            </a:r>
            <a:r>
              <a:rPr lang="en-US" altLang="zh-CN" sz="1200" b="1" dirty="0"/>
              <a:t>, </a:t>
            </a:r>
            <a:r>
              <a:rPr lang="en-US" altLang="zh-CN" sz="1200" b="1" dirty="0" err="1"/>
              <a:t>T</a:t>
            </a:r>
            <a:r>
              <a:rPr lang="en-US" altLang="zh-CN" sz="1200" b="1" baseline="-25000" dirty="0" err="1"/>
              <a:t>mem</a:t>
            </a:r>
            <a:r>
              <a:rPr lang="en-US" altLang="zh-CN" sz="1200" b="1" dirty="0"/>
              <a:t>) + </a:t>
            </a:r>
            <a:r>
              <a:rPr lang="en-US" altLang="zh-CN" sz="1200" b="1" dirty="0" err="1"/>
              <a:t>T</a:t>
            </a:r>
            <a:r>
              <a:rPr lang="en-US" altLang="zh-CN" sz="1200" b="1" baseline="-25000" dirty="0" err="1"/>
              <a:t>setup</a:t>
            </a:r>
            <a:r>
              <a:rPr lang="en-US" altLang="zh-CN" sz="1200" b="1" dirty="0"/>
              <a:t>= 30 + max(200, 250) + 20 = 300ps</a:t>
            </a:r>
            <a:endParaRPr lang="en-US" altLang="zh-CN" sz="1050" b="1" dirty="0"/>
          </a:p>
          <a:p>
            <a:endParaRPr lang="en-US" altLang="zh-CN" sz="1200" b="1" dirty="0"/>
          </a:p>
          <a:p>
            <a:r>
              <a:rPr lang="zh-CN" altLang="en-US" sz="1200" b="1" dirty="0"/>
              <a:t>最大时钟频率为：</a:t>
            </a:r>
            <a:r>
              <a:rPr lang="en-US" altLang="zh-CN" sz="1200" b="1" dirty="0" err="1"/>
              <a:t>T</a:t>
            </a:r>
            <a:r>
              <a:rPr lang="en-US" altLang="zh-CN" sz="1200" b="1" baseline="-25000" dirty="0" err="1"/>
              <a:t>max_freq</a:t>
            </a:r>
            <a:r>
              <a:rPr lang="en-US" altLang="zh-CN" sz="1200" b="1" baseline="-25000" dirty="0"/>
              <a:t> </a:t>
            </a:r>
            <a:r>
              <a:rPr lang="en-US" altLang="zh-CN" sz="1200" b="1" dirty="0"/>
              <a:t>= 1/300ps = 3.33GHz</a:t>
            </a:r>
            <a:endParaRPr lang="en-US" altLang="zh-CN" sz="1050" b="1" dirty="0"/>
          </a:p>
          <a:p>
            <a:endParaRPr lang="en-US" altLang="zh-CN" sz="1200" b="1" dirty="0"/>
          </a:p>
          <a:p>
            <a:r>
              <a:rPr lang="zh-CN" altLang="en-US" sz="1200" b="1" dirty="0"/>
              <a:t>基准测试程序的执行时间为：</a:t>
            </a:r>
            <a:r>
              <a:rPr lang="en-US" altLang="zh-CN" sz="1200" b="1" dirty="0" err="1"/>
              <a:t>T</a:t>
            </a:r>
            <a:r>
              <a:rPr lang="en-US" altLang="zh-CN" sz="1200" b="1" baseline="-25000" dirty="0" err="1"/>
              <a:t>total</a:t>
            </a:r>
            <a:r>
              <a:rPr lang="en-US" altLang="zh-CN" sz="1200" b="1" baseline="-25000" dirty="0"/>
              <a:t> </a:t>
            </a:r>
            <a:r>
              <a:rPr lang="en-US" altLang="zh-CN" sz="1200" b="1" dirty="0"/>
              <a:t>= </a:t>
            </a:r>
            <a:r>
              <a:rPr lang="zh-CN" altLang="en-US" sz="1200" b="1" dirty="0"/>
              <a:t>指令条数</a:t>
            </a:r>
            <a:r>
              <a:rPr lang="en-US" altLang="zh-CN" sz="1200" b="1" dirty="0" err="1"/>
              <a:t>xCPIxT</a:t>
            </a:r>
            <a:r>
              <a:rPr lang="en-US" altLang="zh-CN" sz="1200" b="1" baseline="-25000" dirty="0" err="1"/>
              <a:t>min_clk</a:t>
            </a:r>
            <a:r>
              <a:rPr lang="en-US" altLang="zh-CN" sz="1200" b="1" baseline="-25000" dirty="0"/>
              <a:t> </a:t>
            </a:r>
            <a:r>
              <a:rPr lang="en-US" altLang="zh-CN" sz="1200" b="1" dirty="0"/>
              <a:t>= 1000x10</a:t>
            </a:r>
            <a:r>
              <a:rPr lang="en-US" altLang="zh-CN" sz="1200" b="1" baseline="30000" dirty="0"/>
              <a:t>8</a:t>
            </a:r>
            <a:r>
              <a:rPr lang="en-US" altLang="zh-CN" sz="1200" b="1" dirty="0"/>
              <a:t>x7.92x300x10</a:t>
            </a:r>
            <a:r>
              <a:rPr lang="en-US" altLang="zh-CN" sz="1200" b="1" baseline="30000" dirty="0"/>
              <a:t>-12 </a:t>
            </a:r>
            <a:r>
              <a:rPr lang="en-US" altLang="zh-CN" sz="1200" b="1" dirty="0"/>
              <a:t>= 237.6s</a:t>
            </a:r>
            <a:endParaRPr lang="zh-CN" altLang="en-US" dirty="0"/>
          </a:p>
        </p:txBody>
      </p:sp>
    </p:spTree>
    <p:extLst>
      <p:ext uri="{BB962C8B-B14F-4D97-AF65-F5344CB8AC3E}">
        <p14:creationId xmlns:p14="http://schemas.microsoft.com/office/powerpoint/2010/main" val="592497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F0AE52-DF77-4057-88B8-44F02A19EDEE}"/>
              </a:ext>
            </a:extLst>
          </p:cNvPr>
          <p:cNvSpPr>
            <a:spLocks noGrp="1"/>
          </p:cNvSpPr>
          <p:nvPr>
            <p:ph idx="1"/>
          </p:nvPr>
        </p:nvSpPr>
        <p:spPr>
          <a:xfrm>
            <a:off x="457200" y="692696"/>
            <a:ext cx="8229600" cy="4525963"/>
          </a:xfrm>
        </p:spPr>
        <p:txBody>
          <a:bodyPr/>
          <a:lstStyle/>
          <a:p>
            <a:pPr lvl="2"/>
            <a:r>
              <a:rPr lang="zh-CN" altLang="en-US" sz="1800" b="1" dirty="0"/>
              <a:t>单周期</a:t>
            </a:r>
            <a:r>
              <a:rPr lang="en-US" altLang="zh-CN" sz="1800" b="1" dirty="0"/>
              <a:t>MIPS</a:t>
            </a:r>
            <a:r>
              <a:rPr lang="zh-CN" altLang="en-US" sz="1800" b="1" dirty="0"/>
              <a:t>处理器存在</a:t>
            </a:r>
            <a:r>
              <a:rPr lang="en-US" altLang="zh-CN" sz="1800" b="1" dirty="0"/>
              <a:t>3</a:t>
            </a:r>
            <a:r>
              <a:rPr lang="zh-CN" altLang="en-US" sz="1800" b="1" dirty="0"/>
              <a:t>个问题：</a:t>
            </a:r>
            <a:endParaRPr lang="en-US" altLang="zh-CN" sz="1800" b="1" dirty="0"/>
          </a:p>
          <a:p>
            <a:pPr lvl="3">
              <a:buFont typeface="+mj-ea"/>
              <a:buAutoNum type="circleNumDbPlain"/>
            </a:pPr>
            <a:endParaRPr lang="en-US" altLang="zh-CN" sz="1400" b="1" dirty="0"/>
          </a:p>
          <a:p>
            <a:pPr lvl="3">
              <a:buFont typeface="+mj-ea"/>
              <a:buAutoNum type="circleNumDbPlain"/>
            </a:pPr>
            <a:r>
              <a:rPr lang="zh-CN" altLang="en-US" sz="1400" b="1" dirty="0"/>
              <a:t>第一是时钟周期长，程序执行效率不高。</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t>第二是硬件实现效率不高，例如，为了在</a:t>
            </a:r>
            <a:r>
              <a:rPr lang="en-US" altLang="zh-CN" sz="1400" b="1" dirty="0"/>
              <a:t>ALU</a:t>
            </a:r>
            <a:r>
              <a:rPr lang="zh-CN" altLang="en-US" sz="1400" b="1" dirty="0"/>
              <a:t>运算的同时计算指令顺序地址和分支目标地址，增设了</a:t>
            </a:r>
            <a:r>
              <a:rPr lang="en-US" altLang="zh-CN" sz="1400" b="1" dirty="0"/>
              <a:t>2</a:t>
            </a:r>
            <a:r>
              <a:rPr lang="zh-CN" altLang="en-US" sz="1400" b="1" dirty="0"/>
              <a:t>个加法器，而加法器的电路是相对</a:t>
            </a:r>
            <a:r>
              <a:rPr lang="zh-CN" altLang="en-US" sz="1400" b="1" dirty="0">
                <a:solidFill>
                  <a:srgbClr val="FF0000"/>
                </a:solidFill>
              </a:rPr>
              <a:t>占用晶圆面积较多的电路</a:t>
            </a:r>
            <a:r>
              <a:rPr lang="zh-CN" altLang="en-US" sz="1400" b="1" dirty="0"/>
              <a:t>。</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t>第三是指令存储器和数据存储器分离结构与实际存储系统并不相符。</a:t>
            </a:r>
            <a:endParaRPr lang="en-US" altLang="zh-CN" sz="14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r>
              <a:rPr lang="zh-CN" altLang="en-US" sz="1800" b="1" dirty="0"/>
              <a:t>现代计算机已不再采用单周期方式设计处理器，而是采用</a:t>
            </a:r>
            <a:r>
              <a:rPr lang="zh-CN" altLang="en-US" sz="1800" b="1" dirty="0">
                <a:solidFill>
                  <a:srgbClr val="FF0000"/>
                </a:solidFill>
              </a:rPr>
              <a:t>多周期处理器</a:t>
            </a:r>
            <a:r>
              <a:rPr lang="zh-CN" altLang="en-US" sz="1800" b="1" dirty="0"/>
              <a:t>，或者更高级的</a:t>
            </a:r>
            <a:r>
              <a:rPr lang="zh-CN" altLang="en-US" sz="1800" b="1" dirty="0">
                <a:solidFill>
                  <a:srgbClr val="FF0000"/>
                </a:solidFill>
              </a:rPr>
              <a:t>指令流水线</a:t>
            </a:r>
            <a:r>
              <a:rPr lang="zh-CN" altLang="en-US" sz="1800" b="1" dirty="0"/>
              <a:t>（第</a:t>
            </a:r>
            <a:r>
              <a:rPr lang="en-US" altLang="zh-CN" sz="1800" b="1" dirty="0"/>
              <a:t>7</a:t>
            </a:r>
            <a:r>
              <a:rPr lang="zh-CN" altLang="en-US" sz="1800" b="1" dirty="0"/>
              <a:t>章）。</a:t>
            </a:r>
            <a:endParaRPr lang="en-US" altLang="zh-CN" sz="1600" b="1" dirty="0"/>
          </a:p>
          <a:p>
            <a:endParaRPr lang="zh-CN" altLang="en-US" sz="2400" b="1" dirty="0"/>
          </a:p>
        </p:txBody>
      </p:sp>
    </p:spTree>
    <p:extLst>
      <p:ext uri="{BB962C8B-B14F-4D97-AF65-F5344CB8AC3E}">
        <p14:creationId xmlns:p14="http://schemas.microsoft.com/office/powerpoint/2010/main" val="2123910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1E77B4-8026-471F-BD50-7E0DC55B4D53}"/>
              </a:ext>
            </a:extLst>
          </p:cNvPr>
          <p:cNvSpPr>
            <a:spLocks noGrp="1"/>
          </p:cNvSpPr>
          <p:nvPr>
            <p:ph idx="1"/>
          </p:nvPr>
        </p:nvSpPr>
        <p:spPr>
          <a:xfrm>
            <a:off x="457200" y="260648"/>
            <a:ext cx="8229600" cy="4525963"/>
          </a:xfrm>
        </p:spPr>
        <p:txBody>
          <a:bodyPr/>
          <a:lstStyle/>
          <a:p>
            <a:pPr lvl="1"/>
            <a:r>
              <a:rPr lang="en-US" altLang="zh-CN" sz="2000" b="1" dirty="0"/>
              <a:t>3</a:t>
            </a:r>
            <a:r>
              <a:rPr lang="zh-CN" altLang="en-US" sz="2000" b="1" dirty="0"/>
              <a:t>、多周期处理器典型数据通路</a:t>
            </a:r>
            <a:endParaRPr lang="en-US" altLang="zh-CN" sz="2000" b="1" dirty="0"/>
          </a:p>
          <a:p>
            <a:pPr lvl="1"/>
            <a:endParaRPr lang="en-US" altLang="zh-CN" sz="800" b="1" dirty="0"/>
          </a:p>
          <a:p>
            <a:pPr lvl="2"/>
            <a:r>
              <a:rPr lang="zh-CN" altLang="en-US" sz="1800" b="1" dirty="0"/>
              <a:t>（</a:t>
            </a:r>
            <a:r>
              <a:rPr lang="en-US" altLang="zh-CN" sz="1800" b="1" dirty="0"/>
              <a:t>1</a:t>
            </a:r>
            <a:r>
              <a:rPr lang="zh-CN" altLang="en-US" sz="1800" b="1" dirty="0"/>
              <a:t>）多周期数据通路及控制信号</a:t>
            </a:r>
            <a:endParaRPr lang="en-US" altLang="zh-CN" sz="1400" b="1" dirty="0"/>
          </a:p>
          <a:p>
            <a:pPr lvl="3"/>
            <a:endParaRPr lang="en-US" altLang="zh-CN" sz="1000" b="1" dirty="0"/>
          </a:p>
          <a:p>
            <a:pPr lvl="3"/>
            <a:r>
              <a:rPr lang="zh-CN" altLang="en-US" sz="1400" b="1" dirty="0">
                <a:solidFill>
                  <a:srgbClr val="FF0000"/>
                </a:solidFill>
              </a:rPr>
              <a:t>单周期处理器</a:t>
            </a:r>
            <a:r>
              <a:rPr lang="zh-CN" altLang="en-US" sz="1400" b="1" dirty="0"/>
              <a:t>，一条指令的执行只需要一个时钟周期；</a:t>
            </a:r>
            <a:r>
              <a:rPr lang="zh-CN" altLang="en-US" sz="1400" b="1" dirty="0">
                <a:solidFill>
                  <a:srgbClr val="FF0000"/>
                </a:solidFill>
              </a:rPr>
              <a:t>多周期处理器</a:t>
            </a:r>
            <a:r>
              <a:rPr lang="zh-CN" altLang="en-US" sz="1400" b="1" dirty="0"/>
              <a:t>，一条执行的执行需要多个时钟周期。</a:t>
            </a:r>
            <a:endParaRPr lang="en-US" altLang="zh-CN" sz="1400" b="1" dirty="0"/>
          </a:p>
          <a:p>
            <a:pPr lvl="3"/>
            <a:endParaRPr lang="en-US" altLang="zh-CN" sz="1400" b="1" dirty="0"/>
          </a:p>
          <a:p>
            <a:pPr lvl="3"/>
            <a:r>
              <a:rPr lang="zh-CN" altLang="en-US" sz="1400" b="1" dirty="0"/>
              <a:t>图</a:t>
            </a:r>
            <a:r>
              <a:rPr lang="en-US" altLang="zh-CN" sz="1400" b="1" dirty="0"/>
              <a:t>6.8</a:t>
            </a:r>
            <a:r>
              <a:rPr lang="zh-CN" altLang="en-US" sz="1400" b="1" dirty="0"/>
              <a:t>的</a:t>
            </a:r>
            <a:r>
              <a:rPr lang="zh-CN" altLang="en-US" sz="1400" b="1" dirty="0">
                <a:solidFill>
                  <a:srgbClr val="FF0000"/>
                </a:solidFill>
              </a:rPr>
              <a:t>单总线结构</a:t>
            </a:r>
            <a:r>
              <a:rPr lang="zh-CN" altLang="en-US" sz="1400" b="1" dirty="0"/>
              <a:t>的计算机，本质上就是一种多周期处理器；例如执行</a:t>
            </a:r>
            <a:r>
              <a:rPr lang="en-US" altLang="zh-CN" sz="1400" b="1" dirty="0" err="1"/>
              <a:t>lw</a:t>
            </a:r>
            <a:r>
              <a:rPr lang="zh-CN" altLang="en-US" sz="1400" b="1" dirty="0"/>
              <a:t>指令需要</a:t>
            </a:r>
            <a:r>
              <a:rPr lang="en-US" altLang="zh-CN" sz="1400" b="1" dirty="0"/>
              <a:t>9</a:t>
            </a:r>
            <a:r>
              <a:rPr lang="zh-CN" altLang="en-US" sz="1400" b="1" dirty="0"/>
              <a:t>个时钟周期、执行</a:t>
            </a:r>
            <a:r>
              <a:rPr lang="en-US" altLang="zh-CN" sz="1400" b="1" dirty="0" err="1"/>
              <a:t>addi</a:t>
            </a:r>
            <a:r>
              <a:rPr lang="zh-CN" altLang="en-US" sz="1400" b="1" dirty="0"/>
              <a:t>指令需要</a:t>
            </a:r>
            <a:r>
              <a:rPr lang="en-US" altLang="zh-CN" sz="1400" b="1" dirty="0"/>
              <a:t>7</a:t>
            </a:r>
            <a:r>
              <a:rPr lang="zh-CN" altLang="en-US" sz="1400" b="1" dirty="0"/>
              <a:t>个时钟周期（图</a:t>
            </a:r>
            <a:r>
              <a:rPr lang="en-US" altLang="zh-CN" sz="1400" b="1" dirty="0"/>
              <a:t>6.14</a:t>
            </a:r>
            <a:r>
              <a:rPr lang="zh-CN" altLang="en-US" sz="1400" b="1" dirty="0"/>
              <a:t>）。</a:t>
            </a:r>
            <a:endParaRPr lang="en-US" altLang="zh-CN" sz="1400" b="1" dirty="0"/>
          </a:p>
        </p:txBody>
      </p:sp>
      <p:grpSp>
        <p:nvGrpSpPr>
          <p:cNvPr id="11" name="组合 10">
            <a:extLst>
              <a:ext uri="{FF2B5EF4-FFF2-40B4-BE49-F238E27FC236}">
                <a16:creationId xmlns:a16="http://schemas.microsoft.com/office/drawing/2014/main" id="{6D4217A5-9DFF-4561-BE64-4562923D63D4}"/>
              </a:ext>
            </a:extLst>
          </p:cNvPr>
          <p:cNvGrpSpPr/>
          <p:nvPr/>
        </p:nvGrpSpPr>
        <p:grpSpPr>
          <a:xfrm>
            <a:off x="4139952" y="3356992"/>
            <a:ext cx="4824249" cy="2946811"/>
            <a:chOff x="1907704" y="3212976"/>
            <a:chExt cx="5760353" cy="3594883"/>
          </a:xfrm>
        </p:grpSpPr>
        <p:pic>
          <p:nvPicPr>
            <p:cNvPr id="12" name="图片 11">
              <a:extLst>
                <a:ext uri="{FF2B5EF4-FFF2-40B4-BE49-F238E27FC236}">
                  <a16:creationId xmlns:a16="http://schemas.microsoft.com/office/drawing/2014/main" id="{8A46FEC8-A55F-42CA-A3C1-348EC1404F9E}"/>
                </a:ext>
              </a:extLst>
            </p:cNvPr>
            <p:cNvPicPr>
              <a:picLocks noChangeAspect="1"/>
            </p:cNvPicPr>
            <p:nvPr/>
          </p:nvPicPr>
          <p:blipFill>
            <a:blip r:embed="rId2"/>
            <a:stretch>
              <a:fillRect/>
            </a:stretch>
          </p:blipFill>
          <p:spPr>
            <a:xfrm>
              <a:off x="1907704" y="3212976"/>
              <a:ext cx="5760353" cy="3168352"/>
            </a:xfrm>
            <a:prstGeom prst="rect">
              <a:avLst/>
            </a:prstGeom>
          </p:spPr>
        </p:pic>
        <p:sp>
          <p:nvSpPr>
            <p:cNvPr id="13" name="文本框 12">
              <a:extLst>
                <a:ext uri="{FF2B5EF4-FFF2-40B4-BE49-F238E27FC236}">
                  <a16:creationId xmlns:a16="http://schemas.microsoft.com/office/drawing/2014/main" id="{813E4B91-0148-4BDD-9697-D52994E3FA9C}"/>
                </a:ext>
              </a:extLst>
            </p:cNvPr>
            <p:cNvSpPr txBox="1"/>
            <p:nvPr/>
          </p:nvSpPr>
          <p:spPr>
            <a:xfrm>
              <a:off x="3316810" y="6530860"/>
              <a:ext cx="2911374" cy="276999"/>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grpSp>
        <p:nvGrpSpPr>
          <p:cNvPr id="14" name="组合 13">
            <a:extLst>
              <a:ext uri="{FF2B5EF4-FFF2-40B4-BE49-F238E27FC236}">
                <a16:creationId xmlns:a16="http://schemas.microsoft.com/office/drawing/2014/main" id="{C22D9845-2C58-40C0-AC1D-47DA3448B49A}"/>
              </a:ext>
            </a:extLst>
          </p:cNvPr>
          <p:cNvGrpSpPr/>
          <p:nvPr/>
        </p:nvGrpSpPr>
        <p:grpSpPr>
          <a:xfrm>
            <a:off x="395536" y="3068960"/>
            <a:ext cx="3245710" cy="3465804"/>
            <a:chOff x="246170" y="3131548"/>
            <a:chExt cx="3245710" cy="3465804"/>
          </a:xfrm>
        </p:grpSpPr>
        <p:pic>
          <p:nvPicPr>
            <p:cNvPr id="15" name="图片 14">
              <a:extLst>
                <a:ext uri="{FF2B5EF4-FFF2-40B4-BE49-F238E27FC236}">
                  <a16:creationId xmlns:a16="http://schemas.microsoft.com/office/drawing/2014/main" id="{82FB77DD-82B4-48C9-970D-C536571CFB6B}"/>
                </a:ext>
              </a:extLst>
            </p:cNvPr>
            <p:cNvPicPr>
              <a:picLocks noChangeAspect="1"/>
            </p:cNvPicPr>
            <p:nvPr/>
          </p:nvPicPr>
          <p:blipFill>
            <a:blip r:embed="rId3"/>
            <a:stretch>
              <a:fillRect/>
            </a:stretch>
          </p:blipFill>
          <p:spPr>
            <a:xfrm>
              <a:off x="246170" y="3131548"/>
              <a:ext cx="3245710" cy="3127829"/>
            </a:xfrm>
            <a:prstGeom prst="rect">
              <a:avLst/>
            </a:prstGeom>
          </p:spPr>
        </p:pic>
        <p:sp>
          <p:nvSpPr>
            <p:cNvPr id="16" name="文本框 15">
              <a:extLst>
                <a:ext uri="{FF2B5EF4-FFF2-40B4-BE49-F238E27FC236}">
                  <a16:creationId xmlns:a16="http://schemas.microsoft.com/office/drawing/2014/main" id="{264B7338-7D93-42A1-B9EE-AA770E4C9B50}"/>
                </a:ext>
              </a:extLst>
            </p:cNvPr>
            <p:cNvSpPr txBox="1"/>
            <p:nvPr/>
          </p:nvSpPr>
          <p:spPr>
            <a:xfrm>
              <a:off x="827584" y="6320353"/>
              <a:ext cx="2371162" cy="276999"/>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spTree>
    <p:extLst>
      <p:ext uri="{BB962C8B-B14F-4D97-AF65-F5344CB8AC3E}">
        <p14:creationId xmlns:p14="http://schemas.microsoft.com/office/powerpoint/2010/main" val="1982019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D3EB17D5-C0E9-4ADD-87DD-89CE6E121F79}"/>
              </a:ext>
            </a:extLst>
          </p:cNvPr>
          <p:cNvSpPr>
            <a:spLocks noGrp="1"/>
          </p:cNvSpPr>
          <p:nvPr>
            <p:ph idx="1"/>
          </p:nvPr>
        </p:nvSpPr>
        <p:spPr>
          <a:xfrm>
            <a:off x="457200" y="260648"/>
            <a:ext cx="8229600" cy="4525963"/>
          </a:xfrm>
        </p:spPr>
        <p:txBody>
          <a:bodyPr/>
          <a:lstStyle/>
          <a:p>
            <a:pPr lvl="1"/>
            <a:r>
              <a:rPr lang="zh-CN" altLang="en-US" sz="1400" b="1" dirty="0"/>
              <a:t>图</a:t>
            </a:r>
            <a:r>
              <a:rPr lang="en-US" altLang="zh-CN" sz="1400" b="1" dirty="0"/>
              <a:t>6.27</a:t>
            </a:r>
            <a:r>
              <a:rPr lang="zh-CN" altLang="en-US" sz="1400" b="1" dirty="0"/>
              <a:t>是由单周期</a:t>
            </a:r>
            <a:r>
              <a:rPr lang="en-US" altLang="zh-CN" sz="1400" b="1" dirty="0"/>
              <a:t>MIPS</a:t>
            </a:r>
            <a:r>
              <a:rPr lang="zh-CN" altLang="en-US" sz="1400" b="1" dirty="0"/>
              <a:t>处理器的数据通路（图</a:t>
            </a:r>
            <a:r>
              <a:rPr lang="en-US" altLang="zh-CN" sz="1400" b="1" dirty="0"/>
              <a:t>6.25</a:t>
            </a:r>
            <a:r>
              <a:rPr lang="zh-CN" altLang="en-US" sz="1400" b="1" dirty="0"/>
              <a:t>），改造而来的采用专用通路的</a:t>
            </a:r>
            <a:r>
              <a:rPr lang="zh-CN" altLang="en-US" sz="1400" b="1" dirty="0">
                <a:solidFill>
                  <a:srgbClr val="FF0000"/>
                </a:solidFill>
              </a:rPr>
              <a:t>多周期</a:t>
            </a:r>
            <a:r>
              <a:rPr lang="en-US" altLang="zh-CN" sz="1400" b="1" dirty="0">
                <a:solidFill>
                  <a:srgbClr val="FF0000"/>
                </a:solidFill>
              </a:rPr>
              <a:t>MIPS</a:t>
            </a:r>
            <a:r>
              <a:rPr lang="zh-CN" altLang="en-US" sz="1400" b="1" dirty="0">
                <a:solidFill>
                  <a:srgbClr val="FF0000"/>
                </a:solidFill>
              </a:rPr>
              <a:t>处理器</a:t>
            </a:r>
            <a:r>
              <a:rPr lang="zh-CN" altLang="en-US" sz="1400" b="1" dirty="0"/>
              <a:t>的数据通路。</a:t>
            </a:r>
            <a:endParaRPr lang="en-US" altLang="zh-CN" sz="1400" b="1" dirty="0"/>
          </a:p>
        </p:txBody>
      </p:sp>
      <p:grpSp>
        <p:nvGrpSpPr>
          <p:cNvPr id="8" name="组合 7">
            <a:extLst>
              <a:ext uri="{FF2B5EF4-FFF2-40B4-BE49-F238E27FC236}">
                <a16:creationId xmlns:a16="http://schemas.microsoft.com/office/drawing/2014/main" id="{E27A57F6-214D-4F86-9A78-C2670D5ED28C}"/>
              </a:ext>
            </a:extLst>
          </p:cNvPr>
          <p:cNvGrpSpPr/>
          <p:nvPr/>
        </p:nvGrpSpPr>
        <p:grpSpPr>
          <a:xfrm>
            <a:off x="2051720" y="4156491"/>
            <a:ext cx="4860032" cy="2520280"/>
            <a:chOff x="1979712" y="3437312"/>
            <a:chExt cx="5940152" cy="3304056"/>
          </a:xfrm>
        </p:grpSpPr>
        <p:sp>
          <p:nvSpPr>
            <p:cNvPr id="9" name="文本框 8">
              <a:extLst>
                <a:ext uri="{FF2B5EF4-FFF2-40B4-BE49-F238E27FC236}">
                  <a16:creationId xmlns:a16="http://schemas.microsoft.com/office/drawing/2014/main" id="{3663945E-053F-4EEE-899A-B5B28EBDEE2D}"/>
                </a:ext>
              </a:extLst>
            </p:cNvPr>
            <p:cNvSpPr txBox="1"/>
            <p:nvPr/>
          </p:nvSpPr>
          <p:spPr>
            <a:xfrm>
              <a:off x="3453593" y="646436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10" name="图片 9">
              <a:extLst>
                <a:ext uri="{FF2B5EF4-FFF2-40B4-BE49-F238E27FC236}">
                  <a16:creationId xmlns:a16="http://schemas.microsoft.com/office/drawing/2014/main" id="{6DDDF07F-E151-4F3D-85EF-88E7307C185D}"/>
                </a:ext>
              </a:extLst>
            </p:cNvPr>
            <p:cNvPicPr>
              <a:picLocks noChangeAspect="1"/>
            </p:cNvPicPr>
            <p:nvPr/>
          </p:nvPicPr>
          <p:blipFill>
            <a:blip r:embed="rId2"/>
            <a:stretch>
              <a:fillRect/>
            </a:stretch>
          </p:blipFill>
          <p:spPr>
            <a:xfrm>
              <a:off x="1979712" y="3437312"/>
              <a:ext cx="5940152" cy="2936270"/>
            </a:xfrm>
            <a:prstGeom prst="rect">
              <a:avLst/>
            </a:prstGeom>
          </p:spPr>
        </p:pic>
      </p:grpSp>
      <p:grpSp>
        <p:nvGrpSpPr>
          <p:cNvPr id="13" name="组合 12">
            <a:extLst>
              <a:ext uri="{FF2B5EF4-FFF2-40B4-BE49-F238E27FC236}">
                <a16:creationId xmlns:a16="http://schemas.microsoft.com/office/drawing/2014/main" id="{33F32EA3-C024-4601-B403-356B0FF812AE}"/>
              </a:ext>
            </a:extLst>
          </p:cNvPr>
          <p:cNvGrpSpPr/>
          <p:nvPr/>
        </p:nvGrpSpPr>
        <p:grpSpPr>
          <a:xfrm>
            <a:off x="1656184" y="836712"/>
            <a:ext cx="5508104" cy="2991150"/>
            <a:chOff x="1979712" y="3739185"/>
            <a:chExt cx="5508104" cy="2991150"/>
          </a:xfrm>
        </p:grpSpPr>
        <p:sp>
          <p:nvSpPr>
            <p:cNvPr id="5" name="文本框 4">
              <a:extLst>
                <a:ext uri="{FF2B5EF4-FFF2-40B4-BE49-F238E27FC236}">
                  <a16:creationId xmlns:a16="http://schemas.microsoft.com/office/drawing/2014/main" id="{E43694DB-A4E9-411E-9FC1-50148A582CF7}"/>
                </a:ext>
              </a:extLst>
            </p:cNvPr>
            <p:cNvSpPr txBox="1"/>
            <p:nvPr/>
          </p:nvSpPr>
          <p:spPr>
            <a:xfrm>
              <a:off x="3635896" y="6482900"/>
              <a:ext cx="2521540" cy="247435"/>
            </a:xfrm>
            <a:prstGeom prst="rect">
              <a:avLst/>
            </a:prstGeom>
            <a:noFill/>
          </p:spPr>
          <p:txBody>
            <a:bodyPr wrap="none" rtlCol="0">
              <a:spAutoFit/>
            </a:bodyPr>
            <a:lstStyle/>
            <a:p>
              <a:r>
                <a:rPr lang="zh-CN" altLang="en-US" sz="1200" b="1" dirty="0"/>
                <a:t>图</a:t>
              </a:r>
              <a:r>
                <a:rPr lang="en-US" altLang="zh-CN" sz="1200" b="1" dirty="0"/>
                <a:t>6.27    </a:t>
              </a:r>
              <a:r>
                <a:rPr lang="zh-CN" altLang="en-US" sz="1200" b="1" dirty="0"/>
                <a:t>多周期</a:t>
              </a:r>
              <a:r>
                <a:rPr lang="en-US" altLang="zh-CN" sz="1200" b="1" dirty="0"/>
                <a:t>MIPS</a:t>
              </a:r>
              <a:r>
                <a:rPr lang="zh-CN" altLang="en-US" sz="1200" b="1" dirty="0"/>
                <a:t>处理器的数据通路</a:t>
              </a:r>
            </a:p>
          </p:txBody>
        </p:sp>
        <p:pic>
          <p:nvPicPr>
            <p:cNvPr id="12" name="图片 11">
              <a:extLst>
                <a:ext uri="{FF2B5EF4-FFF2-40B4-BE49-F238E27FC236}">
                  <a16:creationId xmlns:a16="http://schemas.microsoft.com/office/drawing/2014/main" id="{39F364CB-2A7F-4A08-A76E-0C37F148C47D}"/>
                </a:ext>
              </a:extLst>
            </p:cNvPr>
            <p:cNvPicPr>
              <a:picLocks noChangeAspect="1"/>
            </p:cNvPicPr>
            <p:nvPr/>
          </p:nvPicPr>
          <p:blipFill>
            <a:blip r:embed="rId3"/>
            <a:stretch>
              <a:fillRect/>
            </a:stretch>
          </p:blipFill>
          <p:spPr>
            <a:xfrm>
              <a:off x="1979712" y="3739185"/>
              <a:ext cx="5508104" cy="2743715"/>
            </a:xfrm>
            <a:prstGeom prst="rect">
              <a:avLst/>
            </a:prstGeom>
          </p:spPr>
        </p:pic>
      </p:grpSp>
    </p:spTree>
    <p:extLst>
      <p:ext uri="{BB962C8B-B14F-4D97-AF65-F5344CB8AC3E}">
        <p14:creationId xmlns:p14="http://schemas.microsoft.com/office/powerpoint/2010/main" val="3291292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90F7D4D0-0A34-433D-8B3E-D1C742B1D2E7}"/>
              </a:ext>
            </a:extLst>
          </p:cNvPr>
          <p:cNvSpPr>
            <a:spLocks noGrp="1"/>
          </p:cNvSpPr>
          <p:nvPr>
            <p:ph idx="1"/>
          </p:nvPr>
        </p:nvSpPr>
        <p:spPr>
          <a:xfrm>
            <a:off x="457200" y="260648"/>
            <a:ext cx="8229600" cy="5904656"/>
          </a:xfrm>
        </p:spPr>
        <p:txBody>
          <a:bodyPr/>
          <a:lstStyle/>
          <a:p>
            <a:pPr lvl="1"/>
            <a:r>
              <a:rPr lang="zh-CN" altLang="en-US" sz="1600" b="1" dirty="0"/>
              <a:t>多周期处理器结构与单周期处理器结构有如下的不同：</a:t>
            </a:r>
            <a:endParaRPr lang="en-US" altLang="zh-CN" sz="1400" b="1" dirty="0"/>
          </a:p>
          <a:p>
            <a:pPr lvl="2"/>
            <a:r>
              <a:rPr lang="zh-CN" altLang="en-US" sz="1400" b="1" dirty="0">
                <a:solidFill>
                  <a:srgbClr val="FF0000"/>
                </a:solidFill>
              </a:rPr>
              <a:t>不再区分指令存储器和数据存储器</a:t>
            </a:r>
            <a:r>
              <a:rPr lang="zh-CN" altLang="en-US" sz="1400" b="1" dirty="0"/>
              <a:t>，指令和数据保存的同一个存储器中（现代的计算机就是这样，这个存储器就是内存条）。</a:t>
            </a:r>
            <a:endParaRPr lang="en-US" altLang="zh-CN" sz="1400" b="1" dirty="0"/>
          </a:p>
          <a:p>
            <a:pPr lvl="2"/>
            <a:endParaRPr lang="en-US" altLang="zh-CN" sz="1400" b="1" dirty="0"/>
          </a:p>
          <a:p>
            <a:pPr lvl="2"/>
            <a:r>
              <a:rPr lang="zh-CN" altLang="en-US" sz="1400" b="1" dirty="0"/>
              <a:t>部分功能单元，如</a:t>
            </a:r>
            <a:r>
              <a:rPr lang="en-US" altLang="zh-CN" sz="1400" b="1" dirty="0"/>
              <a:t>ALU</a:t>
            </a:r>
            <a:r>
              <a:rPr lang="zh-CN" altLang="en-US" sz="1400" b="1" dirty="0"/>
              <a:t>、寄存器堆可在一条指令执行过程的不同时钟周期中多次使用，从而</a:t>
            </a:r>
            <a:r>
              <a:rPr lang="zh-CN" altLang="en-US" sz="1400" b="1" dirty="0">
                <a:solidFill>
                  <a:srgbClr val="FF0000"/>
                </a:solidFill>
              </a:rPr>
              <a:t>不需要额外设置加法器</a:t>
            </a:r>
            <a:r>
              <a:rPr lang="zh-CN" altLang="en-US" sz="1400" b="1" dirty="0"/>
              <a:t>（图</a:t>
            </a:r>
            <a:r>
              <a:rPr lang="en-US" altLang="zh-CN" sz="1400" b="1" dirty="0"/>
              <a:t>6.27</a:t>
            </a:r>
            <a:r>
              <a:rPr lang="zh-CN" altLang="en-US" sz="1400" b="1" dirty="0"/>
              <a:t>中，只有一个</a:t>
            </a:r>
            <a:r>
              <a:rPr lang="en-US" altLang="zh-CN" sz="1400" b="1" dirty="0"/>
              <a:t>ALU</a:t>
            </a:r>
            <a:r>
              <a:rPr lang="zh-CN" altLang="en-US" sz="1400" b="1" dirty="0"/>
              <a:t>，没有另外的</a:t>
            </a:r>
            <a:r>
              <a:rPr lang="en-US" altLang="zh-CN" sz="1400" b="1" dirty="0"/>
              <a:t>2</a:t>
            </a:r>
            <a:r>
              <a:rPr lang="zh-CN" altLang="en-US" sz="1400" b="1" dirty="0"/>
              <a:t>个加法器）。</a:t>
            </a:r>
            <a:endParaRPr lang="en-US" altLang="zh-CN" sz="1400" b="1" dirty="0"/>
          </a:p>
          <a:p>
            <a:pPr lvl="2"/>
            <a:endParaRPr lang="en-US" altLang="zh-CN" sz="1400" b="1" dirty="0"/>
          </a:p>
          <a:p>
            <a:pPr lvl="2"/>
            <a:r>
              <a:rPr lang="zh-CN" altLang="en-US" sz="1400" b="1" dirty="0"/>
              <a:t>主要功能部件输出端都</a:t>
            </a:r>
            <a:r>
              <a:rPr lang="zh-CN" altLang="en-US" sz="1400" b="1" dirty="0">
                <a:solidFill>
                  <a:srgbClr val="FF0000"/>
                </a:solidFill>
              </a:rPr>
              <a:t>增加了一些附加寄存器（</a:t>
            </a:r>
            <a:r>
              <a:rPr lang="en-US" altLang="zh-CN" sz="1400" b="1" dirty="0">
                <a:solidFill>
                  <a:srgbClr val="FF0000"/>
                </a:solidFill>
              </a:rPr>
              <a:t>5</a:t>
            </a:r>
            <a:r>
              <a:rPr lang="zh-CN" altLang="en-US" sz="1400" b="1" dirty="0">
                <a:solidFill>
                  <a:srgbClr val="FF0000"/>
                </a:solidFill>
              </a:rPr>
              <a:t>个）</a:t>
            </a:r>
            <a:r>
              <a:rPr lang="zh-CN" altLang="en-US" sz="1400" b="1" dirty="0"/>
              <a:t>，方便暂存当前时钟周期加工处理的数据给后续时钟周期使用：</a:t>
            </a:r>
            <a:endParaRPr lang="en-US" altLang="zh-CN" sz="1400" b="1" dirty="0"/>
          </a:p>
          <a:p>
            <a:pPr lvl="3">
              <a:buFont typeface="+mj-ea"/>
              <a:buAutoNum type="circleNumDbPlain"/>
            </a:pPr>
            <a:r>
              <a:rPr lang="zh-CN" altLang="en-US" sz="800" b="1" dirty="0"/>
              <a:t>指令寄存器</a:t>
            </a:r>
            <a:r>
              <a:rPr lang="en-US" altLang="zh-CN" sz="800" b="1" dirty="0"/>
              <a:t>IR</a:t>
            </a:r>
            <a:r>
              <a:rPr lang="zh-CN" altLang="en-US" sz="800" b="1" dirty="0"/>
              <a:t>：用于暂存从存储器中读出的指令，需要设置专门的写使能控制信号</a:t>
            </a:r>
            <a:r>
              <a:rPr lang="en-US" altLang="zh-CN" sz="800" b="1" dirty="0" err="1"/>
              <a:t>Irwrite</a:t>
            </a:r>
            <a:r>
              <a:rPr lang="zh-CN" altLang="en-US" sz="800" b="1" dirty="0"/>
              <a:t>。</a:t>
            </a:r>
            <a:endParaRPr lang="en-US" altLang="zh-CN" sz="800" b="1" dirty="0"/>
          </a:p>
          <a:p>
            <a:pPr lvl="3">
              <a:buFont typeface="+mj-ea"/>
              <a:buAutoNum type="circleNumDbPlain"/>
            </a:pPr>
            <a:r>
              <a:rPr lang="zh-CN" altLang="en-US" sz="800" b="1" dirty="0"/>
              <a:t>数据寄存器</a:t>
            </a:r>
            <a:r>
              <a:rPr lang="en-US" altLang="zh-CN" sz="800" b="1" dirty="0"/>
              <a:t>DR</a:t>
            </a:r>
            <a:r>
              <a:rPr lang="zh-CN" altLang="en-US" sz="800" b="1" dirty="0"/>
              <a:t>：用于暂存从存储器中读出的数据，不需要设置写使能控制信号。</a:t>
            </a:r>
            <a:endParaRPr lang="en-US" altLang="zh-CN" sz="800" b="1" dirty="0"/>
          </a:p>
          <a:p>
            <a:pPr lvl="3">
              <a:buFont typeface="+mj-ea"/>
              <a:buAutoNum type="circleNumDbPlain"/>
            </a:pPr>
            <a:r>
              <a:rPr lang="zh-CN" altLang="en-US" sz="800" b="1" dirty="0"/>
              <a:t>寄存器</a:t>
            </a:r>
            <a:r>
              <a:rPr lang="en-US" altLang="zh-CN" sz="800" b="1" dirty="0"/>
              <a:t>A</a:t>
            </a:r>
            <a:r>
              <a:rPr lang="zh-CN" altLang="en-US" sz="800" b="1" dirty="0"/>
              <a:t>、寄存器</a:t>
            </a:r>
            <a:r>
              <a:rPr lang="en-US" altLang="zh-CN" sz="800" b="1" dirty="0"/>
              <a:t>B</a:t>
            </a:r>
            <a:r>
              <a:rPr lang="zh-CN" altLang="en-US" sz="800" b="1" dirty="0"/>
              <a:t>：用于暂存从寄存器堆读出的数据，不需要设置写使能控制信号。</a:t>
            </a:r>
            <a:endParaRPr lang="en-US" altLang="zh-CN" sz="800" b="1" dirty="0"/>
          </a:p>
          <a:p>
            <a:pPr lvl="3">
              <a:buFont typeface="+mj-ea"/>
              <a:buAutoNum type="circleNumDbPlain"/>
            </a:pPr>
            <a:r>
              <a:rPr lang="zh-CN" altLang="en-US" sz="800" b="1" dirty="0"/>
              <a:t>寄存器</a:t>
            </a:r>
            <a:r>
              <a:rPr lang="en-US" altLang="zh-CN" sz="800" b="1" dirty="0"/>
              <a:t>C</a:t>
            </a:r>
            <a:r>
              <a:rPr lang="zh-CN" altLang="en-US" sz="800" b="1" dirty="0"/>
              <a:t>：用于暂存</a:t>
            </a:r>
            <a:r>
              <a:rPr lang="en-US" altLang="zh-CN" sz="800" b="1" dirty="0"/>
              <a:t>ALU</a:t>
            </a:r>
            <a:r>
              <a:rPr lang="zh-CN" altLang="en-US" sz="800" b="1" dirty="0"/>
              <a:t>的运算结果，不需要设置写使能控制信号。</a:t>
            </a:r>
            <a:endParaRPr lang="en-US" altLang="zh-CN" sz="1000" b="1" dirty="0"/>
          </a:p>
          <a:p>
            <a:pPr lvl="2"/>
            <a:endParaRPr lang="en-US" altLang="zh-CN" sz="1400" b="1" dirty="0"/>
          </a:p>
          <a:p>
            <a:pPr lvl="2"/>
            <a:r>
              <a:rPr lang="zh-CN" altLang="en-US" sz="1400" b="1" dirty="0">
                <a:solidFill>
                  <a:srgbClr val="FF0000"/>
                </a:solidFill>
              </a:rPr>
              <a:t>程序计数器</a:t>
            </a:r>
            <a:r>
              <a:rPr lang="en-US" altLang="zh-CN" sz="1400" b="1" dirty="0">
                <a:solidFill>
                  <a:srgbClr val="FF0000"/>
                </a:solidFill>
              </a:rPr>
              <a:t>PC</a:t>
            </a:r>
            <a:r>
              <a:rPr lang="zh-CN" altLang="en-US" sz="1400" b="1" dirty="0">
                <a:solidFill>
                  <a:srgbClr val="FF0000"/>
                </a:solidFill>
              </a:rPr>
              <a:t>增加了使能端</a:t>
            </a:r>
            <a:r>
              <a:rPr lang="en-US" altLang="zh-CN" sz="1400" b="1" dirty="0" err="1">
                <a:solidFill>
                  <a:srgbClr val="FF0000"/>
                </a:solidFill>
              </a:rPr>
              <a:t>PCEn</a:t>
            </a:r>
            <a:r>
              <a:rPr lang="zh-CN" altLang="en-US" sz="1400" b="1" dirty="0"/>
              <a:t>，由写操作控制信号</a:t>
            </a:r>
            <a:r>
              <a:rPr lang="en-US" altLang="zh-CN" sz="1400" b="1" dirty="0" err="1"/>
              <a:t>PCwrite</a:t>
            </a:r>
            <a:r>
              <a:rPr lang="zh-CN" altLang="en-US" sz="1400" b="1" dirty="0"/>
              <a:t>通过一定的逻辑进行控制。</a:t>
            </a:r>
            <a:endParaRPr lang="en-US" altLang="zh-CN" sz="1400" b="1" dirty="0"/>
          </a:p>
          <a:p>
            <a:pPr lvl="2"/>
            <a:endParaRPr lang="en-US" altLang="zh-CN" sz="1400" b="1" dirty="0"/>
          </a:p>
          <a:p>
            <a:pPr lvl="2"/>
            <a:r>
              <a:rPr lang="zh-CN" altLang="en-US" sz="1400" b="1" dirty="0">
                <a:solidFill>
                  <a:srgbClr val="FF0000"/>
                </a:solidFill>
              </a:rPr>
              <a:t>增加和扩展了部分多路选择器（</a:t>
            </a:r>
            <a:r>
              <a:rPr lang="en-US" altLang="zh-CN" sz="1400" b="1" dirty="0">
                <a:solidFill>
                  <a:srgbClr val="FF0000"/>
                </a:solidFill>
              </a:rPr>
              <a:t>6</a:t>
            </a:r>
            <a:r>
              <a:rPr lang="zh-CN" altLang="en-US" sz="1400" b="1" dirty="0">
                <a:solidFill>
                  <a:srgbClr val="FF0000"/>
                </a:solidFill>
              </a:rPr>
              <a:t>个）</a:t>
            </a:r>
            <a:r>
              <a:rPr lang="zh-CN" altLang="en-US" sz="1400" b="1" dirty="0"/>
              <a:t>：</a:t>
            </a:r>
            <a:endParaRPr lang="en-US" altLang="zh-CN" sz="1400" b="1" dirty="0"/>
          </a:p>
          <a:p>
            <a:pPr lvl="3">
              <a:buFont typeface="+mj-ea"/>
              <a:buAutoNum type="circleNumDbPlain"/>
            </a:pPr>
            <a:r>
              <a:rPr lang="zh-CN" altLang="en-US" sz="800" b="1" dirty="0"/>
              <a:t>存储器前的多路选择器用于区分是指令地址还是数据地址。</a:t>
            </a:r>
            <a:endParaRPr lang="en-US" altLang="zh-CN" sz="800" b="1" dirty="0"/>
          </a:p>
          <a:p>
            <a:pPr lvl="3">
              <a:buFont typeface="+mj-ea"/>
              <a:buAutoNum type="circleNumDbPlain"/>
            </a:pPr>
            <a:r>
              <a:rPr lang="zh-CN" altLang="en-US" sz="800" b="1" dirty="0"/>
              <a:t>寄存器堆前的多路选择器（</a:t>
            </a:r>
            <a:r>
              <a:rPr lang="en-US" altLang="zh-CN" sz="800" b="1" dirty="0"/>
              <a:t>W#</a:t>
            </a:r>
            <a:r>
              <a:rPr lang="zh-CN" altLang="en-US" sz="800" b="1" dirty="0"/>
              <a:t>）用于确定寄存器堆的写入编号</a:t>
            </a:r>
            <a:r>
              <a:rPr lang="en-US" altLang="zh-CN" sz="800" b="1" dirty="0"/>
              <a:t>W#</a:t>
            </a:r>
            <a:r>
              <a:rPr lang="zh-CN" altLang="en-US" sz="800" b="1" dirty="0"/>
              <a:t>是</a:t>
            </a:r>
            <a:r>
              <a:rPr lang="en-US" altLang="zh-CN" sz="800" b="1" dirty="0"/>
              <a:t>rt</a:t>
            </a:r>
            <a:r>
              <a:rPr lang="zh-CN" altLang="en-US" sz="800" b="1" dirty="0"/>
              <a:t>还是</a:t>
            </a:r>
            <a:r>
              <a:rPr lang="en-US" altLang="zh-CN" sz="800" b="1" dirty="0" err="1"/>
              <a:t>rd</a:t>
            </a:r>
            <a:r>
              <a:rPr lang="zh-CN" altLang="en-US" sz="800" b="1" dirty="0"/>
              <a:t>。</a:t>
            </a:r>
            <a:endParaRPr lang="en-US" altLang="zh-CN" sz="800" b="1" dirty="0"/>
          </a:p>
          <a:p>
            <a:pPr lvl="3">
              <a:buFont typeface="+mj-ea"/>
              <a:buAutoNum type="circleNumDbPlain"/>
            </a:pPr>
            <a:r>
              <a:rPr lang="zh-CN" altLang="en-US" sz="800" b="1" dirty="0"/>
              <a:t>寄存器堆前的多路选择器（</a:t>
            </a:r>
            <a:r>
              <a:rPr lang="en-US" altLang="zh-CN" sz="800" b="1" dirty="0"/>
              <a:t>WD</a:t>
            </a:r>
            <a:r>
              <a:rPr lang="zh-CN" altLang="en-US" sz="800" b="1" dirty="0"/>
              <a:t>）用于确定寄存器堆的写入数据</a:t>
            </a:r>
            <a:r>
              <a:rPr lang="en-US" altLang="zh-CN" sz="800" b="1" dirty="0"/>
              <a:t>WD</a:t>
            </a:r>
            <a:r>
              <a:rPr lang="zh-CN" altLang="en-US" sz="800" b="1" dirty="0"/>
              <a:t>是来自</a:t>
            </a:r>
            <a:r>
              <a:rPr lang="en-US" altLang="zh-CN" sz="800" b="1" dirty="0"/>
              <a:t>ALU</a:t>
            </a:r>
            <a:r>
              <a:rPr lang="zh-CN" altLang="en-US" sz="800" b="1" dirty="0"/>
              <a:t>还是来自存储器。</a:t>
            </a:r>
            <a:endParaRPr lang="en-US" altLang="zh-CN" sz="800" b="1" dirty="0"/>
          </a:p>
          <a:p>
            <a:pPr lvl="3">
              <a:buFont typeface="+mj-ea"/>
              <a:buAutoNum type="circleNumDbPlain"/>
            </a:pPr>
            <a:r>
              <a:rPr lang="en-US" altLang="zh-CN" sz="800" b="1" dirty="0"/>
              <a:t>ALU</a:t>
            </a:r>
            <a:r>
              <a:rPr lang="zh-CN" altLang="en-US" sz="800" b="1" dirty="0"/>
              <a:t>前的多路选择器（</a:t>
            </a:r>
            <a:r>
              <a:rPr lang="en-US" altLang="zh-CN" sz="800" b="1" dirty="0" err="1"/>
              <a:t>SrcA</a:t>
            </a:r>
            <a:r>
              <a:rPr lang="zh-CN" altLang="en-US" sz="800" b="1" dirty="0"/>
              <a:t>）用于确定</a:t>
            </a:r>
            <a:r>
              <a:rPr lang="en-US" altLang="zh-CN" sz="800" b="1" dirty="0"/>
              <a:t>ALU</a:t>
            </a:r>
            <a:r>
              <a:rPr lang="zh-CN" altLang="en-US" sz="800" b="1" dirty="0"/>
              <a:t>的输入</a:t>
            </a:r>
            <a:r>
              <a:rPr lang="en-US" altLang="zh-CN" sz="800" b="1" dirty="0"/>
              <a:t>A</a:t>
            </a:r>
            <a:r>
              <a:rPr lang="zh-CN" altLang="en-US" sz="800" b="1" dirty="0"/>
              <a:t>是来自</a:t>
            </a:r>
            <a:r>
              <a:rPr lang="en-US" altLang="zh-CN" sz="800" b="1" dirty="0"/>
              <a:t>PC</a:t>
            </a:r>
            <a:r>
              <a:rPr lang="zh-CN" altLang="en-US" sz="800" b="1" dirty="0"/>
              <a:t>还是来自寄存器</a:t>
            </a:r>
            <a:r>
              <a:rPr lang="en-US" altLang="zh-CN" sz="800" b="1" dirty="0"/>
              <a:t>A</a:t>
            </a:r>
            <a:r>
              <a:rPr lang="zh-CN" altLang="en-US" sz="800" b="1" dirty="0"/>
              <a:t>。</a:t>
            </a:r>
            <a:endParaRPr lang="en-US" altLang="zh-CN" sz="800" b="1" dirty="0"/>
          </a:p>
          <a:p>
            <a:pPr lvl="3">
              <a:buFont typeface="+mj-ea"/>
              <a:buAutoNum type="circleNumDbPlain"/>
            </a:pPr>
            <a:r>
              <a:rPr lang="en-US" altLang="zh-CN" sz="800" b="1" dirty="0"/>
              <a:t>ALU</a:t>
            </a:r>
            <a:r>
              <a:rPr lang="zh-CN" altLang="en-US" sz="800" b="1" dirty="0"/>
              <a:t>前的多路选择器（</a:t>
            </a:r>
            <a:r>
              <a:rPr lang="en-US" altLang="zh-CN" sz="800" b="1" dirty="0" err="1"/>
              <a:t>SrcB</a:t>
            </a:r>
            <a:r>
              <a:rPr lang="zh-CN" altLang="en-US" sz="800" b="1" dirty="0"/>
              <a:t>，</a:t>
            </a:r>
            <a:r>
              <a:rPr lang="en-US" altLang="zh-CN" sz="800" b="1" dirty="0"/>
              <a:t>4</a:t>
            </a:r>
            <a:r>
              <a:rPr lang="zh-CN" altLang="en-US" sz="800" b="1" dirty="0"/>
              <a:t>选</a:t>
            </a:r>
            <a:r>
              <a:rPr lang="en-US" altLang="zh-CN" sz="800" b="1" dirty="0"/>
              <a:t>1</a:t>
            </a:r>
            <a:r>
              <a:rPr lang="zh-CN" altLang="en-US" sz="800" b="1" dirty="0"/>
              <a:t>）用于确定</a:t>
            </a:r>
            <a:r>
              <a:rPr lang="en-US" altLang="zh-CN" sz="800" b="1" dirty="0"/>
              <a:t>ALU</a:t>
            </a:r>
            <a:r>
              <a:rPr lang="zh-CN" altLang="en-US" sz="800" b="1" dirty="0"/>
              <a:t>的输入</a:t>
            </a:r>
            <a:r>
              <a:rPr lang="en-US" altLang="zh-CN" sz="800" b="1" dirty="0"/>
              <a:t>B</a:t>
            </a:r>
            <a:r>
              <a:rPr lang="zh-CN" altLang="en-US" sz="800" b="1" dirty="0"/>
              <a:t>是来自寄存器</a:t>
            </a:r>
            <a:r>
              <a:rPr lang="en-US" altLang="zh-CN" sz="800" b="1" dirty="0"/>
              <a:t>B</a:t>
            </a:r>
            <a:r>
              <a:rPr lang="zh-CN" altLang="en-US" sz="800" b="1" dirty="0"/>
              <a:t>（</a:t>
            </a:r>
            <a:r>
              <a:rPr lang="en-US" altLang="zh-CN" sz="800" b="1" dirty="0">
                <a:solidFill>
                  <a:srgbClr val="FF0000"/>
                </a:solidFill>
              </a:rPr>
              <a:t>R[</a:t>
            </a:r>
            <a:r>
              <a:rPr lang="en-US" altLang="zh-CN" sz="800" b="1" dirty="0" err="1">
                <a:solidFill>
                  <a:srgbClr val="FF0000"/>
                </a:solidFill>
              </a:rPr>
              <a:t>rs</a:t>
            </a:r>
            <a:r>
              <a:rPr lang="en-US" altLang="zh-CN" sz="800" b="1" dirty="0">
                <a:solidFill>
                  <a:srgbClr val="FF0000"/>
                </a:solidFill>
              </a:rPr>
              <a:t>]+R[rt] -&gt; R[</a:t>
            </a:r>
            <a:r>
              <a:rPr lang="en-US" altLang="zh-CN" sz="800" b="1" dirty="0" err="1">
                <a:solidFill>
                  <a:srgbClr val="FF0000"/>
                </a:solidFill>
              </a:rPr>
              <a:t>rd</a:t>
            </a:r>
            <a:r>
              <a:rPr lang="en-US" altLang="zh-CN" sz="800" b="1" dirty="0">
                <a:solidFill>
                  <a:srgbClr val="FF0000"/>
                </a:solidFill>
              </a:rPr>
              <a:t>]</a:t>
            </a:r>
            <a:r>
              <a:rPr lang="zh-CN" altLang="en-US" sz="800" b="1" dirty="0"/>
              <a:t>）、来自常数</a:t>
            </a:r>
            <a:r>
              <a:rPr lang="en-US" altLang="zh-CN" sz="800" b="1" dirty="0"/>
              <a:t>4</a:t>
            </a:r>
            <a:r>
              <a:rPr lang="zh-CN" altLang="en-US" sz="800" b="1" dirty="0"/>
              <a:t>（</a:t>
            </a:r>
            <a:r>
              <a:rPr lang="en-US" altLang="zh-CN" sz="800" b="1" dirty="0">
                <a:solidFill>
                  <a:srgbClr val="FF0000"/>
                </a:solidFill>
              </a:rPr>
              <a:t>PC+4 -&gt; PC</a:t>
            </a:r>
            <a:r>
              <a:rPr lang="zh-CN" altLang="en-US" sz="800" b="1" dirty="0"/>
              <a:t>）、来自符号扩展输出（</a:t>
            </a:r>
            <a:r>
              <a:rPr lang="en-US" altLang="zh-CN" sz="800" b="1" dirty="0">
                <a:solidFill>
                  <a:srgbClr val="FF0000"/>
                </a:solidFill>
              </a:rPr>
              <a:t>M[R[</a:t>
            </a:r>
            <a:r>
              <a:rPr lang="en-US" altLang="zh-CN" sz="800" b="1" dirty="0" err="1">
                <a:solidFill>
                  <a:srgbClr val="FF0000"/>
                </a:solidFill>
              </a:rPr>
              <a:t>rs</a:t>
            </a:r>
            <a:r>
              <a:rPr lang="en-US" altLang="zh-CN" sz="800" b="1" dirty="0">
                <a:solidFill>
                  <a:srgbClr val="FF0000"/>
                </a:solidFill>
              </a:rPr>
              <a:t>] + </a:t>
            </a:r>
            <a:r>
              <a:rPr lang="en-US" altLang="zh-CN" sz="800" b="1" dirty="0" err="1">
                <a:solidFill>
                  <a:srgbClr val="FF0000"/>
                </a:solidFill>
              </a:rPr>
              <a:t>SignExt</a:t>
            </a:r>
            <a:r>
              <a:rPr lang="en-US" altLang="zh-CN" sz="800" b="1" dirty="0">
                <a:solidFill>
                  <a:srgbClr val="FF0000"/>
                </a:solidFill>
              </a:rPr>
              <a:t>(imm16)] -&gt; R[rt]</a:t>
            </a:r>
            <a:r>
              <a:rPr lang="en-US" altLang="zh-CN" sz="800" b="1" dirty="0"/>
              <a:t> </a:t>
            </a:r>
            <a:r>
              <a:rPr lang="zh-CN" altLang="en-US" sz="800" b="1" dirty="0"/>
              <a:t>）、来自符号扩展输出左移</a:t>
            </a:r>
            <a:r>
              <a:rPr lang="en-US" altLang="zh-CN" sz="800" b="1" dirty="0"/>
              <a:t>2</a:t>
            </a:r>
            <a:r>
              <a:rPr lang="zh-CN" altLang="en-US" sz="800" b="1" dirty="0"/>
              <a:t>位（</a:t>
            </a:r>
            <a:r>
              <a:rPr lang="en-US" altLang="zh-CN" sz="800" b="1" dirty="0">
                <a:solidFill>
                  <a:srgbClr val="FF0000"/>
                </a:solidFill>
              </a:rPr>
              <a:t>PC + 4 + </a:t>
            </a:r>
            <a:r>
              <a:rPr lang="en-US" altLang="zh-CN" sz="800" b="1" dirty="0" err="1">
                <a:solidFill>
                  <a:srgbClr val="FF0000"/>
                </a:solidFill>
              </a:rPr>
              <a:t>SignExt</a:t>
            </a:r>
            <a:r>
              <a:rPr lang="en-US" altLang="zh-CN" sz="800" b="1" dirty="0">
                <a:solidFill>
                  <a:srgbClr val="FF0000"/>
                </a:solidFill>
              </a:rPr>
              <a:t>(imm16)&lt;&lt;2 -&gt; PC</a:t>
            </a:r>
            <a:r>
              <a:rPr lang="zh-CN" altLang="en-US" sz="800" b="1" dirty="0"/>
              <a:t>）。</a:t>
            </a:r>
            <a:endParaRPr lang="en-US" altLang="zh-CN" sz="800" b="1" dirty="0"/>
          </a:p>
          <a:p>
            <a:pPr lvl="3">
              <a:buFont typeface="+mj-ea"/>
              <a:buAutoNum type="circleNumDbPlain"/>
            </a:pPr>
            <a:r>
              <a:rPr lang="en-US" altLang="zh-CN" sz="800" b="1" dirty="0"/>
              <a:t>ALU</a:t>
            </a:r>
            <a:r>
              <a:rPr lang="zh-CN" altLang="en-US" sz="800" b="1" dirty="0"/>
              <a:t>后的多路选择器用于确实程序计数器</a:t>
            </a:r>
            <a:r>
              <a:rPr lang="en-US" altLang="zh-CN" sz="800" b="1" dirty="0"/>
              <a:t>PC</a:t>
            </a:r>
            <a:r>
              <a:rPr lang="zh-CN" altLang="en-US" sz="800" b="1" dirty="0"/>
              <a:t>的输入是来自“</a:t>
            </a:r>
            <a:r>
              <a:rPr lang="en-US" altLang="zh-CN" sz="800" b="1" dirty="0"/>
              <a:t>PC+4</a:t>
            </a:r>
            <a:r>
              <a:rPr lang="zh-CN" altLang="en-US" sz="800" b="1" dirty="0"/>
              <a:t>”还是来自分支目标地址（</a:t>
            </a:r>
            <a:r>
              <a:rPr lang="en-US" altLang="zh-CN" sz="800" b="1" dirty="0">
                <a:solidFill>
                  <a:srgbClr val="FF0000"/>
                </a:solidFill>
              </a:rPr>
              <a:t>PC + 4 + </a:t>
            </a:r>
            <a:r>
              <a:rPr lang="en-US" altLang="zh-CN" sz="800" b="1" dirty="0" err="1">
                <a:solidFill>
                  <a:srgbClr val="FF0000"/>
                </a:solidFill>
              </a:rPr>
              <a:t>SignExt</a:t>
            </a:r>
            <a:r>
              <a:rPr lang="en-US" altLang="zh-CN" sz="800" b="1" dirty="0">
                <a:solidFill>
                  <a:srgbClr val="FF0000"/>
                </a:solidFill>
              </a:rPr>
              <a:t>(imm16)&lt;&lt;2</a:t>
            </a:r>
            <a:r>
              <a:rPr lang="zh-CN" altLang="en-US" sz="800" b="1" dirty="0"/>
              <a:t>；</a:t>
            </a:r>
            <a:r>
              <a:rPr lang="en-US" altLang="zh-CN" sz="800" b="1" dirty="0"/>
              <a:t> </a:t>
            </a:r>
            <a:r>
              <a:rPr lang="en-US" altLang="zh-CN" sz="800" b="1" dirty="0">
                <a:solidFill>
                  <a:srgbClr val="FF0000"/>
                </a:solidFill>
              </a:rPr>
              <a:t>{(PC + 4)</a:t>
            </a:r>
            <a:r>
              <a:rPr lang="en-US" altLang="zh-CN" sz="800" b="1" baseline="-25000" dirty="0">
                <a:solidFill>
                  <a:srgbClr val="FF0000"/>
                </a:solidFill>
              </a:rPr>
              <a:t>31:28</a:t>
            </a:r>
            <a:r>
              <a:rPr lang="en-US" altLang="zh-CN" sz="800" b="1" dirty="0">
                <a:solidFill>
                  <a:srgbClr val="FF0000"/>
                </a:solidFill>
              </a:rPr>
              <a:t>, Address&lt;&lt;2} -&gt; PC</a:t>
            </a:r>
            <a:r>
              <a:rPr lang="zh-CN" altLang="en-US" sz="800" b="1" dirty="0"/>
              <a:t>）。</a:t>
            </a:r>
            <a:endParaRPr lang="en-US" altLang="zh-CN" sz="1000" b="1" dirty="0"/>
          </a:p>
          <a:p>
            <a:pPr lvl="2"/>
            <a:endParaRPr lang="en-US" altLang="zh-CN" sz="1200" b="1" dirty="0"/>
          </a:p>
          <a:p>
            <a:pPr lvl="2"/>
            <a:r>
              <a:rPr lang="zh-CN" altLang="en-US" sz="1400" b="1" dirty="0">
                <a:solidFill>
                  <a:srgbClr val="FF0000"/>
                </a:solidFill>
              </a:rPr>
              <a:t>增加了</a:t>
            </a:r>
            <a:r>
              <a:rPr lang="en-US" altLang="zh-CN" sz="1400" b="1" dirty="0">
                <a:solidFill>
                  <a:srgbClr val="FF0000"/>
                </a:solidFill>
              </a:rPr>
              <a:t>ALU</a:t>
            </a:r>
            <a:r>
              <a:rPr lang="zh-CN" altLang="en-US" sz="1400" b="1" dirty="0">
                <a:solidFill>
                  <a:srgbClr val="FF0000"/>
                </a:solidFill>
              </a:rPr>
              <a:t>控制器</a:t>
            </a:r>
            <a:r>
              <a:rPr lang="zh-CN" altLang="en-US" sz="1400" b="1" dirty="0"/>
              <a:t>，其输入为</a:t>
            </a:r>
            <a:r>
              <a:rPr lang="en-US" altLang="zh-CN" sz="1400" b="1" dirty="0" err="1"/>
              <a:t>AluCtrl</a:t>
            </a:r>
            <a:r>
              <a:rPr lang="zh-CN" altLang="en-US" sz="1400" b="1" dirty="0"/>
              <a:t>、</a:t>
            </a:r>
            <a:r>
              <a:rPr lang="en-US" altLang="zh-CN" sz="1400" b="1" dirty="0"/>
              <a:t>Op</a:t>
            </a:r>
            <a:r>
              <a:rPr lang="zh-CN" altLang="en-US" sz="1400" b="1" dirty="0"/>
              <a:t>、</a:t>
            </a:r>
            <a:r>
              <a:rPr lang="en-US" altLang="zh-CN" sz="1400" b="1" dirty="0" err="1"/>
              <a:t>funct</a:t>
            </a:r>
            <a:r>
              <a:rPr lang="zh-CN" altLang="en-US" sz="1400" b="1" dirty="0"/>
              <a:t>，输出为</a:t>
            </a:r>
            <a:r>
              <a:rPr lang="en-US" altLang="zh-CN" sz="1400" b="1" dirty="0" err="1"/>
              <a:t>AluOP</a:t>
            </a:r>
            <a:r>
              <a:rPr lang="zh-CN" altLang="en-US" sz="1400" b="1" dirty="0"/>
              <a:t>；当</a:t>
            </a:r>
            <a:r>
              <a:rPr lang="en-US" altLang="zh-CN" sz="1400" b="1" dirty="0" err="1"/>
              <a:t>AluCtrl</a:t>
            </a:r>
            <a:r>
              <a:rPr lang="zh-CN" altLang="en-US" sz="1400" b="1" dirty="0"/>
              <a:t>为</a:t>
            </a:r>
            <a:r>
              <a:rPr lang="en-US" altLang="zh-CN" sz="1400" b="1" dirty="0"/>
              <a:t>0</a:t>
            </a:r>
            <a:r>
              <a:rPr lang="zh-CN" altLang="en-US" sz="1400" b="1" dirty="0"/>
              <a:t>时，</a:t>
            </a:r>
            <a:r>
              <a:rPr lang="en-US" altLang="zh-CN" sz="1400" b="1" dirty="0"/>
              <a:t>ALU</a:t>
            </a:r>
            <a:r>
              <a:rPr lang="zh-CN" altLang="en-US" sz="1400" b="1" dirty="0"/>
              <a:t>做加法运算（相当于单周期处理器中的</a:t>
            </a:r>
            <a:r>
              <a:rPr lang="en-US" altLang="zh-CN" sz="1400" b="1" dirty="0"/>
              <a:t>2</a:t>
            </a:r>
            <a:r>
              <a:rPr lang="zh-CN" altLang="en-US" sz="1400" b="1" dirty="0"/>
              <a:t>个单独的加法器）；</a:t>
            </a:r>
            <a:r>
              <a:rPr lang="en-US" altLang="zh-CN" sz="1400" b="1" dirty="0" err="1"/>
              <a:t>AluCtrl</a:t>
            </a:r>
            <a:r>
              <a:rPr lang="zh-CN" altLang="en-US" sz="1400" b="1" dirty="0"/>
              <a:t>为</a:t>
            </a:r>
            <a:r>
              <a:rPr lang="en-US" altLang="zh-CN" sz="1400" b="1" dirty="0"/>
              <a:t>1</a:t>
            </a:r>
            <a:r>
              <a:rPr lang="zh-CN" altLang="en-US" sz="1400" b="1" dirty="0"/>
              <a:t>时，</a:t>
            </a:r>
            <a:r>
              <a:rPr lang="en-US" altLang="zh-CN" sz="1400" b="1" dirty="0"/>
              <a:t>ALU</a:t>
            </a:r>
            <a:r>
              <a:rPr lang="zh-CN" altLang="en-US" sz="1400" b="1" dirty="0"/>
              <a:t>的运算功能由</a:t>
            </a:r>
            <a:r>
              <a:rPr lang="en-US" altLang="zh-CN" sz="1400" b="1" dirty="0"/>
              <a:t>Op</a:t>
            </a:r>
            <a:r>
              <a:rPr lang="zh-CN" altLang="en-US" sz="1400" b="1" dirty="0"/>
              <a:t>和</a:t>
            </a:r>
            <a:r>
              <a:rPr lang="en-US" altLang="zh-CN" sz="1400" b="1" dirty="0" err="1"/>
              <a:t>funct</a:t>
            </a:r>
            <a:r>
              <a:rPr lang="zh-CN" altLang="en-US" sz="1400" b="1" dirty="0"/>
              <a:t>决定。</a:t>
            </a:r>
            <a:endParaRPr lang="en-US" altLang="zh-CN" sz="1200" b="1" dirty="0"/>
          </a:p>
          <a:p>
            <a:pPr lvl="2"/>
            <a:endParaRPr lang="en-US" altLang="zh-CN" sz="1200" b="1" dirty="0"/>
          </a:p>
          <a:p>
            <a:pPr lvl="2"/>
            <a:endParaRPr lang="en-US" altLang="zh-CN" sz="1200" b="1" dirty="0"/>
          </a:p>
        </p:txBody>
      </p:sp>
    </p:spTree>
    <p:extLst>
      <p:ext uri="{BB962C8B-B14F-4D97-AF65-F5344CB8AC3E}">
        <p14:creationId xmlns:p14="http://schemas.microsoft.com/office/powerpoint/2010/main" val="19253712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7">
            <a:extLst>
              <a:ext uri="{FF2B5EF4-FFF2-40B4-BE49-F238E27FC236}">
                <a16:creationId xmlns:a16="http://schemas.microsoft.com/office/drawing/2014/main" id="{47E355C0-40FA-48DD-9F8A-BDA3FCE4FC42}"/>
              </a:ext>
            </a:extLst>
          </p:cNvPr>
          <p:cNvGraphicFramePr>
            <a:graphicFrameLocks noGrp="1"/>
          </p:cNvGraphicFramePr>
          <p:nvPr>
            <p:extLst>
              <p:ext uri="{D42A27DB-BD31-4B8C-83A1-F6EECF244321}">
                <p14:modId xmlns:p14="http://schemas.microsoft.com/office/powerpoint/2010/main" val="3326984543"/>
              </p:ext>
            </p:extLst>
          </p:nvPr>
        </p:nvGraphicFramePr>
        <p:xfrm>
          <a:off x="611561" y="1171560"/>
          <a:ext cx="8136903" cy="4907280"/>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261153169"/>
                    </a:ext>
                  </a:extLst>
                </a:gridCol>
                <a:gridCol w="1224136">
                  <a:extLst>
                    <a:ext uri="{9D8B030D-6E8A-4147-A177-3AD203B41FA5}">
                      <a16:colId xmlns:a16="http://schemas.microsoft.com/office/drawing/2014/main" val="488920546"/>
                    </a:ext>
                  </a:extLst>
                </a:gridCol>
                <a:gridCol w="5976663">
                  <a:extLst>
                    <a:ext uri="{9D8B030D-6E8A-4147-A177-3AD203B41FA5}">
                      <a16:colId xmlns:a16="http://schemas.microsoft.com/office/drawing/2014/main" val="1495870680"/>
                    </a:ext>
                  </a:extLst>
                </a:gridCol>
              </a:tblGrid>
              <a:tr h="370840">
                <a:tc>
                  <a:txBody>
                    <a:bodyPr/>
                    <a:lstStyle/>
                    <a:p>
                      <a:pPr algn="ctr"/>
                      <a:r>
                        <a:rPr lang="zh-CN" altLang="en-US" sz="1200" b="1" dirty="0"/>
                        <a:t>控制信号</a:t>
                      </a:r>
                    </a:p>
                  </a:txBody>
                  <a:tcPr anchor="ctr"/>
                </a:tc>
                <a:tc>
                  <a:txBody>
                    <a:bodyPr/>
                    <a:lstStyle/>
                    <a:p>
                      <a:pPr algn="ctr"/>
                      <a:r>
                        <a:rPr lang="zh-CN" altLang="en-US" sz="1200" b="1" dirty="0"/>
                        <a:t>信号分类</a:t>
                      </a:r>
                    </a:p>
                  </a:txBody>
                  <a:tcPr anchor="ctr"/>
                </a:tc>
                <a:tc>
                  <a:txBody>
                    <a:bodyPr/>
                    <a:lstStyle/>
                    <a:p>
                      <a:pPr algn="ctr"/>
                      <a:r>
                        <a:rPr lang="zh-CN" altLang="en-US" sz="1200" b="1" dirty="0"/>
                        <a:t>功能说明</a:t>
                      </a:r>
                    </a:p>
                  </a:txBody>
                  <a:tcPr anchor="ctr"/>
                </a:tc>
                <a:extLst>
                  <a:ext uri="{0D108BD9-81ED-4DB2-BD59-A6C34878D82A}">
                    <a16:rowId xmlns:a16="http://schemas.microsoft.com/office/drawing/2014/main" val="3983950602"/>
                  </a:ext>
                </a:extLst>
              </a:tr>
              <a:tr h="370840">
                <a:tc>
                  <a:txBody>
                    <a:bodyPr/>
                    <a:lstStyle/>
                    <a:p>
                      <a:r>
                        <a:rPr lang="en-US" altLang="zh-CN" sz="1200" b="1" dirty="0"/>
                        <a:t>Branch</a:t>
                      </a:r>
                      <a:endParaRPr lang="zh-CN" altLang="en-US" sz="1200" b="1" dirty="0"/>
                    </a:p>
                  </a:txBody>
                  <a:tcPr anchor="ctr"/>
                </a:tc>
                <a:tc>
                  <a:txBody>
                    <a:bodyPr/>
                    <a:lstStyle/>
                    <a:p>
                      <a:r>
                        <a:rPr lang="zh-CN" altLang="en-US" sz="1200" b="1" dirty="0"/>
                        <a:t>指令译码信号</a:t>
                      </a:r>
                    </a:p>
                  </a:txBody>
                  <a:tcPr anchor="ctr"/>
                </a:tc>
                <a:tc>
                  <a:txBody>
                    <a:bodyPr/>
                    <a:lstStyle/>
                    <a:p>
                      <a:r>
                        <a:rPr lang="zh-CN" altLang="en-US" sz="1200" b="1" dirty="0"/>
                        <a:t>分支指令译码信号，</a:t>
                      </a:r>
                      <a:r>
                        <a:rPr lang="en-US" altLang="zh-CN" sz="1200" b="1" dirty="0" err="1"/>
                        <a:t>beq</a:t>
                      </a:r>
                      <a:r>
                        <a:rPr lang="zh-CN" altLang="en-US" sz="1200" b="1" dirty="0"/>
                        <a:t>、</a:t>
                      </a:r>
                      <a:r>
                        <a:rPr lang="en-US" altLang="zh-CN" sz="1200" b="1" dirty="0" err="1"/>
                        <a:t>bne</a:t>
                      </a:r>
                      <a:r>
                        <a:rPr lang="zh-CN" altLang="en-US" sz="1200" b="1" dirty="0"/>
                        <a:t>指令需要产生类似的译码信号</a:t>
                      </a:r>
                    </a:p>
                  </a:txBody>
                  <a:tcPr anchor="ctr"/>
                </a:tc>
                <a:extLst>
                  <a:ext uri="{0D108BD9-81ED-4DB2-BD59-A6C34878D82A}">
                    <a16:rowId xmlns:a16="http://schemas.microsoft.com/office/drawing/2014/main" val="3434382162"/>
                  </a:ext>
                </a:extLst>
              </a:tr>
              <a:tr h="370840">
                <a:tc>
                  <a:txBody>
                    <a:bodyPr/>
                    <a:lstStyle/>
                    <a:p>
                      <a:r>
                        <a:rPr lang="en-US" altLang="zh-CN" sz="1200" b="1" dirty="0" err="1"/>
                        <a:t>RegDst</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写入目的寄存器的选择，为</a:t>
                      </a:r>
                      <a:r>
                        <a:rPr lang="en-US" altLang="zh-CN" sz="1200" b="1" dirty="0"/>
                        <a:t>1</a:t>
                      </a:r>
                      <a:r>
                        <a:rPr lang="zh-CN" altLang="en-US" sz="1200" b="1" dirty="0"/>
                        <a:t>时写入</a:t>
                      </a:r>
                      <a:r>
                        <a:rPr lang="en-US" altLang="zh-CN" sz="1200" b="1" dirty="0" err="1"/>
                        <a:t>rd</a:t>
                      </a:r>
                      <a:r>
                        <a:rPr lang="zh-CN" altLang="en-US" sz="1200" b="1" dirty="0"/>
                        <a:t>寄存器，为</a:t>
                      </a:r>
                      <a:r>
                        <a:rPr lang="en-US" altLang="zh-CN" sz="1200" b="1" dirty="0"/>
                        <a:t>0</a:t>
                      </a:r>
                      <a:r>
                        <a:rPr lang="zh-CN" altLang="en-US" sz="1200" b="1" dirty="0"/>
                        <a:t>时写入</a:t>
                      </a:r>
                      <a:r>
                        <a:rPr lang="en-US" altLang="zh-CN" sz="1200" b="1" dirty="0"/>
                        <a:t>rt</a:t>
                      </a:r>
                      <a:r>
                        <a:rPr lang="zh-CN" altLang="en-US" sz="1200" b="1" dirty="0"/>
                        <a:t>寄存器</a:t>
                      </a:r>
                    </a:p>
                  </a:txBody>
                  <a:tcPr anchor="ctr"/>
                </a:tc>
                <a:extLst>
                  <a:ext uri="{0D108BD9-81ED-4DB2-BD59-A6C34878D82A}">
                    <a16:rowId xmlns:a16="http://schemas.microsoft.com/office/drawing/2014/main" val="4226066674"/>
                  </a:ext>
                </a:extLst>
              </a:tr>
              <a:tr h="370840">
                <a:tc>
                  <a:txBody>
                    <a:bodyPr/>
                    <a:lstStyle/>
                    <a:p>
                      <a:r>
                        <a:rPr lang="en-US" altLang="zh-CN" sz="1200" b="1" dirty="0" err="1"/>
                        <a:t>AluSrcA</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控制</a:t>
                      </a:r>
                      <a:r>
                        <a:rPr lang="en-US" altLang="zh-CN" sz="1200" b="1" dirty="0"/>
                        <a:t>ALU</a:t>
                      </a:r>
                      <a:r>
                        <a:rPr lang="zh-CN" altLang="en-US" sz="1200" b="1" dirty="0"/>
                        <a:t>的第一输入，为</a:t>
                      </a:r>
                      <a:r>
                        <a:rPr lang="en-US" altLang="zh-CN" sz="1200" b="1" dirty="0"/>
                        <a:t>0</a:t>
                      </a:r>
                      <a:r>
                        <a:rPr lang="zh-CN" altLang="en-US" sz="1200" b="1" dirty="0"/>
                        <a:t>时输入</a:t>
                      </a:r>
                      <a:r>
                        <a:rPr lang="en-US" altLang="zh-CN" sz="1200" b="1" dirty="0"/>
                        <a:t>PC</a:t>
                      </a:r>
                      <a:r>
                        <a:rPr lang="zh-CN" altLang="en-US" sz="1200" b="1" dirty="0"/>
                        <a:t>值，为</a:t>
                      </a:r>
                      <a:r>
                        <a:rPr lang="en-US" altLang="zh-CN" sz="1200" b="1" dirty="0"/>
                        <a:t>1</a:t>
                      </a:r>
                      <a:r>
                        <a:rPr lang="zh-CN" altLang="en-US" sz="1200" b="1" dirty="0"/>
                        <a:t>时输入寄存器</a:t>
                      </a:r>
                      <a:r>
                        <a:rPr lang="en-US" altLang="zh-CN" sz="1200" b="1" dirty="0"/>
                        <a:t>A</a:t>
                      </a:r>
                      <a:r>
                        <a:rPr lang="zh-CN" altLang="en-US" sz="1200" b="1" dirty="0"/>
                        <a:t>的值</a:t>
                      </a:r>
                    </a:p>
                  </a:txBody>
                  <a:tcPr anchor="ctr"/>
                </a:tc>
                <a:extLst>
                  <a:ext uri="{0D108BD9-81ED-4DB2-BD59-A6C34878D82A}">
                    <a16:rowId xmlns:a16="http://schemas.microsoft.com/office/drawing/2014/main" val="3210925675"/>
                  </a:ext>
                </a:extLst>
              </a:tr>
              <a:tr h="370840">
                <a:tc>
                  <a:txBody>
                    <a:bodyPr/>
                    <a:lstStyle/>
                    <a:p>
                      <a:r>
                        <a:rPr lang="en-US" altLang="zh-CN" sz="1200" b="1" dirty="0" err="1"/>
                        <a:t>AluSrcB</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控制</a:t>
                      </a:r>
                      <a:r>
                        <a:rPr lang="en-US" altLang="zh-CN" sz="1200" b="1" dirty="0"/>
                        <a:t>ALU</a:t>
                      </a:r>
                      <a:r>
                        <a:rPr lang="zh-CN" altLang="en-US" sz="1200" b="1" dirty="0"/>
                        <a:t>的第二输入，值为</a:t>
                      </a:r>
                      <a:r>
                        <a:rPr lang="en-US" altLang="zh-CN" sz="1200" b="1" dirty="0"/>
                        <a:t>03</a:t>
                      </a:r>
                      <a:r>
                        <a:rPr lang="zh-CN" altLang="en-US" sz="1200" b="1" dirty="0"/>
                        <a:t>时分别输入</a:t>
                      </a:r>
                      <a:r>
                        <a:rPr lang="en-US" altLang="zh-CN" sz="1200" b="1" dirty="0"/>
                        <a:t>B</a:t>
                      </a:r>
                      <a:r>
                        <a:rPr lang="zh-CN" altLang="en-US" sz="1200" b="1" dirty="0"/>
                        <a:t>值、常量</a:t>
                      </a:r>
                      <a:r>
                        <a:rPr lang="en-US" altLang="zh-CN" sz="1200" b="1" dirty="0"/>
                        <a:t>4</a:t>
                      </a:r>
                      <a:r>
                        <a:rPr lang="zh-CN" altLang="en-US" sz="1200" b="1" dirty="0"/>
                        <a:t>、立即数、偏移地址</a:t>
                      </a:r>
                    </a:p>
                  </a:txBody>
                  <a:tcPr anchor="ctr"/>
                </a:tc>
                <a:extLst>
                  <a:ext uri="{0D108BD9-81ED-4DB2-BD59-A6C34878D82A}">
                    <a16:rowId xmlns:a16="http://schemas.microsoft.com/office/drawing/2014/main" val="2554375271"/>
                  </a:ext>
                </a:extLst>
              </a:tr>
              <a:tr h="370840">
                <a:tc>
                  <a:txBody>
                    <a:bodyPr/>
                    <a:lstStyle/>
                    <a:p>
                      <a:r>
                        <a:rPr lang="en-US" altLang="zh-CN" sz="1200" b="1" dirty="0" err="1"/>
                        <a:t>AluCtrl</a:t>
                      </a:r>
                      <a:endParaRPr lang="zh-CN" altLang="en-US" sz="1200" b="1" dirty="0"/>
                    </a:p>
                  </a:txBody>
                  <a:tcPr anchor="ctr"/>
                </a:tc>
                <a:tc>
                  <a:txBody>
                    <a:bodyPr/>
                    <a:lstStyle/>
                    <a:p>
                      <a:r>
                        <a:rPr lang="zh-CN" altLang="en-US" sz="1200" b="1" dirty="0"/>
                        <a:t>多路选择控制</a:t>
                      </a:r>
                    </a:p>
                  </a:txBody>
                  <a:tcPr anchor="ctr"/>
                </a:tc>
                <a:tc>
                  <a:txBody>
                    <a:bodyPr/>
                    <a:lstStyle/>
                    <a:p>
                      <a:r>
                        <a:rPr lang="en-US" altLang="zh-CN" sz="1200" b="1" dirty="0"/>
                        <a:t>ALU</a:t>
                      </a:r>
                      <a:r>
                        <a:rPr lang="zh-CN" altLang="en-US" sz="1200" b="1" dirty="0"/>
                        <a:t>控制器选择控制信号，为</a:t>
                      </a:r>
                      <a:r>
                        <a:rPr lang="en-US" altLang="zh-CN" sz="1200" b="1" dirty="0"/>
                        <a:t>0</a:t>
                      </a:r>
                      <a:r>
                        <a:rPr lang="zh-CN" altLang="en-US" sz="1200" b="1" dirty="0"/>
                        <a:t>时，</a:t>
                      </a:r>
                      <a:r>
                        <a:rPr lang="en-US" altLang="zh-CN" sz="1200" b="1" dirty="0"/>
                        <a:t>ALU</a:t>
                      </a:r>
                      <a:r>
                        <a:rPr lang="zh-CN" altLang="en-US" sz="1200" b="1" dirty="0"/>
                        <a:t>做加法运算，</a:t>
                      </a:r>
                      <a:r>
                        <a:rPr lang="en-US" altLang="zh-CN" sz="1200" b="1" dirty="0"/>
                        <a:t>l</a:t>
                      </a:r>
                      <a:r>
                        <a:rPr lang="zh-CN" altLang="en-US" sz="1200" b="1" dirty="0"/>
                        <a:t>为</a:t>
                      </a:r>
                      <a:r>
                        <a:rPr lang="en-US" altLang="zh-CN" sz="1200" b="1" dirty="0"/>
                        <a:t>1</a:t>
                      </a:r>
                      <a:r>
                        <a:rPr lang="zh-CN" altLang="en-US" sz="1200" b="1" dirty="0"/>
                        <a:t>时，</a:t>
                      </a:r>
                      <a:r>
                        <a:rPr lang="en-US" altLang="zh-CN" sz="1200" b="1" dirty="0"/>
                        <a:t>ALU</a:t>
                      </a:r>
                      <a:r>
                        <a:rPr lang="zh-CN" altLang="en-US" sz="1200" b="1" dirty="0"/>
                        <a:t>的运算功能由</a:t>
                      </a:r>
                      <a:r>
                        <a:rPr lang="en-US" altLang="zh-CN" sz="1200" b="1" dirty="0"/>
                        <a:t>OP</a:t>
                      </a:r>
                      <a:r>
                        <a:rPr lang="zh-CN" altLang="en-US" sz="1200" b="1" dirty="0"/>
                        <a:t>和</a:t>
                      </a:r>
                      <a:r>
                        <a:rPr lang="en-US" altLang="zh-CN" sz="1200" b="1" dirty="0" err="1"/>
                        <a:t>funct</a:t>
                      </a:r>
                      <a:r>
                        <a:rPr lang="zh-CN" altLang="en-US" sz="1200" b="1" dirty="0"/>
                        <a:t>决定</a:t>
                      </a:r>
                    </a:p>
                  </a:txBody>
                  <a:tcPr anchor="ctr"/>
                </a:tc>
                <a:extLst>
                  <a:ext uri="{0D108BD9-81ED-4DB2-BD59-A6C34878D82A}">
                    <a16:rowId xmlns:a16="http://schemas.microsoft.com/office/drawing/2014/main" val="612048482"/>
                  </a:ext>
                </a:extLst>
              </a:tr>
              <a:tr h="370840">
                <a:tc>
                  <a:txBody>
                    <a:bodyPr/>
                    <a:lstStyle/>
                    <a:p>
                      <a:r>
                        <a:rPr lang="en-US" altLang="zh-CN" sz="1200" b="1" dirty="0" err="1"/>
                        <a:t>MenToReg</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为</a:t>
                      </a:r>
                      <a:r>
                        <a:rPr lang="en-US" altLang="zh-CN" sz="1200" b="1" dirty="0"/>
                        <a:t>0</a:t>
                      </a:r>
                      <a:r>
                        <a:rPr lang="zh-CN" altLang="en-US" sz="1200" b="1" dirty="0"/>
                        <a:t>时写入暂存在</a:t>
                      </a:r>
                      <a:r>
                        <a:rPr lang="en-US" altLang="zh-CN" sz="1200" b="1" dirty="0"/>
                        <a:t>C</a:t>
                      </a:r>
                      <a:r>
                        <a:rPr lang="zh-CN" altLang="en-US" sz="1200" b="1" dirty="0"/>
                        <a:t>寄存器中的</a:t>
                      </a:r>
                      <a:r>
                        <a:rPr lang="en-US" altLang="zh-CN" sz="1200" b="1" dirty="0"/>
                        <a:t>ALU</a:t>
                      </a:r>
                      <a:r>
                        <a:rPr lang="zh-CN" altLang="en-US" sz="1200" b="1" dirty="0"/>
                        <a:t>运算结果，为</a:t>
                      </a:r>
                      <a:r>
                        <a:rPr lang="en-US" altLang="zh-CN" sz="1200" b="1" dirty="0"/>
                        <a:t>1</a:t>
                      </a:r>
                      <a:r>
                        <a:rPr lang="zh-CN" altLang="en-US" sz="1200" b="1" dirty="0"/>
                        <a:t>时写入</a:t>
                      </a:r>
                      <a:r>
                        <a:rPr lang="en-US" altLang="zh-CN" sz="1200" b="1" dirty="0"/>
                        <a:t>DR</a:t>
                      </a:r>
                      <a:r>
                        <a:rPr lang="zh-CN" altLang="en-US" sz="1200" b="1" dirty="0"/>
                        <a:t>寄存器的值</a:t>
                      </a:r>
                    </a:p>
                  </a:txBody>
                  <a:tcPr anchor="ctr"/>
                </a:tc>
                <a:extLst>
                  <a:ext uri="{0D108BD9-81ED-4DB2-BD59-A6C34878D82A}">
                    <a16:rowId xmlns:a16="http://schemas.microsoft.com/office/drawing/2014/main" val="59475995"/>
                  </a:ext>
                </a:extLst>
              </a:tr>
              <a:tr h="370840">
                <a:tc>
                  <a:txBody>
                    <a:bodyPr/>
                    <a:lstStyle/>
                    <a:p>
                      <a:r>
                        <a:rPr lang="en-US" altLang="zh-CN" sz="1200" b="1" dirty="0" err="1"/>
                        <a:t>PCSrc</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控制程序计数器</a:t>
                      </a:r>
                      <a:r>
                        <a:rPr lang="en-US" altLang="zh-CN" sz="1200" b="1" dirty="0"/>
                        <a:t>PC</a:t>
                      </a:r>
                      <a:r>
                        <a:rPr lang="zh-CN" altLang="en-US" sz="1200" b="1" dirty="0"/>
                        <a:t>的输入，为</a:t>
                      </a:r>
                      <a:r>
                        <a:rPr lang="en-US" altLang="zh-CN" sz="1200" b="1" dirty="0"/>
                        <a:t>0</a:t>
                      </a:r>
                      <a:r>
                        <a:rPr lang="zh-CN" altLang="en-US" sz="1200" b="1" dirty="0"/>
                        <a:t>时输入</a:t>
                      </a:r>
                      <a:r>
                        <a:rPr lang="en-US" altLang="zh-CN" sz="1200" b="1" dirty="0"/>
                        <a:t>PC+4</a:t>
                      </a:r>
                      <a:r>
                        <a:rPr lang="zh-CN" altLang="en-US" sz="1200" b="1" dirty="0"/>
                        <a:t>，为</a:t>
                      </a:r>
                      <a:r>
                        <a:rPr lang="en-US" altLang="zh-CN" sz="1200" b="1" dirty="0"/>
                        <a:t>1</a:t>
                      </a:r>
                      <a:r>
                        <a:rPr lang="zh-CN" altLang="en-US" sz="1200" b="1" dirty="0"/>
                        <a:t>时输入分支目标地址</a:t>
                      </a:r>
                    </a:p>
                  </a:txBody>
                  <a:tcPr anchor="ctr"/>
                </a:tc>
                <a:extLst>
                  <a:ext uri="{0D108BD9-81ED-4DB2-BD59-A6C34878D82A}">
                    <a16:rowId xmlns:a16="http://schemas.microsoft.com/office/drawing/2014/main" val="778584431"/>
                  </a:ext>
                </a:extLst>
              </a:tr>
              <a:tr h="370840">
                <a:tc>
                  <a:txBody>
                    <a:bodyPr/>
                    <a:lstStyle/>
                    <a:p>
                      <a:r>
                        <a:rPr lang="en-US" altLang="zh-CN" sz="1200" b="1" dirty="0" err="1"/>
                        <a:t>IorD</a:t>
                      </a:r>
                      <a:endParaRPr lang="zh-CN" altLang="en-US" sz="1200" b="1" dirty="0"/>
                    </a:p>
                  </a:txBody>
                  <a:tcPr anchor="ctr"/>
                </a:tc>
                <a:tc>
                  <a:txBody>
                    <a:bodyPr/>
                    <a:lstStyle/>
                    <a:p>
                      <a:r>
                        <a:rPr lang="zh-CN" altLang="en-US" sz="1200" b="1" dirty="0"/>
                        <a:t>多路选择控制</a:t>
                      </a:r>
                    </a:p>
                  </a:txBody>
                  <a:tcPr anchor="ctr"/>
                </a:tc>
                <a:tc>
                  <a:txBody>
                    <a:bodyPr/>
                    <a:lstStyle/>
                    <a:p>
                      <a:r>
                        <a:rPr lang="zh-CN" altLang="en-US" sz="1200" b="1" dirty="0"/>
                        <a:t>控制存储器地址输入，为</a:t>
                      </a:r>
                      <a:r>
                        <a:rPr lang="en-US" altLang="zh-CN" sz="1200" b="1" dirty="0"/>
                        <a:t>0</a:t>
                      </a:r>
                      <a:r>
                        <a:rPr lang="zh-CN" altLang="en-US" sz="1200" b="1" dirty="0"/>
                        <a:t>时输入指令地址，为</a:t>
                      </a:r>
                      <a:r>
                        <a:rPr lang="en-US" altLang="zh-CN" sz="1200" b="1" dirty="0"/>
                        <a:t>1</a:t>
                      </a:r>
                      <a:r>
                        <a:rPr lang="zh-CN" altLang="en-US" sz="1200" b="1" dirty="0"/>
                        <a:t>时输入寄存器</a:t>
                      </a:r>
                      <a:r>
                        <a:rPr lang="en-US" altLang="zh-CN" sz="1200" b="1" dirty="0"/>
                        <a:t>C</a:t>
                      </a:r>
                      <a:r>
                        <a:rPr lang="zh-CN" altLang="en-US" sz="1200" b="1" dirty="0"/>
                        <a:t>中的数据地址</a:t>
                      </a:r>
                    </a:p>
                  </a:txBody>
                  <a:tcPr anchor="ctr"/>
                </a:tc>
                <a:extLst>
                  <a:ext uri="{0D108BD9-81ED-4DB2-BD59-A6C34878D82A}">
                    <a16:rowId xmlns:a16="http://schemas.microsoft.com/office/drawing/2014/main" val="2815595733"/>
                  </a:ext>
                </a:extLst>
              </a:tr>
              <a:tr h="370840">
                <a:tc>
                  <a:txBody>
                    <a:bodyPr/>
                    <a:lstStyle/>
                    <a:p>
                      <a:r>
                        <a:rPr lang="en-US" altLang="zh-CN" sz="1200" b="1" dirty="0" err="1"/>
                        <a:t>RegWrite</a:t>
                      </a:r>
                      <a:endParaRPr lang="zh-CN" altLang="en-US" sz="1200" b="1" dirty="0"/>
                    </a:p>
                  </a:txBody>
                  <a:tcPr anchor="ctr"/>
                </a:tc>
                <a:tc>
                  <a:txBody>
                    <a:bodyPr/>
                    <a:lstStyle/>
                    <a:p>
                      <a:r>
                        <a:rPr lang="zh-CN" altLang="en-US" sz="1200" b="1" dirty="0"/>
                        <a:t>功能部件控制</a:t>
                      </a:r>
                    </a:p>
                  </a:txBody>
                  <a:tcPr anchor="ctr"/>
                </a:tc>
                <a:tc>
                  <a:txBody>
                    <a:bodyPr/>
                    <a:lstStyle/>
                    <a:p>
                      <a:r>
                        <a:rPr lang="zh-CN" altLang="en-US" sz="1200" b="1" dirty="0"/>
                        <a:t>控制寄存器堆写操作，为</a:t>
                      </a:r>
                      <a:r>
                        <a:rPr lang="en-US" altLang="zh-CN" sz="1200" b="1" dirty="0"/>
                        <a:t>1</a:t>
                      </a:r>
                      <a:r>
                        <a:rPr lang="zh-CN" altLang="en-US" sz="1200" b="1" dirty="0"/>
                        <a:t>时数据需要写入指定的寄存器，受时钟驱动</a:t>
                      </a:r>
                    </a:p>
                  </a:txBody>
                  <a:tcPr anchor="ctr"/>
                </a:tc>
                <a:extLst>
                  <a:ext uri="{0D108BD9-81ED-4DB2-BD59-A6C34878D82A}">
                    <a16:rowId xmlns:a16="http://schemas.microsoft.com/office/drawing/2014/main" val="80582901"/>
                  </a:ext>
                </a:extLst>
              </a:tr>
              <a:tr h="370840">
                <a:tc>
                  <a:txBody>
                    <a:bodyPr/>
                    <a:lstStyle/>
                    <a:p>
                      <a:r>
                        <a:rPr lang="en-US" altLang="zh-CN" sz="1200" b="1" dirty="0" err="1"/>
                        <a:t>MemWrite</a:t>
                      </a:r>
                      <a:endParaRPr lang="zh-CN" altLang="en-US" sz="1200" b="1" dirty="0"/>
                    </a:p>
                  </a:txBody>
                  <a:tcPr anchor="ctr"/>
                </a:tc>
                <a:tc>
                  <a:txBody>
                    <a:bodyPr/>
                    <a:lstStyle/>
                    <a:p>
                      <a:r>
                        <a:rPr lang="zh-CN" altLang="en-US" sz="1200" b="1" dirty="0"/>
                        <a:t>功能部件控制</a:t>
                      </a:r>
                    </a:p>
                  </a:txBody>
                  <a:tcPr anchor="ctr"/>
                </a:tc>
                <a:tc>
                  <a:txBody>
                    <a:bodyPr/>
                    <a:lstStyle/>
                    <a:p>
                      <a:r>
                        <a:rPr lang="zh-CN" altLang="en-US" sz="1200" b="1" dirty="0"/>
                        <a:t>控制数据存储器的写操作，为</a:t>
                      </a:r>
                      <a:r>
                        <a:rPr lang="en-US" altLang="zh-CN" sz="1200" b="1" dirty="0"/>
                        <a:t>1</a:t>
                      </a:r>
                      <a:r>
                        <a:rPr lang="zh-CN" altLang="en-US" sz="1200" b="1" dirty="0"/>
                        <a:t>时进行写操作，为</a:t>
                      </a:r>
                      <a:r>
                        <a:rPr lang="en-US" altLang="zh-CN" sz="1200" b="1" dirty="0"/>
                        <a:t>0</a:t>
                      </a:r>
                      <a:r>
                        <a:rPr lang="zh-CN" altLang="en-US" sz="1200" b="1" dirty="0"/>
                        <a:t>时为读操作，受时钟驱动</a:t>
                      </a:r>
                    </a:p>
                  </a:txBody>
                  <a:tcPr anchor="ctr"/>
                </a:tc>
                <a:extLst>
                  <a:ext uri="{0D108BD9-81ED-4DB2-BD59-A6C34878D82A}">
                    <a16:rowId xmlns:a16="http://schemas.microsoft.com/office/drawing/2014/main" val="3600053907"/>
                  </a:ext>
                </a:extLst>
              </a:tr>
              <a:tr h="370840">
                <a:tc>
                  <a:txBody>
                    <a:bodyPr/>
                    <a:lstStyle/>
                    <a:p>
                      <a:r>
                        <a:rPr lang="en-US" altLang="zh-CN" sz="1200" b="1" dirty="0" err="1"/>
                        <a:t>PCWrite</a:t>
                      </a:r>
                      <a:endParaRPr lang="zh-CN" altLang="en-US" sz="1200" b="1" dirty="0"/>
                    </a:p>
                  </a:txBody>
                  <a:tcPr anchor="ctr"/>
                </a:tc>
                <a:tc>
                  <a:txBody>
                    <a:bodyPr/>
                    <a:lstStyle/>
                    <a:p>
                      <a:r>
                        <a:rPr lang="zh-CN" altLang="en-US" sz="1200" b="1" dirty="0"/>
                        <a:t>功能部件控制</a:t>
                      </a:r>
                    </a:p>
                  </a:txBody>
                  <a:tcPr anchor="ctr"/>
                </a:tc>
                <a:tc>
                  <a:txBody>
                    <a:bodyPr/>
                    <a:lstStyle/>
                    <a:p>
                      <a:r>
                        <a:rPr lang="zh-CN" altLang="en-US" sz="1200" b="1" dirty="0"/>
                        <a:t>程序计数器</a:t>
                      </a:r>
                      <a:r>
                        <a:rPr lang="en-US" altLang="zh-CN" sz="1200" b="1" dirty="0"/>
                        <a:t>PC</a:t>
                      </a:r>
                      <a:r>
                        <a:rPr lang="zh-CN" altLang="en-US" sz="1200" b="1" dirty="0"/>
                        <a:t>的使能信号，为</a:t>
                      </a:r>
                      <a:r>
                        <a:rPr lang="en-US" altLang="zh-CN" sz="1200" b="1" dirty="0"/>
                        <a:t>1</a:t>
                      </a:r>
                      <a:r>
                        <a:rPr lang="zh-CN" altLang="en-US" sz="1200" b="1" dirty="0"/>
                        <a:t>时数据写入程序计数器</a:t>
                      </a:r>
                      <a:r>
                        <a:rPr lang="en-US" altLang="zh-CN" sz="1200" b="1" dirty="0"/>
                        <a:t>PC</a:t>
                      </a:r>
                      <a:r>
                        <a:rPr lang="zh-CN" altLang="en-US" sz="1200" b="1" dirty="0"/>
                        <a:t>，受时钟驱动</a:t>
                      </a:r>
                    </a:p>
                  </a:txBody>
                  <a:tcPr anchor="ctr"/>
                </a:tc>
                <a:extLst>
                  <a:ext uri="{0D108BD9-81ED-4DB2-BD59-A6C34878D82A}">
                    <a16:rowId xmlns:a16="http://schemas.microsoft.com/office/drawing/2014/main" val="317903813"/>
                  </a:ext>
                </a:extLst>
              </a:tr>
              <a:tr h="370840">
                <a:tc>
                  <a:txBody>
                    <a:bodyPr/>
                    <a:lstStyle/>
                    <a:p>
                      <a:r>
                        <a:rPr lang="en-US" altLang="zh-CN" sz="1200" b="1" dirty="0" err="1"/>
                        <a:t>IRWrite</a:t>
                      </a:r>
                      <a:endParaRPr lang="zh-CN" altLang="en-US" sz="1200" b="1" dirty="0"/>
                    </a:p>
                  </a:txBody>
                  <a:tcPr anchor="ctr"/>
                </a:tc>
                <a:tc>
                  <a:txBody>
                    <a:bodyPr/>
                    <a:lstStyle/>
                    <a:p>
                      <a:r>
                        <a:rPr lang="zh-CN" altLang="en-US" sz="1200" b="1" dirty="0"/>
                        <a:t>功能部件控制</a:t>
                      </a:r>
                    </a:p>
                  </a:txBody>
                  <a:tcPr anchor="ctr"/>
                </a:tc>
                <a:tc>
                  <a:txBody>
                    <a:bodyPr/>
                    <a:lstStyle/>
                    <a:p>
                      <a:r>
                        <a:rPr lang="zh-CN" altLang="en-US" sz="1200" b="1" dirty="0"/>
                        <a:t>指令寄存器</a:t>
                      </a:r>
                      <a:r>
                        <a:rPr lang="en-US" altLang="zh-CN" sz="1200" b="1" dirty="0"/>
                        <a:t>IR</a:t>
                      </a:r>
                      <a:r>
                        <a:rPr lang="zh-CN" altLang="en-US" sz="1200" b="1" dirty="0"/>
                        <a:t>的使能信号，为</a:t>
                      </a:r>
                      <a:r>
                        <a:rPr lang="en-US" altLang="zh-CN" sz="1200" b="1" dirty="0"/>
                        <a:t>1</a:t>
                      </a:r>
                      <a:r>
                        <a:rPr lang="zh-CN" altLang="en-US" sz="1200" b="1" dirty="0"/>
                        <a:t>时数据写入指令寄存器</a:t>
                      </a:r>
                      <a:r>
                        <a:rPr lang="en-US" altLang="zh-CN" sz="1200" b="1" dirty="0"/>
                        <a:t>IR</a:t>
                      </a:r>
                      <a:r>
                        <a:rPr lang="zh-CN" altLang="en-US" sz="1200" b="1" dirty="0"/>
                        <a:t>，受时钟驱动</a:t>
                      </a:r>
                    </a:p>
                  </a:txBody>
                  <a:tcPr anchor="ctr"/>
                </a:tc>
                <a:extLst>
                  <a:ext uri="{0D108BD9-81ED-4DB2-BD59-A6C34878D82A}">
                    <a16:rowId xmlns:a16="http://schemas.microsoft.com/office/drawing/2014/main" val="3245141580"/>
                  </a:ext>
                </a:extLst>
              </a:tr>
            </a:tbl>
          </a:graphicData>
        </a:graphic>
      </p:graphicFrame>
      <p:sp>
        <p:nvSpPr>
          <p:cNvPr id="10" name="文本框 9">
            <a:extLst>
              <a:ext uri="{FF2B5EF4-FFF2-40B4-BE49-F238E27FC236}">
                <a16:creationId xmlns:a16="http://schemas.microsoft.com/office/drawing/2014/main" id="{CA048E17-2A4B-432D-8A33-44A76B1D4B34}"/>
              </a:ext>
            </a:extLst>
          </p:cNvPr>
          <p:cNvSpPr txBox="1"/>
          <p:nvPr/>
        </p:nvSpPr>
        <p:spPr>
          <a:xfrm>
            <a:off x="2770567" y="703729"/>
            <a:ext cx="3241593" cy="276999"/>
          </a:xfrm>
          <a:prstGeom prst="rect">
            <a:avLst/>
          </a:prstGeom>
          <a:noFill/>
        </p:spPr>
        <p:txBody>
          <a:bodyPr wrap="none" rtlCol="0">
            <a:spAutoFit/>
          </a:bodyPr>
          <a:lstStyle/>
          <a:p>
            <a:r>
              <a:rPr lang="zh-CN" altLang="en-US" sz="1200" b="1" dirty="0"/>
              <a:t>表</a:t>
            </a:r>
            <a:r>
              <a:rPr lang="en-US" altLang="zh-CN" sz="1200" b="1" dirty="0"/>
              <a:t>6.10    </a:t>
            </a:r>
            <a:r>
              <a:rPr lang="zh-CN" altLang="en-US" sz="1200" b="1" dirty="0"/>
              <a:t>多周期</a:t>
            </a:r>
            <a:r>
              <a:rPr lang="en-US" altLang="zh-CN" sz="1200" b="1" dirty="0"/>
              <a:t>MIPS</a:t>
            </a:r>
            <a:r>
              <a:rPr lang="zh-CN" altLang="en-US" sz="1200" b="1" dirty="0"/>
              <a:t>处理器的控制信号及功能</a:t>
            </a:r>
          </a:p>
        </p:txBody>
      </p:sp>
    </p:spTree>
    <p:extLst>
      <p:ext uri="{BB962C8B-B14F-4D97-AF65-F5344CB8AC3E}">
        <p14:creationId xmlns:p14="http://schemas.microsoft.com/office/powerpoint/2010/main" val="3823544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260648"/>
            <a:ext cx="8229600" cy="4525963"/>
          </a:xfrm>
        </p:spPr>
        <p:txBody>
          <a:bodyPr/>
          <a:lstStyle/>
          <a:p>
            <a:r>
              <a:rPr lang="zh-CN" altLang="en-US" sz="1800" b="1" dirty="0"/>
              <a:t>（</a:t>
            </a:r>
            <a:r>
              <a:rPr lang="en-US" altLang="zh-CN" sz="1800" b="1" dirty="0"/>
              <a:t>2</a:t>
            </a:r>
            <a:r>
              <a:rPr lang="zh-CN" altLang="en-US" sz="1800" b="1" dirty="0"/>
              <a:t>）多周期处理器中指令执行过程分解</a:t>
            </a:r>
            <a:endParaRPr lang="en-US" altLang="zh-CN" sz="1800" b="1" dirty="0"/>
          </a:p>
          <a:p>
            <a:pPr lvl="1"/>
            <a:endParaRPr lang="en-US" altLang="zh-CN" sz="1800" b="1" dirty="0"/>
          </a:p>
          <a:p>
            <a:pPr lvl="1"/>
            <a:r>
              <a:rPr lang="zh-CN" altLang="en-US" sz="1600" b="1" dirty="0"/>
              <a:t>①时钟周期的确定</a:t>
            </a:r>
            <a:endParaRPr lang="en-US" altLang="zh-CN" sz="1600" b="1" dirty="0"/>
          </a:p>
          <a:p>
            <a:pPr lvl="1"/>
            <a:endParaRPr lang="en-US" altLang="zh-CN" sz="800" b="1" dirty="0"/>
          </a:p>
          <a:p>
            <a:pPr lvl="2"/>
            <a:r>
              <a:rPr lang="zh-CN" altLang="en-US" sz="1400" b="1" dirty="0"/>
              <a:t>多周期处理器是将指令的执行分解为若干步骤，每个时钟周期执行一个步骤，执行一条指令需要若干个时钟周期。</a:t>
            </a:r>
            <a:endParaRPr lang="en-US" altLang="zh-CN" sz="1400" b="1" dirty="0"/>
          </a:p>
          <a:p>
            <a:pPr lvl="2"/>
            <a:endParaRPr lang="en-US" altLang="zh-CN" sz="1400" b="1" dirty="0"/>
          </a:p>
          <a:p>
            <a:pPr lvl="2"/>
            <a:r>
              <a:rPr lang="zh-CN" altLang="en-US" sz="1400" b="1" dirty="0"/>
              <a:t>通常在指令执行过程中</a:t>
            </a:r>
            <a:r>
              <a:rPr lang="zh-CN" altLang="en-US" sz="1400" b="1" dirty="0">
                <a:solidFill>
                  <a:srgbClr val="FF0000"/>
                </a:solidFill>
              </a:rPr>
              <a:t>存储器访问、寄存器堆访问、</a:t>
            </a:r>
            <a:r>
              <a:rPr lang="en-US" altLang="zh-CN" sz="1400" b="1" dirty="0">
                <a:solidFill>
                  <a:srgbClr val="FF0000"/>
                </a:solidFill>
              </a:rPr>
              <a:t>ALU</a:t>
            </a:r>
            <a:r>
              <a:rPr lang="zh-CN" altLang="en-US" sz="1400" b="1" dirty="0">
                <a:solidFill>
                  <a:srgbClr val="FF0000"/>
                </a:solidFill>
              </a:rPr>
              <a:t>操作</a:t>
            </a:r>
            <a:r>
              <a:rPr lang="zh-CN" altLang="en-US" sz="1400" b="1" dirty="0"/>
              <a:t>等，都是相对比较费时的操作，因此时钟周期至少要大于这</a:t>
            </a:r>
            <a:r>
              <a:rPr lang="en-US" altLang="zh-CN" sz="1400" b="1" dirty="0"/>
              <a:t>3</a:t>
            </a:r>
            <a:r>
              <a:rPr lang="zh-CN" altLang="en-US" sz="1400" b="1" dirty="0"/>
              <a:t>个操作中耗时最长的操作所需的时间。</a:t>
            </a:r>
            <a:endParaRPr lang="en-US" altLang="zh-CN" sz="1400" b="1" dirty="0"/>
          </a:p>
          <a:p>
            <a:pPr lvl="1"/>
            <a:endParaRPr lang="en-US" altLang="zh-CN" sz="1800" b="1" dirty="0"/>
          </a:p>
          <a:p>
            <a:pPr lvl="1"/>
            <a:endParaRPr lang="en-US" altLang="zh-CN" sz="1600" b="1" dirty="0"/>
          </a:p>
          <a:p>
            <a:pPr lvl="1"/>
            <a:r>
              <a:rPr lang="zh-CN" altLang="en-US" sz="1600" b="1" dirty="0"/>
              <a:t>②并行操作及控制</a:t>
            </a:r>
            <a:endParaRPr lang="en-US" altLang="zh-CN" sz="1800" b="1" dirty="0"/>
          </a:p>
          <a:p>
            <a:pPr lvl="2"/>
            <a:endParaRPr lang="en-US" altLang="zh-CN" sz="800" b="1" dirty="0"/>
          </a:p>
          <a:p>
            <a:pPr lvl="2"/>
            <a:r>
              <a:rPr lang="zh-CN" altLang="en-US" sz="1400" b="1" dirty="0"/>
              <a:t>基于专用通路结构的多周期处理器为指令的执行提供了良好的</a:t>
            </a:r>
            <a:r>
              <a:rPr lang="zh-CN" altLang="en-US" sz="1400" b="1" dirty="0">
                <a:solidFill>
                  <a:srgbClr val="FF0000"/>
                </a:solidFill>
              </a:rPr>
              <a:t>并行性</a:t>
            </a:r>
            <a:r>
              <a:rPr lang="zh-CN" altLang="en-US" sz="1400" b="1" dirty="0"/>
              <a:t>。</a:t>
            </a:r>
            <a:endParaRPr lang="en-US" altLang="zh-CN" sz="1400" b="1" dirty="0"/>
          </a:p>
          <a:p>
            <a:pPr lvl="2"/>
            <a:endParaRPr lang="en-US" altLang="zh-CN" sz="1400" b="1" dirty="0"/>
          </a:p>
          <a:p>
            <a:pPr lvl="2"/>
            <a:r>
              <a:rPr lang="zh-CN" altLang="en-US" sz="1400" b="1" dirty="0"/>
              <a:t>例如，</a:t>
            </a:r>
            <a:r>
              <a:rPr lang="zh-CN" altLang="en-US" sz="1400" b="1" dirty="0">
                <a:solidFill>
                  <a:srgbClr val="FF0000"/>
                </a:solidFill>
              </a:rPr>
              <a:t>指令译码</a:t>
            </a:r>
            <a:r>
              <a:rPr lang="zh-CN" altLang="en-US" sz="1400" b="1" dirty="0"/>
              <a:t>（在控制器中完成）和</a:t>
            </a:r>
            <a:r>
              <a:rPr lang="zh-CN" altLang="en-US" sz="1400" b="1" dirty="0">
                <a:solidFill>
                  <a:srgbClr val="FF0000"/>
                </a:solidFill>
              </a:rPr>
              <a:t>从寄存器堆中取数据暂存到寄存器</a:t>
            </a:r>
            <a:r>
              <a:rPr lang="en-US" altLang="zh-CN" sz="1400" b="1" dirty="0">
                <a:solidFill>
                  <a:srgbClr val="FF0000"/>
                </a:solidFill>
              </a:rPr>
              <a:t>A</a:t>
            </a:r>
            <a:r>
              <a:rPr lang="zh-CN" altLang="en-US" sz="1400" b="1" dirty="0">
                <a:solidFill>
                  <a:srgbClr val="FF0000"/>
                </a:solidFill>
              </a:rPr>
              <a:t>、</a:t>
            </a:r>
            <a:r>
              <a:rPr lang="en-US" altLang="zh-CN" sz="1400" b="1" dirty="0">
                <a:solidFill>
                  <a:srgbClr val="FF0000"/>
                </a:solidFill>
              </a:rPr>
              <a:t>B</a:t>
            </a:r>
            <a:r>
              <a:rPr lang="zh-CN" altLang="en-US" sz="1400" b="1" dirty="0"/>
              <a:t>的操作，可以同时进行。</a:t>
            </a:r>
            <a:endParaRPr lang="en-US" altLang="zh-CN" sz="1400" b="1" dirty="0"/>
          </a:p>
          <a:p>
            <a:pPr lvl="2"/>
            <a:endParaRPr lang="en-US" altLang="zh-CN" sz="1400" b="1" dirty="0"/>
          </a:p>
          <a:p>
            <a:pPr lvl="2"/>
            <a:r>
              <a:rPr lang="zh-CN" altLang="en-US" sz="1400" b="1" dirty="0"/>
              <a:t>例如，可以</a:t>
            </a:r>
            <a:r>
              <a:rPr lang="zh-CN" altLang="en-US" sz="1400" b="1" dirty="0">
                <a:solidFill>
                  <a:srgbClr val="FF0000"/>
                </a:solidFill>
              </a:rPr>
              <a:t>利用</a:t>
            </a:r>
            <a:r>
              <a:rPr lang="en-US" altLang="zh-CN" sz="1400" b="1" dirty="0">
                <a:solidFill>
                  <a:srgbClr val="FF0000"/>
                </a:solidFill>
              </a:rPr>
              <a:t>ALU</a:t>
            </a:r>
            <a:r>
              <a:rPr lang="zh-CN" altLang="en-US" sz="1400" b="1" dirty="0">
                <a:solidFill>
                  <a:srgbClr val="FF0000"/>
                </a:solidFill>
              </a:rPr>
              <a:t>提前计算分支目标地址并暂存到寄存器</a:t>
            </a:r>
            <a:r>
              <a:rPr lang="en-US" altLang="zh-CN" sz="1400" b="1" dirty="0">
                <a:solidFill>
                  <a:srgbClr val="FF0000"/>
                </a:solidFill>
              </a:rPr>
              <a:t>C</a:t>
            </a:r>
            <a:r>
              <a:rPr lang="zh-CN" altLang="en-US" sz="1400" b="1" dirty="0">
                <a:solidFill>
                  <a:srgbClr val="FF0000"/>
                </a:solidFill>
              </a:rPr>
              <a:t>中</a:t>
            </a:r>
            <a:r>
              <a:rPr lang="zh-CN" altLang="en-US" sz="1400" b="1" dirty="0"/>
              <a:t>，即使指令最后未实现分支跳转（条件不成立），这样做对指令的执行也没有影响；如果指令实现分支跳转（条件成立），提前计算分支目标地址将有利于缩短分支指令的执行时间。</a:t>
            </a:r>
            <a:endParaRPr lang="en-US" altLang="zh-CN" sz="1800" b="1" dirty="0"/>
          </a:p>
        </p:txBody>
      </p:sp>
    </p:spTree>
    <p:extLst>
      <p:ext uri="{BB962C8B-B14F-4D97-AF65-F5344CB8AC3E}">
        <p14:creationId xmlns:p14="http://schemas.microsoft.com/office/powerpoint/2010/main" val="434880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3</a:t>
            </a:r>
            <a:r>
              <a:rPr lang="zh-CN" altLang="en-US" sz="1800" b="1" dirty="0"/>
              <a:t>）取指令阶段数据通路</a:t>
            </a:r>
            <a:endParaRPr lang="en-US" altLang="zh-CN" sz="1400" b="1" dirty="0"/>
          </a:p>
          <a:p>
            <a:pPr lvl="1"/>
            <a:endParaRPr lang="en-US" altLang="zh-CN" sz="1400" b="1" dirty="0"/>
          </a:p>
          <a:p>
            <a:pPr lvl="1"/>
            <a:r>
              <a:rPr lang="zh-CN" altLang="en-US" sz="1200" b="1" dirty="0"/>
              <a:t>多周期</a:t>
            </a:r>
            <a:r>
              <a:rPr lang="en-US" altLang="zh-CN" sz="1200" b="1" dirty="0"/>
              <a:t>MIPS</a:t>
            </a:r>
            <a:r>
              <a:rPr lang="zh-CN" altLang="en-US" sz="1200" b="1" dirty="0"/>
              <a:t>处理器指令周期的第一个时钟周期</a:t>
            </a:r>
            <a:r>
              <a:rPr lang="en-US" altLang="zh-CN" sz="1200" b="1" dirty="0">
                <a:solidFill>
                  <a:srgbClr val="FF0000"/>
                </a:solidFill>
              </a:rPr>
              <a:t>T1</a:t>
            </a:r>
            <a:r>
              <a:rPr lang="zh-CN" altLang="en-US" sz="1200" b="1" dirty="0"/>
              <a:t>是</a:t>
            </a:r>
            <a:r>
              <a:rPr lang="zh-CN" altLang="en-US" sz="1200" b="1" dirty="0">
                <a:solidFill>
                  <a:srgbClr val="FF0000"/>
                </a:solidFill>
              </a:rPr>
              <a:t>取指令阶段</a:t>
            </a:r>
            <a:r>
              <a:rPr lang="zh-CN" altLang="en-US" sz="1200" b="1" dirty="0"/>
              <a:t>，共包括</a:t>
            </a:r>
            <a:r>
              <a:rPr lang="zh-CN" altLang="en-US" sz="1200" b="1" dirty="0">
                <a:solidFill>
                  <a:srgbClr val="FF0000"/>
                </a:solidFill>
              </a:rPr>
              <a:t>两条并发</a:t>
            </a:r>
            <a:r>
              <a:rPr lang="zh-CN" altLang="en-US" sz="1200" b="1" dirty="0"/>
              <a:t>的数据通路（图</a:t>
            </a:r>
            <a:r>
              <a:rPr lang="en-US" altLang="zh-CN" sz="1200" b="1" dirty="0"/>
              <a:t>6.28</a:t>
            </a:r>
            <a:r>
              <a:rPr lang="zh-CN" altLang="en-US" sz="1200" b="1" dirty="0"/>
              <a:t>）；这两条数据通路没有冲突，可以在一个时钟周期内并发（同时完成）：</a:t>
            </a:r>
            <a:endParaRPr lang="en-US" altLang="zh-CN" sz="1200" b="1" dirty="0"/>
          </a:p>
          <a:p>
            <a:pPr marL="1257300" lvl="2" indent="-342900">
              <a:buFont typeface="+mj-ea"/>
              <a:buAutoNum type="circleNumDbPlain"/>
            </a:pPr>
            <a:r>
              <a:rPr lang="en-US" altLang="zh-CN" sz="1200" b="1" dirty="0"/>
              <a:t>M[PC] -&gt; IR     ;</a:t>
            </a:r>
            <a:r>
              <a:rPr lang="zh-CN" altLang="en-US" sz="1200" b="1" dirty="0"/>
              <a:t> 利用程序计数器</a:t>
            </a:r>
            <a:r>
              <a:rPr lang="en-US" altLang="zh-CN" sz="1200" b="1" dirty="0"/>
              <a:t>PC</a:t>
            </a:r>
            <a:r>
              <a:rPr lang="zh-CN" altLang="en-US" sz="1200" b="1" dirty="0"/>
              <a:t>访存指令存储器，将将指令字送入</a:t>
            </a:r>
            <a:r>
              <a:rPr lang="en-US" altLang="zh-CN" sz="1200" b="1" dirty="0"/>
              <a:t>IR</a:t>
            </a:r>
            <a:r>
              <a:rPr lang="zh-CN" altLang="en-US" sz="1200" b="1" dirty="0"/>
              <a:t>中锁存（图中的</a:t>
            </a:r>
            <a:r>
              <a:rPr lang="zh-CN" altLang="en-US" sz="1200" b="1" dirty="0">
                <a:solidFill>
                  <a:srgbClr val="7030A0"/>
                </a:solidFill>
              </a:rPr>
              <a:t>紫色通路</a:t>
            </a:r>
            <a:r>
              <a:rPr lang="zh-CN" altLang="en-US" sz="1200" b="1" dirty="0"/>
              <a:t>）。</a:t>
            </a:r>
            <a:endParaRPr lang="en-US" altLang="zh-CN" sz="1200" b="1" dirty="0"/>
          </a:p>
          <a:p>
            <a:pPr marL="1257300" lvl="2" indent="-342900">
              <a:buFont typeface="+mj-ea"/>
              <a:buAutoNum type="circleNumDbPlain"/>
            </a:pPr>
            <a:r>
              <a:rPr lang="en-US" altLang="zh-CN" sz="1200" b="1" dirty="0"/>
              <a:t>PC+4 -&gt; PC      ;</a:t>
            </a:r>
            <a:r>
              <a:rPr lang="zh-CN" altLang="en-US" sz="1200" b="1" dirty="0"/>
              <a:t> </a:t>
            </a:r>
            <a:r>
              <a:rPr lang="en-US" altLang="zh-CN" sz="1200" b="1" dirty="0"/>
              <a:t>PC</a:t>
            </a:r>
            <a:r>
              <a:rPr lang="zh-CN" altLang="en-US" sz="1200" b="1" dirty="0"/>
              <a:t>自增，修改为下一条顺序指令的地址（图中的</a:t>
            </a:r>
            <a:r>
              <a:rPr lang="zh-CN" altLang="en-US" sz="1200" b="1" dirty="0">
                <a:solidFill>
                  <a:srgbClr val="FF9900"/>
                </a:solidFill>
              </a:rPr>
              <a:t>橙色通路</a:t>
            </a:r>
            <a:r>
              <a:rPr lang="zh-CN" altLang="en-US" sz="1200" b="1" dirty="0"/>
              <a:t>）。</a:t>
            </a:r>
            <a:endParaRPr lang="en-US" altLang="zh-CN" sz="1050" b="1" dirty="0"/>
          </a:p>
          <a:p>
            <a:pPr lvl="1"/>
            <a:endParaRPr lang="en-US" altLang="zh-CN" sz="1200" b="1" dirty="0"/>
          </a:p>
          <a:p>
            <a:pPr lvl="1"/>
            <a:r>
              <a:rPr lang="zh-CN" altLang="en-US" sz="1200" b="1" dirty="0"/>
              <a:t>第一个数据通路（图中的</a:t>
            </a:r>
            <a:r>
              <a:rPr lang="zh-CN" altLang="en-US" sz="1200" b="1" dirty="0">
                <a:solidFill>
                  <a:srgbClr val="7030A0"/>
                </a:solidFill>
              </a:rPr>
              <a:t>紫色通路</a:t>
            </a:r>
            <a:r>
              <a:rPr lang="zh-CN" altLang="en-US" sz="1200" b="1" dirty="0"/>
              <a:t>）的控制信号：</a:t>
            </a:r>
            <a:r>
              <a:rPr lang="en-US" altLang="zh-CN" sz="1200" b="1" dirty="0" err="1"/>
              <a:t>IorD</a:t>
            </a:r>
            <a:r>
              <a:rPr lang="en-US" altLang="zh-CN" sz="1200" b="1" dirty="0"/>
              <a:t>=0</a:t>
            </a:r>
            <a:r>
              <a:rPr lang="zh-CN" altLang="en-US" sz="1200" b="1" dirty="0"/>
              <a:t>（</a:t>
            </a:r>
            <a:r>
              <a:rPr lang="en-US" altLang="zh-CN" sz="1200" b="1" dirty="0"/>
              <a:t>PC -&gt; </a:t>
            </a:r>
            <a:r>
              <a:rPr lang="zh-CN" altLang="en-US" sz="1200" b="1" dirty="0"/>
              <a:t>存储器），</a:t>
            </a:r>
            <a:r>
              <a:rPr lang="en-US" altLang="zh-CN" sz="1200" b="1" dirty="0" err="1"/>
              <a:t>MemWrite</a:t>
            </a:r>
            <a:r>
              <a:rPr lang="en-US" altLang="zh-CN" sz="1200" b="1" dirty="0"/>
              <a:t>=0</a:t>
            </a:r>
            <a:r>
              <a:rPr lang="zh-CN" altLang="en-US" sz="1200" b="1" dirty="0"/>
              <a:t>（存储器读），</a:t>
            </a:r>
            <a:r>
              <a:rPr lang="en-US" altLang="zh-CN" sz="1200" b="1" dirty="0" err="1"/>
              <a:t>IRWrite</a:t>
            </a:r>
            <a:r>
              <a:rPr lang="en-US" altLang="zh-CN" sz="1200" b="1" dirty="0"/>
              <a:t>=1</a:t>
            </a:r>
            <a:r>
              <a:rPr lang="zh-CN" altLang="en-US" sz="1200" b="1" dirty="0"/>
              <a:t>（存储器 </a:t>
            </a:r>
            <a:r>
              <a:rPr lang="en-US" altLang="zh-CN" sz="1200" b="1" dirty="0"/>
              <a:t>-&gt; IR</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9966"/>
                </a:solidFill>
              </a:rPr>
              <a:t>橙色通路</a:t>
            </a:r>
            <a:r>
              <a:rPr lang="zh-CN" altLang="en-US" sz="1200" b="1" dirty="0"/>
              <a:t>）的控制信号：</a:t>
            </a:r>
            <a:r>
              <a:rPr lang="en-US" altLang="zh-CN" sz="1200" b="1" dirty="0" err="1"/>
              <a:t>AluSrcA</a:t>
            </a:r>
            <a:r>
              <a:rPr lang="en-US" altLang="zh-CN" sz="1200" b="1" dirty="0"/>
              <a:t>=0</a:t>
            </a:r>
            <a:r>
              <a:rPr lang="zh-CN" altLang="en-US" sz="1200" b="1" dirty="0"/>
              <a:t>（</a:t>
            </a:r>
            <a:r>
              <a:rPr lang="en-US" altLang="zh-CN" sz="1200" b="1" dirty="0"/>
              <a:t>PC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=1</a:t>
            </a:r>
            <a:r>
              <a:rPr lang="zh-CN" altLang="en-US" sz="1200" b="1" dirty="0"/>
              <a:t>（常数</a:t>
            </a:r>
            <a:r>
              <a:rPr lang="en-US" altLang="zh-CN" sz="1200" b="1" dirty="0"/>
              <a:t>4</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=0</a:t>
            </a:r>
            <a:r>
              <a:rPr lang="zh-CN" altLang="en-US" sz="1200" b="1" dirty="0"/>
              <a:t>（</a:t>
            </a:r>
            <a:r>
              <a:rPr lang="en-US" altLang="zh-CN" sz="1200" b="1" dirty="0"/>
              <a:t>ALU</a:t>
            </a:r>
            <a:r>
              <a:rPr lang="zh-CN" altLang="en-US" sz="1200" b="1" dirty="0"/>
              <a:t>做加法运算，即</a:t>
            </a:r>
            <a:r>
              <a:rPr lang="en-US" altLang="zh-CN" sz="1200" b="1" dirty="0"/>
              <a:t>PC+4</a:t>
            </a:r>
            <a:r>
              <a:rPr lang="zh-CN" altLang="en-US" sz="1200" b="1" dirty="0"/>
              <a:t>），</a:t>
            </a:r>
            <a:r>
              <a:rPr lang="en-US" altLang="zh-CN" sz="1200" b="1" dirty="0" err="1"/>
              <a:t>PCSrc</a:t>
            </a:r>
            <a:r>
              <a:rPr lang="en-US" altLang="zh-CN" sz="1200" b="1" dirty="0"/>
              <a:t>=0</a:t>
            </a:r>
            <a:r>
              <a:rPr lang="zh-CN" altLang="en-US" sz="1200" b="1" dirty="0"/>
              <a:t>（</a:t>
            </a:r>
            <a:r>
              <a:rPr lang="en-US" altLang="zh-CN" sz="1200" b="1" dirty="0"/>
              <a:t>ALU</a:t>
            </a:r>
            <a:r>
              <a:rPr lang="zh-CN" altLang="en-US" sz="1200" b="1" dirty="0"/>
              <a:t>运算结果（即</a:t>
            </a:r>
            <a:r>
              <a:rPr lang="en-US" altLang="zh-CN" sz="1200" b="1" dirty="0"/>
              <a:t>PC+4</a:t>
            </a:r>
            <a:r>
              <a:rPr lang="zh-CN" altLang="en-US" sz="1200" b="1" dirty="0"/>
              <a:t>）  </a:t>
            </a:r>
            <a:r>
              <a:rPr lang="en-US" altLang="zh-CN" sz="1200" b="1" dirty="0"/>
              <a:t>-&gt; PC</a:t>
            </a:r>
            <a:r>
              <a:rPr lang="zh-CN" altLang="en-US" sz="1200" b="1" dirty="0"/>
              <a:t>输入口），</a:t>
            </a:r>
            <a:r>
              <a:rPr lang="en-US" altLang="zh-CN" sz="1200" b="1" dirty="0" err="1"/>
              <a:t>PCWrite</a:t>
            </a:r>
            <a:r>
              <a:rPr lang="en-US" altLang="zh-CN" sz="1200" b="1" dirty="0"/>
              <a:t>=1</a:t>
            </a:r>
            <a:r>
              <a:rPr lang="zh-CN" altLang="en-US" sz="1200" b="1" dirty="0"/>
              <a:t>（</a:t>
            </a:r>
            <a:r>
              <a:rPr lang="en-US" altLang="zh-CN" sz="1200" b="1" dirty="0" err="1"/>
              <a:t>PCEn</a:t>
            </a:r>
            <a:r>
              <a:rPr lang="en-US" altLang="zh-CN" sz="1200" b="1" dirty="0"/>
              <a:t>=1</a:t>
            </a:r>
            <a:r>
              <a:rPr lang="zh-CN" altLang="en-US" sz="1200" b="1" dirty="0"/>
              <a:t>，</a:t>
            </a:r>
            <a:r>
              <a:rPr lang="en-US" altLang="zh-CN" sz="1200" b="1" dirty="0"/>
              <a:t>PC + 4 -&gt; PC</a:t>
            </a:r>
            <a:r>
              <a:rPr lang="zh-CN" altLang="en-US" sz="1200" b="1" dirty="0"/>
              <a:t>）。</a:t>
            </a:r>
            <a:endParaRPr lang="en-US" altLang="zh-CN" sz="2200" b="1" dirty="0"/>
          </a:p>
          <a:p>
            <a:pPr lvl="3"/>
            <a:endParaRPr lang="en-US" altLang="zh-CN" sz="1400" b="1" dirty="0"/>
          </a:p>
        </p:txBody>
      </p:sp>
      <p:grpSp>
        <p:nvGrpSpPr>
          <p:cNvPr id="14" name="组合 13">
            <a:extLst>
              <a:ext uri="{FF2B5EF4-FFF2-40B4-BE49-F238E27FC236}">
                <a16:creationId xmlns:a16="http://schemas.microsoft.com/office/drawing/2014/main" id="{DBAF89AE-2123-4CF8-9AA9-1B5321333194}"/>
              </a:ext>
            </a:extLst>
          </p:cNvPr>
          <p:cNvGrpSpPr/>
          <p:nvPr/>
        </p:nvGrpSpPr>
        <p:grpSpPr>
          <a:xfrm>
            <a:off x="1907704" y="3356992"/>
            <a:ext cx="6156176" cy="3229327"/>
            <a:chOff x="1907704" y="3573016"/>
            <a:chExt cx="6156176" cy="3229327"/>
          </a:xfrm>
        </p:grpSpPr>
        <p:pic>
          <p:nvPicPr>
            <p:cNvPr id="12" name="图片 11">
              <a:extLst>
                <a:ext uri="{FF2B5EF4-FFF2-40B4-BE49-F238E27FC236}">
                  <a16:creationId xmlns:a16="http://schemas.microsoft.com/office/drawing/2014/main" id="{CD0DCA3B-F82C-4EB2-8D79-E32C4D392763}"/>
                </a:ext>
              </a:extLst>
            </p:cNvPr>
            <p:cNvPicPr>
              <a:picLocks noChangeAspect="1"/>
            </p:cNvPicPr>
            <p:nvPr/>
          </p:nvPicPr>
          <p:blipFill>
            <a:blip r:embed="rId2"/>
            <a:stretch>
              <a:fillRect/>
            </a:stretch>
          </p:blipFill>
          <p:spPr>
            <a:xfrm>
              <a:off x="1907704" y="3573016"/>
              <a:ext cx="6156176" cy="2915748"/>
            </a:xfrm>
            <a:prstGeom prst="rect">
              <a:avLst/>
            </a:prstGeom>
          </p:spPr>
        </p:pic>
        <p:sp>
          <p:nvSpPr>
            <p:cNvPr id="13" name="文本框 12">
              <a:extLst>
                <a:ext uri="{FF2B5EF4-FFF2-40B4-BE49-F238E27FC236}">
                  <a16:creationId xmlns:a16="http://schemas.microsoft.com/office/drawing/2014/main" id="{F69C1650-70EC-4E84-AC8D-088C6F09E109}"/>
                </a:ext>
              </a:extLst>
            </p:cNvPr>
            <p:cNvSpPr txBox="1"/>
            <p:nvPr/>
          </p:nvSpPr>
          <p:spPr>
            <a:xfrm>
              <a:off x="3491880" y="6525344"/>
              <a:ext cx="3549370" cy="276999"/>
            </a:xfrm>
            <a:prstGeom prst="rect">
              <a:avLst/>
            </a:prstGeom>
            <a:noFill/>
          </p:spPr>
          <p:txBody>
            <a:bodyPr wrap="none" rtlCol="0">
              <a:spAutoFit/>
            </a:bodyPr>
            <a:lstStyle/>
            <a:p>
              <a:r>
                <a:rPr lang="zh-CN" altLang="en-US" sz="1200" b="1" dirty="0"/>
                <a:t>图</a:t>
              </a:r>
              <a:r>
                <a:rPr lang="en-US" altLang="zh-CN" sz="1200" b="1" dirty="0"/>
                <a:t>6.28    </a:t>
              </a:r>
              <a:r>
                <a:rPr lang="zh-CN" altLang="en-US" sz="1200" b="1" dirty="0"/>
                <a:t>多周期</a:t>
              </a:r>
              <a:r>
                <a:rPr lang="en-US" altLang="zh-CN" sz="1200" b="1" dirty="0"/>
                <a:t>MIPS</a:t>
              </a:r>
              <a:r>
                <a:rPr lang="zh-CN" altLang="en-US" sz="1200" b="1" dirty="0"/>
                <a:t>处理器取指令阶段的数据通路</a:t>
              </a:r>
            </a:p>
          </p:txBody>
        </p:sp>
      </p:grpSp>
    </p:spTree>
    <p:extLst>
      <p:ext uri="{BB962C8B-B14F-4D97-AF65-F5344CB8AC3E}">
        <p14:creationId xmlns:p14="http://schemas.microsoft.com/office/powerpoint/2010/main" val="328024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4</a:t>
            </a:r>
            <a:r>
              <a:rPr lang="zh-CN" altLang="en-US" sz="1800" b="1" dirty="0"/>
              <a:t>）译码</a:t>
            </a:r>
            <a:r>
              <a:rPr lang="en-US" altLang="zh-CN" sz="1800" b="1" dirty="0"/>
              <a:t>/</a:t>
            </a:r>
            <a:r>
              <a:rPr lang="zh-CN" altLang="en-US" sz="1800" b="1" dirty="0"/>
              <a:t>取数阶段数据通路</a:t>
            </a:r>
            <a:endParaRPr lang="en-US" altLang="zh-CN" sz="1400" b="1" dirty="0"/>
          </a:p>
          <a:p>
            <a:pPr lvl="1"/>
            <a:endParaRPr lang="en-US" altLang="zh-CN" sz="600" b="1" dirty="0"/>
          </a:p>
          <a:p>
            <a:pPr lvl="1"/>
            <a:r>
              <a:rPr lang="zh-CN" altLang="en-US" sz="1200" b="1" dirty="0"/>
              <a:t>多周期</a:t>
            </a:r>
            <a:r>
              <a:rPr lang="en-US" altLang="zh-CN" sz="1200" b="1" dirty="0"/>
              <a:t>MIPS</a:t>
            </a:r>
            <a:r>
              <a:rPr lang="zh-CN" altLang="en-US" sz="1200" b="1" dirty="0"/>
              <a:t>处理器指令周期的第二个时钟周期</a:t>
            </a:r>
            <a:r>
              <a:rPr lang="en-US" altLang="zh-CN" sz="1200" b="1" dirty="0">
                <a:solidFill>
                  <a:srgbClr val="FF0000"/>
                </a:solidFill>
              </a:rPr>
              <a:t>T2</a:t>
            </a:r>
            <a:r>
              <a:rPr lang="zh-CN" altLang="en-US" sz="1200" b="1" dirty="0"/>
              <a:t>是</a:t>
            </a:r>
            <a:r>
              <a:rPr lang="zh-CN" altLang="en-US" sz="1200" b="1" dirty="0">
                <a:solidFill>
                  <a:srgbClr val="FF0000"/>
                </a:solidFill>
              </a:rPr>
              <a:t>译码</a:t>
            </a:r>
            <a:r>
              <a:rPr lang="en-US" altLang="zh-CN" sz="1200" b="1" dirty="0">
                <a:solidFill>
                  <a:srgbClr val="FF0000"/>
                </a:solidFill>
              </a:rPr>
              <a:t>/</a:t>
            </a:r>
            <a:r>
              <a:rPr lang="zh-CN" altLang="en-US" sz="1200" b="1" dirty="0">
                <a:solidFill>
                  <a:srgbClr val="FF0000"/>
                </a:solidFill>
              </a:rPr>
              <a:t>取数阶段</a:t>
            </a:r>
            <a:r>
              <a:rPr lang="zh-CN" altLang="en-US" sz="1200" b="1" dirty="0"/>
              <a:t>，共包括</a:t>
            </a:r>
            <a:r>
              <a:rPr lang="zh-CN" altLang="en-US" sz="1200" b="1" dirty="0">
                <a:solidFill>
                  <a:srgbClr val="FF0000"/>
                </a:solidFill>
              </a:rPr>
              <a:t>三条并发</a:t>
            </a:r>
            <a:r>
              <a:rPr lang="zh-CN" altLang="en-US" sz="1200" b="1" dirty="0"/>
              <a:t>的数据通路（图</a:t>
            </a:r>
            <a:r>
              <a:rPr lang="en-US" altLang="zh-CN" sz="1200" b="1" dirty="0"/>
              <a:t>6.29</a:t>
            </a:r>
            <a:r>
              <a:rPr lang="zh-CN" altLang="en-US" sz="1200" b="1" dirty="0"/>
              <a:t>）；这三条数据通路没有冲突，可以在一个时钟周期内并发（同时完成）：</a:t>
            </a:r>
            <a:endParaRPr lang="en-US" altLang="zh-CN" sz="1200" b="1" dirty="0"/>
          </a:p>
          <a:p>
            <a:pPr marL="1257300" lvl="2" indent="-342900">
              <a:buFont typeface="+mj-ea"/>
              <a:buAutoNum type="circleNumDbPlain"/>
            </a:pPr>
            <a:r>
              <a:rPr lang="en-US" altLang="zh-CN" sz="1200" b="1" dirty="0"/>
              <a:t>IR</a:t>
            </a:r>
            <a:r>
              <a:rPr lang="zh-CN" altLang="en-US" sz="1200" b="1" dirty="0"/>
              <a:t>的</a:t>
            </a:r>
            <a:r>
              <a:rPr lang="en-US" altLang="zh-CN" sz="1200" b="1" dirty="0"/>
              <a:t>Op</a:t>
            </a:r>
            <a:r>
              <a:rPr lang="zh-CN" altLang="en-US" sz="1200" b="1" dirty="0"/>
              <a:t>和</a:t>
            </a:r>
            <a:r>
              <a:rPr lang="en-US" altLang="zh-CN" sz="1200" b="1" dirty="0" err="1"/>
              <a:t>funct</a:t>
            </a:r>
            <a:r>
              <a:rPr lang="zh-CN" altLang="en-US" sz="1200" b="1" dirty="0"/>
              <a:t> </a:t>
            </a:r>
            <a:r>
              <a:rPr lang="en-US" altLang="zh-CN" sz="1200" b="1" dirty="0"/>
              <a:t>-&gt;</a:t>
            </a:r>
            <a:r>
              <a:rPr lang="zh-CN" altLang="en-US" sz="1200" b="1" dirty="0"/>
              <a:t> 控制器                    </a:t>
            </a:r>
            <a:r>
              <a:rPr lang="en-US" altLang="zh-CN" sz="1200" b="1" dirty="0"/>
              <a:t>;</a:t>
            </a:r>
            <a:r>
              <a:rPr lang="zh-CN" altLang="en-US" sz="1200" b="1" dirty="0"/>
              <a:t> 指令译码，控制器根据</a:t>
            </a:r>
            <a:r>
              <a:rPr lang="en-US" altLang="zh-CN" sz="1200" b="1" dirty="0"/>
              <a:t>IR</a:t>
            </a:r>
            <a:r>
              <a:rPr lang="zh-CN" altLang="en-US" sz="1200" b="1" dirty="0"/>
              <a:t>中的</a:t>
            </a:r>
            <a:r>
              <a:rPr lang="en-US" altLang="zh-CN" sz="1200" b="1" dirty="0"/>
              <a:t>Op</a:t>
            </a:r>
            <a:r>
              <a:rPr lang="zh-CN" altLang="en-US" sz="1200" b="1" dirty="0"/>
              <a:t>和</a:t>
            </a:r>
            <a:r>
              <a:rPr lang="en-US" altLang="zh-CN" sz="1200" b="1" dirty="0" err="1"/>
              <a:t>funct</a:t>
            </a:r>
            <a:r>
              <a:rPr lang="zh-CN" altLang="en-US" sz="1200" b="1" dirty="0"/>
              <a:t>字段进行译码，生成指令译码信号（图中的</a:t>
            </a:r>
            <a:r>
              <a:rPr lang="zh-CN" altLang="en-US" sz="1200" b="1" dirty="0">
                <a:solidFill>
                  <a:srgbClr val="00B050"/>
                </a:solidFill>
              </a:rPr>
              <a:t>绿色通路</a:t>
            </a:r>
            <a:r>
              <a:rPr lang="zh-CN" altLang="en-US" sz="1200" b="1" dirty="0"/>
              <a:t>）。</a:t>
            </a:r>
            <a:endParaRPr lang="en-US" altLang="zh-CN" sz="1200" b="1" dirty="0"/>
          </a:p>
          <a:p>
            <a:pPr marL="1257300" lvl="2" indent="-342900">
              <a:buFont typeface="+mj-ea"/>
              <a:buAutoNum type="circleNumDbPlain"/>
            </a:pPr>
            <a:r>
              <a:rPr lang="en-US" altLang="zh-CN" sz="1200" b="1" dirty="0"/>
              <a:t>R[</a:t>
            </a:r>
            <a:r>
              <a:rPr lang="en-US" altLang="zh-CN" sz="1200" b="1" dirty="0" err="1"/>
              <a:t>rs</a:t>
            </a:r>
            <a:r>
              <a:rPr lang="en-US" altLang="zh-CN" sz="1200" b="1" dirty="0"/>
              <a:t>] -&gt; A;          R[rt] -&gt; B                      ;</a:t>
            </a:r>
            <a:r>
              <a:rPr lang="zh-CN" altLang="en-US" sz="1200" b="1" dirty="0"/>
              <a:t> 取操作数，将</a:t>
            </a:r>
            <a:r>
              <a:rPr lang="en-US" altLang="zh-CN" sz="1200" b="1" dirty="0"/>
              <a:t>IR</a:t>
            </a:r>
            <a:r>
              <a:rPr lang="zh-CN" altLang="en-US" sz="1200" b="1" dirty="0"/>
              <a:t>中的</a:t>
            </a:r>
            <a:r>
              <a:rPr lang="en-US" altLang="zh-CN" sz="1200" b="1" dirty="0" err="1"/>
              <a:t>rs</a:t>
            </a:r>
            <a:r>
              <a:rPr lang="zh-CN" altLang="en-US" sz="1200" b="1" dirty="0"/>
              <a:t>、</a:t>
            </a:r>
            <a:r>
              <a:rPr lang="en-US" altLang="zh-CN" sz="1200" b="1" dirty="0"/>
              <a:t>rt</a:t>
            </a:r>
            <a:r>
              <a:rPr lang="zh-CN" altLang="en-US" sz="1200" b="1" dirty="0"/>
              <a:t>字段送寄存器堆的</a:t>
            </a:r>
            <a:r>
              <a:rPr lang="en-US" altLang="zh-CN" sz="1200" b="1" dirty="0"/>
              <a:t>R1#</a:t>
            </a:r>
            <a:r>
              <a:rPr lang="zh-CN" altLang="en-US" sz="1200" b="1" dirty="0"/>
              <a:t>、</a:t>
            </a:r>
            <a:r>
              <a:rPr lang="en-US" altLang="zh-CN" sz="1200" b="1" dirty="0"/>
              <a:t>R2#</a:t>
            </a:r>
            <a:r>
              <a:rPr lang="zh-CN" altLang="en-US" sz="1200" b="1" dirty="0"/>
              <a:t>，寄存器堆的输出送</a:t>
            </a:r>
            <a:r>
              <a:rPr lang="en-US" altLang="zh-CN" sz="1200" b="1" dirty="0"/>
              <a:t>A</a:t>
            </a:r>
            <a:r>
              <a:rPr lang="zh-CN" altLang="en-US" sz="1200" b="1" dirty="0"/>
              <a:t>、</a:t>
            </a:r>
            <a:r>
              <a:rPr lang="en-US" altLang="zh-CN" sz="1200" b="1" dirty="0"/>
              <a:t>B</a:t>
            </a:r>
            <a:r>
              <a:rPr lang="zh-CN" altLang="en-US" sz="1200" b="1" dirty="0"/>
              <a:t>寄存器中暂存（图中的</a:t>
            </a:r>
            <a:r>
              <a:rPr lang="zh-CN" altLang="en-US" sz="1200" b="1" dirty="0">
                <a:solidFill>
                  <a:srgbClr val="FF9900"/>
                </a:solidFill>
              </a:rPr>
              <a:t>橙色通路</a:t>
            </a:r>
            <a:r>
              <a:rPr lang="zh-CN" altLang="en-US" sz="1200" b="1" dirty="0"/>
              <a:t>）。</a:t>
            </a:r>
            <a:endParaRPr lang="en-US" altLang="zh-CN" sz="1200" b="1" dirty="0"/>
          </a:p>
          <a:p>
            <a:pPr marL="1257300" lvl="2" indent="-342900">
              <a:buFont typeface="+mj-ea"/>
              <a:buAutoNum type="circleNumDbPlain"/>
            </a:pPr>
            <a:r>
              <a:rPr lang="en-US" altLang="zh-CN" sz="1200" b="1" dirty="0"/>
              <a:t>PC + 4 + </a:t>
            </a:r>
            <a:r>
              <a:rPr lang="en-US" altLang="zh-CN" sz="1200" b="1" dirty="0" err="1"/>
              <a:t>SignExt</a:t>
            </a:r>
            <a:r>
              <a:rPr lang="en-US" altLang="zh-CN" sz="1200" b="1" dirty="0"/>
              <a:t>(imm16)&lt;&lt;2  -&gt; C       ;</a:t>
            </a:r>
            <a:r>
              <a:rPr lang="zh-CN" altLang="en-US" sz="1200" b="1" dirty="0"/>
              <a:t> 提前计算分支目标地址，并将结果暂存在</a:t>
            </a:r>
            <a:r>
              <a:rPr lang="en-US" altLang="zh-CN" sz="1200" b="1" dirty="0"/>
              <a:t>C</a:t>
            </a:r>
            <a:r>
              <a:rPr lang="zh-CN" altLang="en-US" sz="1200" b="1" dirty="0"/>
              <a:t>寄存器中（图中的</a:t>
            </a:r>
            <a:r>
              <a:rPr lang="zh-CN" altLang="en-US" sz="1200" b="1" dirty="0">
                <a:solidFill>
                  <a:srgbClr val="7030A0"/>
                </a:solidFill>
              </a:rPr>
              <a:t>紫色通路</a:t>
            </a:r>
            <a:r>
              <a:rPr lang="zh-CN" altLang="en-US" sz="1200" b="1" dirty="0"/>
              <a:t>）。</a:t>
            </a:r>
            <a:endParaRPr lang="en-US" altLang="zh-CN" sz="1050" b="1" dirty="0"/>
          </a:p>
          <a:p>
            <a:pPr marL="1257300" lvl="2" indent="-342900">
              <a:buFont typeface="+mj-ea"/>
              <a:buAutoNum type="circleNumDbPlain"/>
            </a:pPr>
            <a:endParaRPr lang="en-US" altLang="zh-CN" sz="1050" b="1" dirty="0"/>
          </a:p>
          <a:p>
            <a:pPr lvl="1"/>
            <a:r>
              <a:rPr lang="zh-CN" altLang="en-US" sz="1200" b="1" dirty="0"/>
              <a:t>第一个数据通路（图中的</a:t>
            </a:r>
            <a:r>
              <a:rPr lang="zh-CN" altLang="en-US" sz="1200" b="1" dirty="0">
                <a:solidFill>
                  <a:srgbClr val="00B050"/>
                </a:solidFill>
              </a:rPr>
              <a:t>绿色通路</a:t>
            </a:r>
            <a:r>
              <a:rPr lang="zh-CN" altLang="en-US" sz="1200" b="1" dirty="0"/>
              <a:t>）没有控制信号；第二个数据通路（图中的</a:t>
            </a:r>
            <a:r>
              <a:rPr lang="zh-CN" altLang="en-US" sz="1200" b="1" dirty="0">
                <a:solidFill>
                  <a:srgbClr val="FF9900"/>
                </a:solidFill>
              </a:rPr>
              <a:t>橙色通路</a:t>
            </a:r>
            <a:r>
              <a:rPr lang="zh-CN" altLang="en-US" sz="1200" b="1" dirty="0"/>
              <a:t>）也没有控制信号（</a:t>
            </a:r>
            <a:r>
              <a:rPr lang="en-US" altLang="zh-CN" sz="1200" b="1" dirty="0" err="1"/>
              <a:t>RegWrite</a:t>
            </a:r>
            <a:r>
              <a:rPr lang="zh-CN" altLang="en-US" sz="1200" b="1" dirty="0"/>
              <a:t>是控制寄存器堆的写操作）。</a:t>
            </a:r>
            <a:endParaRPr lang="en-US" altLang="zh-CN" sz="1200" b="1" dirty="0"/>
          </a:p>
          <a:p>
            <a:pPr lvl="1"/>
            <a:endParaRPr lang="en-US" altLang="zh-CN" sz="1200" b="1" dirty="0"/>
          </a:p>
          <a:p>
            <a:pPr lvl="1"/>
            <a:r>
              <a:rPr lang="zh-CN" altLang="en-US" sz="1200" b="1" dirty="0"/>
              <a:t>第三个数据通路（图中的</a:t>
            </a:r>
            <a:r>
              <a:rPr lang="zh-CN" altLang="en-US" sz="1200" b="1" dirty="0">
                <a:solidFill>
                  <a:srgbClr val="7030A0"/>
                </a:solidFill>
              </a:rPr>
              <a:t>紫色通路</a:t>
            </a:r>
            <a:r>
              <a:rPr lang="zh-CN" altLang="en-US" sz="1200" b="1" dirty="0"/>
              <a:t>）的控制信号：</a:t>
            </a:r>
            <a:r>
              <a:rPr lang="en-US" altLang="zh-CN" sz="1200" b="1" dirty="0" err="1"/>
              <a:t>AluSrcA</a:t>
            </a:r>
            <a:r>
              <a:rPr lang="en-US" altLang="zh-CN" sz="1200" b="1" dirty="0"/>
              <a:t>=0</a:t>
            </a:r>
            <a:r>
              <a:rPr lang="zh-CN" altLang="en-US" sz="1200" b="1" dirty="0"/>
              <a:t>（</a:t>
            </a:r>
            <a:r>
              <a:rPr lang="en-US" altLang="zh-CN" sz="1200" b="1" dirty="0"/>
              <a:t>PC+4 -&gt;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=3</a:t>
            </a:r>
            <a:r>
              <a:rPr lang="zh-CN" altLang="en-US" sz="1200" b="1" dirty="0"/>
              <a:t>（</a:t>
            </a:r>
            <a:r>
              <a:rPr lang="en-US" altLang="zh-CN" sz="1200" b="1" dirty="0" err="1"/>
              <a:t>SignExt</a:t>
            </a:r>
            <a:r>
              <a:rPr lang="en-US" altLang="zh-CN" sz="1200" b="1" dirty="0"/>
              <a:t>(imm16)&lt;&lt;2</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=0</a:t>
            </a:r>
            <a:r>
              <a:rPr lang="zh-CN" altLang="en-US" sz="1200" b="1" dirty="0"/>
              <a:t>（</a:t>
            </a:r>
            <a:r>
              <a:rPr lang="en-US" altLang="zh-CN" sz="1200" b="1" dirty="0"/>
              <a:t>ALU</a:t>
            </a:r>
            <a:r>
              <a:rPr lang="zh-CN" altLang="en-US" sz="1200" b="1" dirty="0"/>
              <a:t>做加法运算，即</a:t>
            </a:r>
            <a:r>
              <a:rPr lang="en-US" altLang="zh-CN" sz="1200" b="1" dirty="0"/>
              <a:t>PC + 4 + </a:t>
            </a:r>
            <a:r>
              <a:rPr lang="en-US" altLang="zh-CN" sz="1200" b="1" dirty="0" err="1"/>
              <a:t>SignExt</a:t>
            </a:r>
            <a:r>
              <a:rPr lang="en-US" altLang="zh-CN" sz="1200" b="1" dirty="0"/>
              <a:t>(imm16)&lt;&lt;2</a:t>
            </a:r>
            <a:r>
              <a:rPr lang="zh-CN" altLang="en-US" sz="1200" b="1" dirty="0"/>
              <a:t> </a:t>
            </a:r>
            <a:r>
              <a:rPr lang="en-US" altLang="zh-CN" sz="1200" b="1" dirty="0"/>
              <a:t>-&gt;</a:t>
            </a:r>
            <a:r>
              <a:rPr lang="zh-CN" altLang="en-US" sz="1200" b="1" dirty="0"/>
              <a:t> </a:t>
            </a:r>
            <a:r>
              <a:rPr lang="en-US" altLang="zh-CN" sz="1200" b="1" dirty="0"/>
              <a:t>C</a:t>
            </a:r>
            <a:r>
              <a:rPr lang="zh-CN" altLang="en-US" sz="1200" b="1" dirty="0"/>
              <a:t>）。</a:t>
            </a:r>
            <a:endParaRPr lang="en-US" altLang="zh-CN" sz="2200" b="1" dirty="0"/>
          </a:p>
          <a:p>
            <a:pPr lvl="3"/>
            <a:endParaRPr lang="en-US" altLang="zh-CN" sz="1400" b="1" dirty="0"/>
          </a:p>
        </p:txBody>
      </p:sp>
      <p:sp>
        <p:nvSpPr>
          <p:cNvPr id="13" name="文本框 12">
            <a:extLst>
              <a:ext uri="{FF2B5EF4-FFF2-40B4-BE49-F238E27FC236}">
                <a16:creationId xmlns:a16="http://schemas.microsoft.com/office/drawing/2014/main" id="{F69C1650-70EC-4E84-AC8D-088C6F09E109}"/>
              </a:ext>
            </a:extLst>
          </p:cNvPr>
          <p:cNvSpPr txBox="1"/>
          <p:nvPr/>
        </p:nvSpPr>
        <p:spPr>
          <a:xfrm>
            <a:off x="3347864" y="6525344"/>
            <a:ext cx="3768980" cy="276999"/>
          </a:xfrm>
          <a:prstGeom prst="rect">
            <a:avLst/>
          </a:prstGeom>
          <a:noFill/>
        </p:spPr>
        <p:txBody>
          <a:bodyPr wrap="none" rtlCol="0">
            <a:spAutoFit/>
          </a:bodyPr>
          <a:lstStyle/>
          <a:p>
            <a:r>
              <a:rPr lang="zh-CN" altLang="en-US" sz="1200" b="1" dirty="0"/>
              <a:t>图</a:t>
            </a:r>
            <a:r>
              <a:rPr lang="en-US" altLang="zh-CN" sz="1200" b="1" dirty="0"/>
              <a:t>6.29    </a:t>
            </a:r>
            <a:r>
              <a:rPr lang="zh-CN" altLang="en-US" sz="1200" b="1" dirty="0"/>
              <a:t>多周期</a:t>
            </a:r>
            <a:r>
              <a:rPr lang="en-US" altLang="zh-CN" sz="1200" b="1" dirty="0"/>
              <a:t>MIPS</a:t>
            </a:r>
            <a:r>
              <a:rPr lang="zh-CN" altLang="en-US" sz="1200" b="1" dirty="0"/>
              <a:t>处理器译码</a:t>
            </a:r>
            <a:r>
              <a:rPr lang="en-US" altLang="zh-CN" sz="1200" b="1" dirty="0"/>
              <a:t>/</a:t>
            </a:r>
            <a:r>
              <a:rPr lang="zh-CN" altLang="en-US" sz="1200" b="1" dirty="0"/>
              <a:t>取数阶段的数据通路</a:t>
            </a:r>
          </a:p>
        </p:txBody>
      </p:sp>
      <p:pic>
        <p:nvPicPr>
          <p:cNvPr id="3" name="图片 2">
            <a:extLst>
              <a:ext uri="{FF2B5EF4-FFF2-40B4-BE49-F238E27FC236}">
                <a16:creationId xmlns:a16="http://schemas.microsoft.com/office/drawing/2014/main" id="{3360B721-3811-4D06-8431-3231F78C713B}"/>
              </a:ext>
            </a:extLst>
          </p:cNvPr>
          <p:cNvPicPr>
            <a:picLocks noChangeAspect="1"/>
          </p:cNvPicPr>
          <p:nvPr/>
        </p:nvPicPr>
        <p:blipFill>
          <a:blip r:embed="rId2"/>
          <a:stretch>
            <a:fillRect/>
          </a:stretch>
        </p:blipFill>
        <p:spPr>
          <a:xfrm>
            <a:off x="2051720" y="3645024"/>
            <a:ext cx="5844674" cy="2804200"/>
          </a:xfrm>
          <a:prstGeom prst="rect">
            <a:avLst/>
          </a:prstGeom>
        </p:spPr>
      </p:pic>
    </p:spTree>
    <p:extLst>
      <p:ext uri="{BB962C8B-B14F-4D97-AF65-F5344CB8AC3E}">
        <p14:creationId xmlns:p14="http://schemas.microsoft.com/office/powerpoint/2010/main" val="81906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C42DDD1-76C5-48EE-9AAD-07C67916F1A1}"/>
              </a:ext>
            </a:extLst>
          </p:cNvPr>
          <p:cNvSpPr>
            <a:spLocks noGrp="1"/>
          </p:cNvSpPr>
          <p:nvPr>
            <p:ph idx="1"/>
          </p:nvPr>
        </p:nvSpPr>
        <p:spPr>
          <a:xfrm>
            <a:off x="457200" y="404664"/>
            <a:ext cx="8229600" cy="6120680"/>
          </a:xfrm>
        </p:spPr>
        <p:txBody>
          <a:bodyPr/>
          <a:lstStyle/>
          <a:p>
            <a:r>
              <a:rPr lang="en-US" altLang="zh-CN" sz="2000" b="1" dirty="0"/>
              <a:t>2</a:t>
            </a:r>
            <a:r>
              <a:rPr lang="zh-CN" altLang="en-US" sz="2000" b="1" dirty="0"/>
              <a:t>、操作控制器</a:t>
            </a:r>
            <a:endParaRPr lang="en-US" altLang="zh-CN" sz="2000" b="1" dirty="0"/>
          </a:p>
          <a:p>
            <a:pPr lvl="1"/>
            <a:endParaRPr lang="en-US" altLang="zh-CN" sz="800" b="1" dirty="0">
              <a:solidFill>
                <a:srgbClr val="FF0000"/>
              </a:solidFill>
            </a:endParaRPr>
          </a:p>
          <a:p>
            <a:pPr lvl="1"/>
            <a:r>
              <a:rPr lang="zh-CN" altLang="en-US" sz="1600" b="1" dirty="0">
                <a:solidFill>
                  <a:srgbClr val="FF0000"/>
                </a:solidFill>
              </a:rPr>
              <a:t>操作控制器</a:t>
            </a:r>
            <a:r>
              <a:rPr lang="zh-CN" altLang="en-US" sz="1600" b="1" dirty="0"/>
              <a:t>接收指令译码器送来的指令译码信号，与时序信号、条件及状态信息进行组合，形成各种具有严格时间先后顺序的操作控制信号（</a:t>
            </a:r>
            <a:r>
              <a:rPr lang="zh-CN" altLang="en-US" sz="1600" b="1" dirty="0">
                <a:solidFill>
                  <a:srgbClr val="FF0000"/>
                </a:solidFill>
              </a:rPr>
              <a:t>微操作控制信号序列</a:t>
            </a:r>
            <a:r>
              <a:rPr lang="zh-CN" altLang="en-US" sz="1600" b="1" dirty="0"/>
              <a:t>）。</a:t>
            </a:r>
            <a:endParaRPr lang="en-US" altLang="zh-CN" sz="1600" b="1" dirty="0"/>
          </a:p>
          <a:p>
            <a:pPr lvl="1"/>
            <a:endParaRPr lang="en-US" altLang="zh-CN" sz="1600" b="1" dirty="0"/>
          </a:p>
          <a:p>
            <a:pPr lvl="1"/>
            <a:r>
              <a:rPr lang="en-US" altLang="zh-CN" sz="1600" b="1" dirty="0"/>
              <a:t>CPU</a:t>
            </a:r>
            <a:r>
              <a:rPr lang="zh-CN" altLang="en-US" sz="1600" b="1" dirty="0"/>
              <a:t>执行指令的过程就是</a:t>
            </a:r>
            <a:r>
              <a:rPr lang="en-US" altLang="zh-CN" sz="1600" b="1" dirty="0"/>
              <a:t>CPU</a:t>
            </a:r>
            <a:r>
              <a:rPr lang="zh-CN" altLang="en-US" sz="1600" b="1" dirty="0"/>
              <a:t>控制信息流的过程，操作控制器产生的微操作控制信号序列就是</a:t>
            </a:r>
            <a:r>
              <a:rPr lang="zh-CN" altLang="en-US" sz="1600" b="1" dirty="0">
                <a:solidFill>
                  <a:srgbClr val="FF0000"/>
                </a:solidFill>
              </a:rPr>
              <a:t>控制流</a:t>
            </a:r>
            <a:r>
              <a:rPr lang="zh-CN" altLang="en-US" sz="1600" b="1" dirty="0"/>
              <a:t>。</a:t>
            </a:r>
            <a:endParaRPr lang="en-US" altLang="zh-CN" sz="1600" b="1" dirty="0"/>
          </a:p>
          <a:p>
            <a:pPr lvl="1"/>
            <a:endParaRPr lang="en-US" altLang="zh-CN" sz="1600" b="1" dirty="0"/>
          </a:p>
          <a:p>
            <a:pPr lvl="1"/>
            <a:endParaRPr lang="en-US" altLang="zh-CN" sz="1600" b="1" dirty="0"/>
          </a:p>
          <a:p>
            <a:r>
              <a:rPr lang="en-US" altLang="zh-CN" sz="2000" b="1" dirty="0"/>
              <a:t>3</a:t>
            </a:r>
            <a:r>
              <a:rPr lang="zh-CN" altLang="en-US" sz="2000" b="1" dirty="0"/>
              <a:t>、时序产生器</a:t>
            </a:r>
            <a:endParaRPr lang="en-US" altLang="zh-CN" sz="2000" b="1" dirty="0"/>
          </a:p>
          <a:p>
            <a:pPr lvl="1"/>
            <a:endParaRPr lang="en-US" altLang="zh-CN" sz="800" b="1" dirty="0"/>
          </a:p>
          <a:p>
            <a:pPr lvl="1"/>
            <a:r>
              <a:rPr lang="zh-CN" altLang="en-US" sz="1600" b="1" dirty="0"/>
              <a:t>指令执行过程中的所有操作都必须按照一定的次序执行，因此需要引入</a:t>
            </a:r>
            <a:r>
              <a:rPr lang="zh-CN" altLang="en-US" sz="1600" b="1" dirty="0">
                <a:solidFill>
                  <a:srgbClr val="FF0000"/>
                </a:solidFill>
              </a:rPr>
              <a:t>时序</a:t>
            </a:r>
            <a:r>
              <a:rPr lang="zh-CN" altLang="en-US" sz="1600" b="1" dirty="0"/>
              <a:t>的概念，也就是要对完成指令而执行的微操作控制信号进行时间调制，严格规定各信号的产生时间和持续时间（</a:t>
            </a:r>
            <a:r>
              <a:rPr lang="en-US" altLang="zh-CN" sz="1600" b="1" dirty="0"/>
              <a:t>6.4</a:t>
            </a:r>
            <a:r>
              <a:rPr lang="zh-CN" altLang="en-US" sz="1600" b="1" dirty="0"/>
              <a:t>小节）。</a:t>
            </a:r>
            <a:endParaRPr lang="en-US" altLang="zh-CN" sz="1600" b="1" dirty="0"/>
          </a:p>
          <a:p>
            <a:pPr lvl="1"/>
            <a:endParaRPr lang="en-US" altLang="zh-CN" sz="1600" b="1" dirty="0"/>
          </a:p>
          <a:p>
            <a:pPr lvl="1"/>
            <a:r>
              <a:rPr lang="zh-CN" altLang="en-US" sz="1600" b="1" dirty="0"/>
              <a:t>根据时序调制方法的不同，操作控制器分为</a:t>
            </a:r>
            <a:r>
              <a:rPr lang="zh-CN" altLang="en-US" sz="1600" b="1" dirty="0">
                <a:solidFill>
                  <a:srgbClr val="FF0000"/>
                </a:solidFill>
              </a:rPr>
              <a:t>硬布线控制器</a:t>
            </a:r>
            <a:r>
              <a:rPr lang="zh-CN" altLang="en-US" sz="1600" b="1" dirty="0"/>
              <a:t>（</a:t>
            </a:r>
            <a:r>
              <a:rPr lang="en-US" altLang="zh-CN" sz="1600" b="1" dirty="0"/>
              <a:t>6.5</a:t>
            </a:r>
            <a:r>
              <a:rPr lang="zh-CN" altLang="en-US" sz="1600" b="1" dirty="0"/>
              <a:t>小节）和</a:t>
            </a:r>
            <a:r>
              <a:rPr lang="zh-CN" altLang="en-US" sz="1600" b="1" dirty="0">
                <a:solidFill>
                  <a:srgbClr val="FF0000"/>
                </a:solidFill>
              </a:rPr>
              <a:t>微程序控制器</a:t>
            </a:r>
            <a:r>
              <a:rPr lang="zh-CN" altLang="en-US" sz="1600" b="1" dirty="0"/>
              <a:t>（</a:t>
            </a:r>
            <a:r>
              <a:rPr lang="en-US" altLang="zh-CN" sz="1600" b="1" dirty="0"/>
              <a:t>6.6</a:t>
            </a:r>
            <a:r>
              <a:rPr lang="zh-CN" altLang="en-US" sz="1600" b="1" dirty="0"/>
              <a:t>小节）两种。</a:t>
            </a:r>
            <a:endParaRPr lang="en-US" altLang="zh-CN" sz="1600" b="1" dirty="0"/>
          </a:p>
          <a:p>
            <a:pPr lvl="1"/>
            <a:endParaRPr lang="en-US" altLang="zh-CN" sz="1600" b="1" dirty="0"/>
          </a:p>
          <a:p>
            <a:pPr lvl="1"/>
            <a:r>
              <a:rPr lang="zh-CN" altLang="en-US" sz="1600" b="1" dirty="0"/>
              <a:t>硬布线控制器采用时序逻辑技术实现，是一种</a:t>
            </a:r>
            <a:r>
              <a:rPr lang="zh-CN" altLang="en-US" sz="1600" b="1" dirty="0">
                <a:solidFill>
                  <a:srgbClr val="FF0000"/>
                </a:solidFill>
              </a:rPr>
              <a:t>硬时序</a:t>
            </a:r>
            <a:r>
              <a:rPr lang="zh-CN" altLang="en-US" sz="1600" b="1" dirty="0"/>
              <a:t>；</a:t>
            </a:r>
            <a:r>
              <a:rPr lang="zh-CN" altLang="en-US" sz="1600" b="1" dirty="0">
                <a:solidFill>
                  <a:srgbClr val="FF0000"/>
                </a:solidFill>
              </a:rPr>
              <a:t>微程序控制器</a:t>
            </a:r>
            <a:r>
              <a:rPr lang="zh-CN" altLang="en-US" sz="1600" b="1" dirty="0"/>
              <a:t>采用程序存储逻辑技术实现，是一种</a:t>
            </a:r>
            <a:r>
              <a:rPr lang="zh-CN" altLang="en-US" sz="1600" b="1" dirty="0">
                <a:solidFill>
                  <a:srgbClr val="FF0000"/>
                </a:solidFill>
              </a:rPr>
              <a:t>软时序</a:t>
            </a:r>
            <a:r>
              <a:rPr lang="zh-CN" altLang="en-US" sz="1600" b="1" dirty="0"/>
              <a:t>。</a:t>
            </a:r>
            <a:endParaRPr lang="en-US" altLang="zh-CN" sz="1600" b="1" dirty="0"/>
          </a:p>
          <a:p>
            <a:pPr lvl="1"/>
            <a:endParaRPr lang="en-US" altLang="zh-CN" sz="1600" b="1" dirty="0"/>
          </a:p>
          <a:p>
            <a:pPr lvl="1"/>
            <a:endParaRPr lang="en-US" altLang="zh-CN" sz="1600" b="1" dirty="0"/>
          </a:p>
          <a:p>
            <a:pPr lvl="1"/>
            <a:endParaRPr lang="en-US" altLang="zh-CN" sz="1600" b="1" dirty="0"/>
          </a:p>
          <a:p>
            <a:pPr lvl="1"/>
            <a:endParaRPr lang="en-US" altLang="zh-CN" sz="1600" b="1" dirty="0"/>
          </a:p>
        </p:txBody>
      </p:sp>
    </p:spTree>
    <p:extLst>
      <p:ext uri="{BB962C8B-B14F-4D97-AF65-F5344CB8AC3E}">
        <p14:creationId xmlns:p14="http://schemas.microsoft.com/office/powerpoint/2010/main" val="307341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5</a:t>
            </a:r>
            <a:r>
              <a:rPr lang="zh-CN" altLang="en-US" sz="1800" b="1" dirty="0"/>
              <a:t>）</a:t>
            </a:r>
            <a:r>
              <a:rPr lang="en-US" altLang="zh-CN" sz="1800" b="1" dirty="0"/>
              <a:t>R</a:t>
            </a:r>
            <a:r>
              <a:rPr lang="zh-CN" altLang="en-US" sz="1800" b="1" dirty="0"/>
              <a:t>型算术逻辑运算指令执行阶段的数据通路</a:t>
            </a:r>
            <a:endParaRPr lang="en-US" altLang="zh-CN" sz="1400" b="1" dirty="0"/>
          </a:p>
          <a:p>
            <a:pPr lvl="1"/>
            <a:endParaRPr lang="en-US" altLang="zh-CN" sz="600" b="1" dirty="0"/>
          </a:p>
          <a:p>
            <a:pPr lvl="1"/>
            <a:r>
              <a:rPr lang="en-US" altLang="zh-CN" sz="1200" b="1" dirty="0"/>
              <a:t>MIPS</a:t>
            </a:r>
            <a:r>
              <a:rPr lang="zh-CN" altLang="en-US" sz="1200" b="1" dirty="0"/>
              <a:t>的算术逻辑运算指令属于</a:t>
            </a:r>
            <a:r>
              <a:rPr lang="en-US" altLang="zh-CN" sz="1200" b="1" dirty="0"/>
              <a:t>R</a:t>
            </a:r>
            <a:r>
              <a:rPr lang="zh-CN" altLang="en-US" sz="1200" b="1" dirty="0"/>
              <a:t>型指令，例如加法指令：</a:t>
            </a:r>
            <a:r>
              <a:rPr lang="en-US" altLang="zh-CN" sz="1200" b="1" dirty="0">
                <a:solidFill>
                  <a:srgbClr val="FF0000"/>
                </a:solidFill>
              </a:rPr>
              <a:t>add </a:t>
            </a:r>
            <a:r>
              <a:rPr lang="en-US" altLang="zh-CN" sz="1200" b="1" dirty="0" err="1">
                <a:solidFill>
                  <a:srgbClr val="FF0000"/>
                </a:solidFill>
              </a:rPr>
              <a:t>rd,rs,rt</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R[</a:t>
            </a:r>
            <a:r>
              <a:rPr lang="en-US" altLang="zh-CN" sz="1200" b="1" dirty="0" err="1">
                <a:solidFill>
                  <a:srgbClr val="FF0000"/>
                </a:solidFill>
              </a:rPr>
              <a:t>rs</a:t>
            </a:r>
            <a:r>
              <a:rPr lang="en-US" altLang="zh-CN" sz="1200" b="1" dirty="0">
                <a:solidFill>
                  <a:srgbClr val="FF0000"/>
                </a:solidFill>
              </a:rPr>
              <a:t>] + R[rt] -&gt; R[</a:t>
            </a:r>
            <a:r>
              <a:rPr lang="en-US" altLang="zh-CN" sz="1200" b="1" dirty="0" err="1">
                <a:solidFill>
                  <a:srgbClr val="FF0000"/>
                </a:solidFill>
              </a:rPr>
              <a:t>rd</a:t>
            </a:r>
            <a:r>
              <a:rPr lang="en-US" altLang="zh-CN" sz="1200" b="1" dirty="0">
                <a:solidFill>
                  <a:srgbClr val="FF0000"/>
                </a:solidFill>
              </a:rPr>
              <a:t>]</a:t>
            </a:r>
            <a:r>
              <a:rPr lang="zh-CN" altLang="en-US" sz="1200" b="1" dirty="0"/>
              <a:t>。</a:t>
            </a:r>
            <a:endParaRPr lang="en-US" altLang="zh-CN" sz="1200" b="1" dirty="0"/>
          </a:p>
          <a:p>
            <a:pPr lvl="1"/>
            <a:endParaRPr lang="en-US" altLang="zh-CN" sz="1200" b="1" dirty="0"/>
          </a:p>
          <a:p>
            <a:pPr lvl="1"/>
            <a:r>
              <a:rPr lang="en-US" altLang="zh-CN" sz="1200" b="1" dirty="0"/>
              <a:t>R</a:t>
            </a:r>
            <a:r>
              <a:rPr lang="zh-CN" altLang="en-US" sz="1200" b="1" dirty="0"/>
              <a:t>型算术逻辑运算指令执行阶段需要</a:t>
            </a:r>
            <a:r>
              <a:rPr lang="en-US" altLang="zh-CN" sz="1200" b="1" dirty="0">
                <a:solidFill>
                  <a:srgbClr val="FF0000"/>
                </a:solidFill>
              </a:rPr>
              <a:t>2</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solidFill>
                  <a:srgbClr val="FF0000"/>
                </a:solidFill>
              </a:rPr>
              <a:t>）</a:t>
            </a:r>
            <a:r>
              <a:rPr lang="zh-CN" altLang="en-US" sz="1200" b="1" dirty="0"/>
              <a:t>，每个时钟周期各对应一条数据通路（图</a:t>
            </a:r>
            <a:r>
              <a:rPr lang="en-US" altLang="zh-CN" sz="1200" b="1" dirty="0"/>
              <a:t>6.30</a:t>
            </a:r>
            <a:r>
              <a:rPr lang="zh-CN" altLang="en-US" sz="1200" b="1" dirty="0"/>
              <a:t>）；这两条数据通路不是并发执行，而是先后执行的：</a:t>
            </a:r>
            <a:endParaRPr lang="en-US" altLang="zh-CN" sz="1200" b="1" dirty="0"/>
          </a:p>
          <a:p>
            <a:pPr marL="1257300" lvl="2" indent="-342900">
              <a:buFont typeface="+mj-ea"/>
              <a:buAutoNum type="circleNumDbPlain"/>
            </a:pPr>
            <a:r>
              <a:rPr lang="en-US" altLang="zh-CN" sz="1200" b="1" dirty="0"/>
              <a:t>A op B</a:t>
            </a:r>
            <a:r>
              <a:rPr lang="zh-CN" altLang="en-US" sz="1200" b="1" dirty="0"/>
              <a:t> </a:t>
            </a:r>
            <a:r>
              <a:rPr lang="en-US" altLang="zh-CN" sz="1200" b="1" dirty="0"/>
              <a:t>-&gt;</a:t>
            </a:r>
            <a:r>
              <a:rPr lang="zh-CN" altLang="en-US" sz="1200" b="1" dirty="0"/>
              <a:t> </a:t>
            </a:r>
            <a:r>
              <a:rPr lang="en-US" altLang="zh-CN" sz="1200" b="1" dirty="0"/>
              <a:t>C</a:t>
            </a:r>
            <a:r>
              <a:rPr lang="zh-CN" altLang="en-US" sz="1200" b="1" dirty="0"/>
              <a:t>         </a:t>
            </a:r>
            <a:r>
              <a:rPr lang="en-US" altLang="zh-CN" sz="1200" b="1" dirty="0"/>
              <a:t>;</a:t>
            </a:r>
            <a:r>
              <a:rPr lang="zh-CN" altLang="en-US" sz="1200" b="1" dirty="0"/>
              <a:t> 数据运算，结果送</a:t>
            </a:r>
            <a:r>
              <a:rPr lang="en-US" altLang="zh-CN" sz="1200" b="1" dirty="0"/>
              <a:t>C</a:t>
            </a:r>
            <a:r>
              <a:rPr lang="zh-CN" altLang="en-US" sz="1200" b="1" dirty="0"/>
              <a:t>寄存器，具体执行什么运算由</a:t>
            </a:r>
            <a:r>
              <a:rPr lang="en-US" altLang="zh-CN" sz="1200" b="1" dirty="0"/>
              <a:t>IR</a:t>
            </a:r>
            <a:r>
              <a:rPr lang="zh-CN" altLang="en-US" sz="1200" b="1" dirty="0"/>
              <a:t>中的</a:t>
            </a:r>
            <a:r>
              <a:rPr lang="en-US" altLang="zh-CN" sz="1200" b="1" dirty="0"/>
              <a:t>Op</a:t>
            </a:r>
            <a:r>
              <a:rPr lang="zh-CN" altLang="en-US" sz="1200" b="1" dirty="0"/>
              <a:t>和</a:t>
            </a:r>
            <a:r>
              <a:rPr lang="en-US" altLang="zh-CN" sz="1200" b="1" dirty="0" err="1"/>
              <a:t>funct</a:t>
            </a:r>
            <a:r>
              <a:rPr lang="zh-CN" altLang="en-US" sz="1200" b="1" dirty="0"/>
              <a:t>字段译码决定（图中的</a:t>
            </a:r>
            <a:r>
              <a:rPr lang="zh-CN" altLang="en-US" sz="1200" b="1" dirty="0">
                <a:solidFill>
                  <a:srgbClr val="00B050"/>
                </a:solidFill>
              </a:rPr>
              <a:t>绿色通路</a:t>
            </a:r>
            <a:r>
              <a:rPr lang="zh-CN" altLang="en-US" sz="1200" b="1" dirty="0"/>
              <a:t>，时钟周期</a:t>
            </a:r>
            <a:r>
              <a:rPr lang="en-US" altLang="zh-CN" sz="1200" b="1" dirty="0"/>
              <a:t>T3</a:t>
            </a:r>
            <a:r>
              <a:rPr lang="zh-CN" altLang="en-US" sz="1200" b="1" dirty="0"/>
              <a:t>内执行） 。</a:t>
            </a:r>
            <a:endParaRPr lang="en-US" altLang="zh-CN" sz="1200" b="1" dirty="0"/>
          </a:p>
          <a:p>
            <a:pPr marL="1257300" lvl="2" indent="-342900">
              <a:buFont typeface="+mj-ea"/>
              <a:buAutoNum type="circleNumDbPlain"/>
            </a:pPr>
            <a:r>
              <a:rPr lang="en-US" altLang="zh-CN" sz="1200" b="1" dirty="0"/>
              <a:t>C -&gt; R[</a:t>
            </a:r>
            <a:r>
              <a:rPr lang="en-US" altLang="zh-CN" sz="1200" b="1" dirty="0" err="1"/>
              <a:t>rd</a:t>
            </a:r>
            <a:r>
              <a:rPr lang="en-US" altLang="zh-CN" sz="1200" b="1" dirty="0"/>
              <a:t>]            ;</a:t>
            </a:r>
            <a:r>
              <a:rPr lang="zh-CN" altLang="en-US" sz="1200" b="1" dirty="0"/>
              <a:t> 结果写回，将运算结果从寄存器</a:t>
            </a:r>
            <a:r>
              <a:rPr lang="en-US" altLang="zh-CN" sz="1200" b="1" dirty="0"/>
              <a:t>C</a:t>
            </a:r>
            <a:r>
              <a:rPr lang="zh-CN" altLang="en-US" sz="1200" b="1" dirty="0"/>
              <a:t>，写回到寄存器堆的</a:t>
            </a:r>
            <a:r>
              <a:rPr lang="en-US" altLang="zh-CN" sz="1200" b="1" dirty="0" err="1"/>
              <a:t>rd</a:t>
            </a:r>
            <a:r>
              <a:rPr lang="zh-CN" altLang="en-US" sz="1200" b="1" dirty="0"/>
              <a:t>寄存器中（图中的</a:t>
            </a:r>
            <a:r>
              <a:rPr lang="zh-CN" altLang="en-US" sz="1200" b="1" dirty="0">
                <a:solidFill>
                  <a:srgbClr val="FF0000"/>
                </a:solidFill>
              </a:rPr>
              <a:t>红色通路</a:t>
            </a:r>
            <a:r>
              <a:rPr lang="zh-CN" altLang="en-US" sz="1200" b="1" dirty="0"/>
              <a:t>，时钟周期</a:t>
            </a:r>
            <a:r>
              <a:rPr lang="en-US" altLang="zh-CN" sz="1200" b="1" dirty="0"/>
              <a:t>T4</a:t>
            </a:r>
            <a:r>
              <a:rPr lang="zh-CN" altLang="en-US" sz="1200" b="1" dirty="0"/>
              <a:t>内执行）。</a:t>
            </a:r>
            <a:endParaRPr lang="en-US" altLang="zh-CN" sz="1050" b="1" dirty="0"/>
          </a:p>
          <a:p>
            <a:pPr lvl="1"/>
            <a:endParaRPr lang="en-US" altLang="zh-CN" sz="1200" b="1" dirty="0"/>
          </a:p>
          <a:p>
            <a:pPr lvl="1"/>
            <a:r>
              <a:rPr lang="zh-CN" altLang="en-US" sz="1200" b="1" dirty="0"/>
              <a:t>第一个数据通路（图中的</a:t>
            </a:r>
            <a:r>
              <a:rPr lang="zh-CN" altLang="en-US" sz="1200" b="1" dirty="0">
                <a:solidFill>
                  <a:srgbClr val="00B05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=0</a:t>
            </a:r>
            <a:r>
              <a:rPr lang="zh-CN" altLang="en-US" sz="1200" b="1" dirty="0"/>
              <a:t>（寄存器</a:t>
            </a:r>
            <a:r>
              <a:rPr lang="en-US" altLang="zh-CN" sz="1200" b="1" dirty="0"/>
              <a:t>B</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=1</a:t>
            </a:r>
            <a:r>
              <a:rPr lang="zh-CN" altLang="en-US" sz="1200" b="1" dirty="0"/>
              <a:t>（</a:t>
            </a:r>
            <a:r>
              <a:rPr lang="en-US" altLang="zh-CN" sz="1200" b="1" dirty="0"/>
              <a:t>ALU</a:t>
            </a:r>
            <a:r>
              <a:rPr lang="zh-CN" altLang="en-US" sz="1200" b="1" dirty="0"/>
              <a:t>控制器根据</a:t>
            </a:r>
            <a:r>
              <a:rPr lang="en-US" altLang="zh-CN" sz="1200" b="1" dirty="0"/>
              <a:t>IR</a:t>
            </a:r>
            <a:r>
              <a:rPr lang="zh-CN" altLang="en-US" sz="1200" b="1" dirty="0"/>
              <a:t>的</a:t>
            </a:r>
            <a:r>
              <a:rPr lang="en-US" altLang="zh-CN" sz="1200" b="1" dirty="0"/>
              <a:t>Op</a:t>
            </a:r>
            <a:r>
              <a:rPr lang="zh-CN" altLang="en-US" sz="1200" b="1" dirty="0"/>
              <a:t>和</a:t>
            </a:r>
            <a:r>
              <a:rPr lang="en-US" altLang="zh-CN" sz="1200" b="1" dirty="0" err="1"/>
              <a:t>funct</a:t>
            </a:r>
            <a:r>
              <a:rPr lang="zh-CN" altLang="en-US" sz="1200" b="1" dirty="0"/>
              <a:t>产生</a:t>
            </a:r>
            <a:r>
              <a:rPr lang="en-US" altLang="zh-CN" sz="1200" b="1" dirty="0" err="1"/>
              <a:t>AluOp</a:t>
            </a:r>
            <a:r>
              <a:rPr lang="zh-CN" altLang="en-US" sz="1200" b="1" dirty="0"/>
              <a:t>信号，决定</a:t>
            </a:r>
            <a:r>
              <a:rPr lang="en-US" altLang="zh-CN" sz="1200" b="1" dirty="0"/>
              <a:t>ALU</a:t>
            </a:r>
            <a:r>
              <a:rPr lang="zh-CN" altLang="en-US" sz="1200" b="1" dirty="0"/>
              <a:t>做什么运算，运算结果</a:t>
            </a:r>
            <a:r>
              <a:rPr lang="en-US" altLang="zh-CN" sz="1200" b="1" dirty="0"/>
              <a:t>A op B</a:t>
            </a:r>
            <a:r>
              <a:rPr lang="zh-CN" altLang="en-US" sz="1200" b="1" dirty="0"/>
              <a:t> </a:t>
            </a:r>
            <a:r>
              <a:rPr lang="en-US" altLang="zh-CN" sz="1200" b="1" dirty="0"/>
              <a:t>-&gt;</a:t>
            </a:r>
            <a:r>
              <a:rPr lang="zh-CN" altLang="en-US" sz="1200" b="1" dirty="0"/>
              <a:t> </a:t>
            </a:r>
            <a:r>
              <a:rPr lang="en-US" altLang="zh-CN" sz="1200" b="1" dirty="0"/>
              <a:t>C</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0000"/>
                </a:solidFill>
              </a:rPr>
              <a:t>红色通路</a:t>
            </a:r>
            <a:r>
              <a:rPr lang="zh-CN" altLang="en-US" sz="1200" b="1" dirty="0"/>
              <a:t>）的控制信号：</a:t>
            </a:r>
            <a:r>
              <a:rPr lang="en-US" altLang="zh-CN" sz="1200" b="1" dirty="0" err="1"/>
              <a:t>RegDst</a:t>
            </a:r>
            <a:r>
              <a:rPr lang="en-US" altLang="zh-CN" sz="1200" b="1" dirty="0"/>
              <a:t>=1</a:t>
            </a:r>
            <a:r>
              <a:rPr lang="zh-CN" altLang="en-US" sz="1200" b="1" dirty="0"/>
              <a:t>（</a:t>
            </a:r>
            <a:r>
              <a:rPr lang="en-US" altLang="zh-CN" sz="1200" b="1" dirty="0" err="1"/>
              <a:t>rd</a:t>
            </a:r>
            <a:r>
              <a:rPr lang="en-US" altLang="zh-CN" sz="1200" b="1" dirty="0"/>
              <a:t> -&gt; </a:t>
            </a:r>
            <a:r>
              <a:rPr lang="zh-CN" altLang="en-US" sz="1200" b="1" dirty="0"/>
              <a:t>寄存器堆的</a:t>
            </a:r>
            <a:r>
              <a:rPr lang="en-US" altLang="zh-CN" sz="1200" b="1" dirty="0"/>
              <a:t>W#</a:t>
            </a:r>
            <a:r>
              <a:rPr lang="zh-CN" altLang="en-US" sz="1200" b="1" dirty="0"/>
              <a:t>端），</a:t>
            </a:r>
            <a:r>
              <a:rPr lang="en-US" altLang="zh-CN" sz="1200" b="1" dirty="0" err="1"/>
              <a:t>MemToReg</a:t>
            </a:r>
            <a:r>
              <a:rPr lang="en-US" altLang="zh-CN" sz="1200" b="1" dirty="0"/>
              <a:t>=0</a:t>
            </a:r>
            <a:r>
              <a:rPr lang="zh-CN" altLang="en-US" sz="1200" b="1" dirty="0"/>
              <a:t>（寄存器</a:t>
            </a:r>
            <a:r>
              <a:rPr lang="en-US" altLang="zh-CN" sz="1200" b="1" dirty="0"/>
              <a:t>C -&gt; </a:t>
            </a:r>
            <a:r>
              <a:rPr lang="zh-CN" altLang="en-US" sz="1200" b="1" dirty="0"/>
              <a:t>寄存器堆的</a:t>
            </a:r>
            <a:r>
              <a:rPr lang="en-US" altLang="zh-CN" sz="1200" b="1" dirty="0"/>
              <a:t>WD</a:t>
            </a:r>
            <a:r>
              <a:rPr lang="zh-CN" altLang="en-US" sz="1200" b="1" dirty="0"/>
              <a:t>端），</a:t>
            </a:r>
            <a:r>
              <a:rPr lang="en-US" altLang="zh-CN" sz="1200" b="1" dirty="0" err="1"/>
              <a:t>RegWrite</a:t>
            </a:r>
            <a:r>
              <a:rPr lang="en-US" altLang="zh-CN" sz="1200" b="1" dirty="0"/>
              <a:t>=1</a:t>
            </a:r>
            <a:r>
              <a:rPr lang="zh-CN" altLang="en-US" sz="1200" b="1" dirty="0"/>
              <a:t>（寄存器堆写，即：</a:t>
            </a:r>
            <a:r>
              <a:rPr lang="en-US" altLang="zh-CN" sz="1200" b="1" dirty="0"/>
              <a:t>C -&gt; R[</a:t>
            </a:r>
            <a:r>
              <a:rPr lang="en-US" altLang="zh-CN" sz="1200" b="1" dirty="0" err="1"/>
              <a:t>rd</a:t>
            </a:r>
            <a:r>
              <a:rPr lang="en-US" altLang="zh-CN" sz="1200" b="1" dirty="0"/>
              <a:t>]</a:t>
            </a:r>
            <a:r>
              <a:rPr lang="zh-CN" altLang="en-US" sz="1200" b="1" dirty="0"/>
              <a:t>）。</a:t>
            </a:r>
            <a:endParaRPr lang="en-US" altLang="zh-CN" sz="1200" b="1" dirty="0"/>
          </a:p>
          <a:p>
            <a:pPr lvl="1"/>
            <a:endParaRPr lang="en-US" altLang="zh-CN" sz="2200" b="1" dirty="0"/>
          </a:p>
          <a:p>
            <a:pPr lvl="3"/>
            <a:endParaRPr lang="en-US" altLang="zh-CN" sz="1400" b="1" dirty="0"/>
          </a:p>
        </p:txBody>
      </p:sp>
      <p:grpSp>
        <p:nvGrpSpPr>
          <p:cNvPr id="6" name="组合 5">
            <a:extLst>
              <a:ext uri="{FF2B5EF4-FFF2-40B4-BE49-F238E27FC236}">
                <a16:creationId xmlns:a16="http://schemas.microsoft.com/office/drawing/2014/main" id="{B4EA6AA5-3604-426E-9AB2-BDAE3780D673}"/>
              </a:ext>
            </a:extLst>
          </p:cNvPr>
          <p:cNvGrpSpPr/>
          <p:nvPr/>
        </p:nvGrpSpPr>
        <p:grpSpPr>
          <a:xfrm>
            <a:off x="2267744" y="3804754"/>
            <a:ext cx="5508104" cy="2997589"/>
            <a:chOff x="2267744" y="3804754"/>
            <a:chExt cx="5508104" cy="2997589"/>
          </a:xfrm>
        </p:grpSpPr>
        <p:sp>
          <p:nvSpPr>
            <p:cNvPr id="13" name="文本框 12">
              <a:extLst>
                <a:ext uri="{FF2B5EF4-FFF2-40B4-BE49-F238E27FC236}">
                  <a16:creationId xmlns:a16="http://schemas.microsoft.com/office/drawing/2014/main" id="{F69C1650-70EC-4E84-AC8D-088C6F09E109}"/>
                </a:ext>
              </a:extLst>
            </p:cNvPr>
            <p:cNvSpPr txBox="1"/>
            <p:nvPr/>
          </p:nvSpPr>
          <p:spPr>
            <a:xfrm>
              <a:off x="3347864" y="6525344"/>
              <a:ext cx="3613490" cy="276999"/>
            </a:xfrm>
            <a:prstGeom prst="rect">
              <a:avLst/>
            </a:prstGeom>
            <a:noFill/>
          </p:spPr>
          <p:txBody>
            <a:bodyPr wrap="none" rtlCol="0">
              <a:spAutoFit/>
            </a:bodyPr>
            <a:lstStyle/>
            <a:p>
              <a:r>
                <a:rPr lang="zh-CN" altLang="en-US" sz="1200" b="1" dirty="0"/>
                <a:t>图</a:t>
              </a:r>
              <a:r>
                <a:rPr lang="en-US" altLang="zh-CN" sz="1200" b="1" dirty="0"/>
                <a:t>6.30    R</a:t>
              </a:r>
              <a:r>
                <a:rPr lang="zh-CN" altLang="en-US" sz="1200" b="1" dirty="0"/>
                <a:t>型算术逻辑运算指令执行阶段的数据通路</a:t>
              </a:r>
            </a:p>
          </p:txBody>
        </p:sp>
        <p:pic>
          <p:nvPicPr>
            <p:cNvPr id="5" name="图片 4">
              <a:extLst>
                <a:ext uri="{FF2B5EF4-FFF2-40B4-BE49-F238E27FC236}">
                  <a16:creationId xmlns:a16="http://schemas.microsoft.com/office/drawing/2014/main" id="{E6D36EF7-915B-425E-8F4E-C0C773993ADC}"/>
                </a:ext>
              </a:extLst>
            </p:cNvPr>
            <p:cNvPicPr>
              <a:picLocks noChangeAspect="1"/>
            </p:cNvPicPr>
            <p:nvPr/>
          </p:nvPicPr>
          <p:blipFill>
            <a:blip r:embed="rId2"/>
            <a:stretch>
              <a:fillRect/>
            </a:stretch>
          </p:blipFill>
          <p:spPr>
            <a:xfrm>
              <a:off x="2267744" y="3804754"/>
              <a:ext cx="5508104" cy="2720590"/>
            </a:xfrm>
            <a:prstGeom prst="rect">
              <a:avLst/>
            </a:prstGeom>
          </p:spPr>
        </p:pic>
      </p:grpSp>
    </p:spTree>
    <p:extLst>
      <p:ext uri="{BB962C8B-B14F-4D97-AF65-F5344CB8AC3E}">
        <p14:creationId xmlns:p14="http://schemas.microsoft.com/office/powerpoint/2010/main" val="1717275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6</a:t>
            </a:r>
            <a:r>
              <a:rPr lang="zh-CN" altLang="en-US" sz="1800" b="1" dirty="0"/>
              <a:t>）</a:t>
            </a:r>
            <a:r>
              <a:rPr lang="en-US" altLang="zh-CN" sz="1800" b="1" dirty="0"/>
              <a:t>I</a:t>
            </a:r>
            <a:r>
              <a:rPr lang="zh-CN" altLang="en-US" sz="1800" b="1" dirty="0"/>
              <a:t>型算术逻辑运算指令执行阶段的数据通路</a:t>
            </a:r>
            <a:endParaRPr lang="en-US" altLang="zh-CN" sz="1400" b="1" dirty="0"/>
          </a:p>
          <a:p>
            <a:pPr lvl="1"/>
            <a:endParaRPr lang="en-US" altLang="zh-CN" sz="600" b="1" dirty="0"/>
          </a:p>
          <a:p>
            <a:pPr lvl="1"/>
            <a:r>
              <a:rPr lang="en-US" altLang="zh-CN" sz="1200" b="1" dirty="0"/>
              <a:t>MIPS</a:t>
            </a:r>
            <a:r>
              <a:rPr lang="zh-CN" altLang="en-US" sz="1200" b="1" dirty="0"/>
              <a:t>的</a:t>
            </a:r>
            <a:r>
              <a:rPr lang="en-US" altLang="zh-CN" sz="1200" b="1" dirty="0"/>
              <a:t>I</a:t>
            </a:r>
            <a:r>
              <a:rPr lang="zh-CN" altLang="en-US" sz="1200" b="1" dirty="0"/>
              <a:t>型指令除</a:t>
            </a:r>
            <a:r>
              <a:rPr lang="en-US" altLang="zh-CN" sz="1200" b="1" dirty="0" err="1"/>
              <a:t>lw</a:t>
            </a:r>
            <a:r>
              <a:rPr lang="zh-CN" altLang="en-US" sz="1200" b="1" dirty="0"/>
              <a:t>、</a:t>
            </a:r>
            <a:r>
              <a:rPr lang="en-US" altLang="zh-CN" sz="1200" b="1" dirty="0" err="1"/>
              <a:t>sw</a:t>
            </a:r>
            <a:r>
              <a:rPr lang="zh-CN" altLang="en-US" sz="1200" b="1" dirty="0"/>
              <a:t>指令外，还包括运算指令，例如立即数加法指令：</a:t>
            </a:r>
            <a:r>
              <a:rPr lang="en-US" altLang="zh-CN" sz="1200" b="1" dirty="0" err="1">
                <a:solidFill>
                  <a:srgbClr val="FF0000"/>
                </a:solidFill>
              </a:rPr>
              <a:t>addi</a:t>
            </a:r>
            <a:r>
              <a:rPr lang="en-US" altLang="zh-CN" sz="1200" b="1" dirty="0">
                <a:solidFill>
                  <a:srgbClr val="FF0000"/>
                </a:solidFill>
              </a:rPr>
              <a:t> </a:t>
            </a:r>
            <a:r>
              <a:rPr lang="en-US" altLang="zh-CN" sz="1200" b="1" dirty="0" err="1">
                <a:solidFill>
                  <a:srgbClr val="FF0000"/>
                </a:solidFill>
              </a:rPr>
              <a:t>rt,rs,imm</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R[</a:t>
            </a:r>
            <a:r>
              <a:rPr lang="en-US" altLang="zh-CN" sz="1200" b="1" dirty="0" err="1">
                <a:solidFill>
                  <a:srgbClr val="FF0000"/>
                </a:solidFill>
              </a:rPr>
              <a:t>rs</a:t>
            </a:r>
            <a:r>
              <a:rPr lang="en-US" altLang="zh-CN" sz="1200" b="1" dirty="0">
                <a:solidFill>
                  <a:srgbClr val="FF0000"/>
                </a:solidFill>
              </a:rPr>
              <a:t>] + </a:t>
            </a:r>
            <a:r>
              <a:rPr lang="en-US" altLang="zh-CN" sz="1200" b="1" dirty="0" err="1">
                <a:solidFill>
                  <a:srgbClr val="FF0000"/>
                </a:solidFill>
              </a:rPr>
              <a:t>SignExt</a:t>
            </a:r>
            <a:r>
              <a:rPr lang="en-US" altLang="zh-CN" sz="1200" b="1" dirty="0">
                <a:solidFill>
                  <a:srgbClr val="FF0000"/>
                </a:solidFill>
              </a:rPr>
              <a:t>(</a:t>
            </a:r>
            <a:r>
              <a:rPr lang="en-US" altLang="zh-CN" sz="1200" b="1" dirty="0" err="1">
                <a:solidFill>
                  <a:srgbClr val="FF0000"/>
                </a:solidFill>
              </a:rPr>
              <a:t>imm</a:t>
            </a:r>
            <a:r>
              <a:rPr lang="en-US" altLang="zh-CN" sz="1200" b="1" dirty="0">
                <a:solidFill>
                  <a:srgbClr val="FF0000"/>
                </a:solidFill>
              </a:rPr>
              <a:t>) -&gt; R[rt]</a:t>
            </a:r>
            <a:r>
              <a:rPr lang="zh-CN" altLang="en-US" sz="1200" b="1" dirty="0"/>
              <a:t>。</a:t>
            </a:r>
            <a:endParaRPr lang="en-US" altLang="zh-CN" sz="1200" b="1" dirty="0"/>
          </a:p>
          <a:p>
            <a:pPr lvl="1"/>
            <a:endParaRPr lang="en-US" altLang="zh-CN" sz="1200" b="1" dirty="0"/>
          </a:p>
          <a:p>
            <a:pPr lvl="1"/>
            <a:r>
              <a:rPr lang="en-US" altLang="zh-CN" sz="1200" b="1" dirty="0"/>
              <a:t>I</a:t>
            </a:r>
            <a:r>
              <a:rPr lang="zh-CN" altLang="en-US" sz="1200" b="1" dirty="0"/>
              <a:t>型算术逻辑运算指令执行阶段也需要</a:t>
            </a:r>
            <a:r>
              <a:rPr lang="en-US" altLang="zh-CN" sz="1200" b="1" dirty="0">
                <a:solidFill>
                  <a:srgbClr val="FF0000"/>
                </a:solidFill>
              </a:rPr>
              <a:t>2</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solidFill>
                  <a:srgbClr val="FF0000"/>
                </a:solidFill>
              </a:rPr>
              <a:t>）</a:t>
            </a:r>
            <a:r>
              <a:rPr lang="zh-CN" altLang="en-US" sz="1200" b="1" dirty="0"/>
              <a:t>，每个时钟周期各对应一条数据通路（图</a:t>
            </a:r>
            <a:r>
              <a:rPr lang="en-US" altLang="zh-CN" sz="1200" b="1" dirty="0"/>
              <a:t>6.31</a:t>
            </a:r>
            <a:r>
              <a:rPr lang="zh-CN" altLang="en-US" sz="1200" b="1" dirty="0"/>
              <a:t>）；这两条数据通路也不是并发执行，而是先后执行的：</a:t>
            </a:r>
            <a:endParaRPr lang="en-US" altLang="zh-CN" sz="1200" b="1" dirty="0"/>
          </a:p>
          <a:p>
            <a:pPr marL="1257300" lvl="2" indent="-342900">
              <a:buFont typeface="+mj-ea"/>
              <a:buAutoNum type="circleNumDbPlain"/>
            </a:pPr>
            <a:r>
              <a:rPr lang="en-US" altLang="zh-CN" sz="1200" b="1" dirty="0"/>
              <a:t>A op </a:t>
            </a:r>
            <a:r>
              <a:rPr lang="en-US" altLang="zh-CN" sz="1200" b="1" dirty="0" err="1"/>
              <a:t>SignExt</a:t>
            </a:r>
            <a:r>
              <a:rPr lang="en-US" altLang="zh-CN" sz="1200" b="1" dirty="0"/>
              <a:t>(</a:t>
            </a:r>
            <a:r>
              <a:rPr lang="en-US" altLang="zh-CN" sz="1200" b="1" dirty="0" err="1"/>
              <a:t>imm</a:t>
            </a:r>
            <a:r>
              <a:rPr lang="en-US" altLang="zh-CN" sz="1200" b="1" dirty="0"/>
              <a:t>)</a:t>
            </a:r>
            <a:r>
              <a:rPr lang="zh-CN" altLang="en-US" sz="1200" b="1" dirty="0"/>
              <a:t> </a:t>
            </a:r>
            <a:r>
              <a:rPr lang="en-US" altLang="zh-CN" sz="1200" b="1" dirty="0"/>
              <a:t>-&gt;</a:t>
            </a:r>
            <a:r>
              <a:rPr lang="zh-CN" altLang="en-US" sz="1200" b="1" dirty="0"/>
              <a:t> </a:t>
            </a:r>
            <a:r>
              <a:rPr lang="en-US" altLang="zh-CN" sz="1200" b="1" dirty="0"/>
              <a:t>C</a:t>
            </a:r>
            <a:r>
              <a:rPr lang="zh-CN" altLang="en-US" sz="1200" b="1" dirty="0"/>
              <a:t>         </a:t>
            </a:r>
            <a:r>
              <a:rPr lang="en-US" altLang="zh-CN" sz="1200" b="1" dirty="0"/>
              <a:t>;</a:t>
            </a:r>
            <a:r>
              <a:rPr lang="zh-CN" altLang="en-US" sz="1200" b="1" dirty="0"/>
              <a:t> 数据运算，</a:t>
            </a:r>
            <a:r>
              <a:rPr lang="en-US" altLang="zh-CN" sz="1200" b="1" dirty="0"/>
              <a:t>A</a:t>
            </a:r>
            <a:r>
              <a:rPr lang="zh-CN" altLang="en-US" sz="1200" b="1" dirty="0"/>
              <a:t>和立即数进行运算，结果送</a:t>
            </a:r>
            <a:r>
              <a:rPr lang="en-US" altLang="zh-CN" sz="1200" b="1" dirty="0"/>
              <a:t>C</a:t>
            </a:r>
            <a:r>
              <a:rPr lang="zh-CN" altLang="en-US" sz="1200" b="1" dirty="0"/>
              <a:t>寄存器，具体执行什么运算由</a:t>
            </a:r>
            <a:r>
              <a:rPr lang="en-US" altLang="zh-CN" sz="1200" b="1" dirty="0"/>
              <a:t>IR</a:t>
            </a:r>
            <a:r>
              <a:rPr lang="zh-CN" altLang="en-US" sz="1200" b="1" dirty="0"/>
              <a:t>中的</a:t>
            </a:r>
            <a:r>
              <a:rPr lang="en-US" altLang="zh-CN" sz="1200" b="1" dirty="0"/>
              <a:t>Op</a:t>
            </a:r>
            <a:r>
              <a:rPr lang="zh-CN" altLang="en-US" sz="1200" b="1" dirty="0"/>
              <a:t>和</a:t>
            </a:r>
            <a:r>
              <a:rPr lang="en-US" altLang="zh-CN" sz="1200" b="1" dirty="0" err="1"/>
              <a:t>funct</a:t>
            </a:r>
            <a:r>
              <a:rPr lang="zh-CN" altLang="en-US" sz="1200" b="1" dirty="0"/>
              <a:t>字段译码决定（图中的</a:t>
            </a:r>
            <a:r>
              <a:rPr lang="zh-CN" altLang="en-US" sz="1200" b="1" dirty="0">
                <a:solidFill>
                  <a:srgbClr val="00B050"/>
                </a:solidFill>
              </a:rPr>
              <a:t>绿色通路</a:t>
            </a:r>
            <a:r>
              <a:rPr lang="zh-CN" altLang="en-US" sz="1200" b="1" dirty="0"/>
              <a:t>，时钟周期</a:t>
            </a:r>
            <a:r>
              <a:rPr lang="en-US" altLang="zh-CN" sz="1200" b="1" dirty="0"/>
              <a:t>T3</a:t>
            </a:r>
            <a:r>
              <a:rPr lang="zh-CN" altLang="en-US" sz="1200" b="1" dirty="0"/>
              <a:t>内执行） 。</a:t>
            </a:r>
            <a:endParaRPr lang="en-US" altLang="zh-CN" sz="1200" b="1" dirty="0"/>
          </a:p>
          <a:p>
            <a:pPr marL="1257300" lvl="2" indent="-342900">
              <a:buFont typeface="+mj-ea"/>
              <a:buAutoNum type="circleNumDbPlain"/>
            </a:pPr>
            <a:r>
              <a:rPr lang="en-US" altLang="zh-CN" sz="1200" b="1" dirty="0"/>
              <a:t>C -&gt; R[rt]            ;</a:t>
            </a:r>
            <a:r>
              <a:rPr lang="zh-CN" altLang="en-US" sz="1200" b="1" dirty="0"/>
              <a:t> 结果写回，将运算结果从寄存器</a:t>
            </a:r>
            <a:r>
              <a:rPr lang="en-US" altLang="zh-CN" sz="1200" b="1" dirty="0"/>
              <a:t>C</a:t>
            </a:r>
            <a:r>
              <a:rPr lang="zh-CN" altLang="en-US" sz="1200" b="1" dirty="0"/>
              <a:t>，写回到寄存器堆的</a:t>
            </a:r>
            <a:r>
              <a:rPr lang="en-US" altLang="zh-CN" sz="1200" b="1" dirty="0" err="1"/>
              <a:t>rd</a:t>
            </a:r>
            <a:r>
              <a:rPr lang="zh-CN" altLang="en-US" sz="1200" b="1" dirty="0"/>
              <a:t>寄存器中（图中的</a:t>
            </a:r>
            <a:r>
              <a:rPr lang="zh-CN" altLang="en-US" sz="1200" b="1" dirty="0">
                <a:solidFill>
                  <a:srgbClr val="FF0000"/>
                </a:solidFill>
              </a:rPr>
              <a:t>红色通路</a:t>
            </a:r>
            <a:r>
              <a:rPr lang="zh-CN" altLang="en-US" sz="1200" b="1" dirty="0"/>
              <a:t>，时钟周期</a:t>
            </a:r>
            <a:r>
              <a:rPr lang="en-US" altLang="zh-CN" sz="1200" b="1" dirty="0"/>
              <a:t>T4</a:t>
            </a:r>
            <a:r>
              <a:rPr lang="zh-CN" altLang="en-US" sz="1200" b="1" dirty="0"/>
              <a:t>内执行）。</a:t>
            </a:r>
            <a:endParaRPr lang="en-US" altLang="zh-CN" sz="1050" b="1" dirty="0"/>
          </a:p>
          <a:p>
            <a:pPr lvl="1"/>
            <a:endParaRPr lang="en-US" altLang="zh-CN" sz="1200" b="1" dirty="0"/>
          </a:p>
          <a:p>
            <a:pPr lvl="1"/>
            <a:r>
              <a:rPr lang="zh-CN" altLang="en-US" sz="1200" b="1" dirty="0"/>
              <a:t>第一个数据通路（图中的</a:t>
            </a:r>
            <a:r>
              <a:rPr lang="zh-CN" altLang="en-US" sz="1200" b="1" dirty="0">
                <a:solidFill>
                  <a:srgbClr val="00B05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=2</a:t>
            </a:r>
            <a:r>
              <a:rPr lang="zh-CN" altLang="en-US" sz="1200" b="1" dirty="0"/>
              <a:t>（</a:t>
            </a:r>
            <a:r>
              <a:rPr lang="en-US" altLang="zh-CN" sz="1200" b="1" dirty="0" err="1"/>
              <a:t>SignExt</a:t>
            </a:r>
            <a:r>
              <a:rPr lang="en-US" altLang="zh-CN" sz="1200" b="1" dirty="0"/>
              <a:t>(</a:t>
            </a:r>
            <a:r>
              <a:rPr lang="en-US" altLang="zh-CN" sz="1200" b="1" dirty="0" err="1"/>
              <a:t>imm</a:t>
            </a:r>
            <a:r>
              <a:rPr lang="en-US" altLang="zh-CN" sz="1200" b="1" dirty="0"/>
              <a:t>)</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=1</a:t>
            </a:r>
            <a:r>
              <a:rPr lang="zh-CN" altLang="en-US" sz="1200" b="1" dirty="0"/>
              <a:t>（</a:t>
            </a:r>
            <a:r>
              <a:rPr lang="en-US" altLang="zh-CN" sz="1200" b="1" dirty="0"/>
              <a:t>ALU</a:t>
            </a:r>
            <a:r>
              <a:rPr lang="zh-CN" altLang="en-US" sz="1200" b="1" dirty="0"/>
              <a:t>控制器根据</a:t>
            </a:r>
            <a:r>
              <a:rPr lang="en-US" altLang="zh-CN" sz="1200" b="1" dirty="0"/>
              <a:t>IR</a:t>
            </a:r>
            <a:r>
              <a:rPr lang="zh-CN" altLang="en-US" sz="1200" b="1" dirty="0"/>
              <a:t>的</a:t>
            </a:r>
            <a:r>
              <a:rPr lang="en-US" altLang="zh-CN" sz="1200" b="1" dirty="0"/>
              <a:t>Op</a:t>
            </a:r>
            <a:r>
              <a:rPr lang="zh-CN" altLang="en-US" sz="1200" b="1" dirty="0"/>
              <a:t>和</a:t>
            </a:r>
            <a:r>
              <a:rPr lang="en-US" altLang="zh-CN" sz="1200" b="1" dirty="0" err="1"/>
              <a:t>funct</a:t>
            </a:r>
            <a:r>
              <a:rPr lang="zh-CN" altLang="en-US" sz="1200" b="1" dirty="0"/>
              <a:t>产生</a:t>
            </a:r>
            <a:r>
              <a:rPr lang="en-US" altLang="zh-CN" sz="1200" b="1" dirty="0" err="1"/>
              <a:t>AluOp</a:t>
            </a:r>
            <a:r>
              <a:rPr lang="zh-CN" altLang="en-US" sz="1200" b="1" dirty="0"/>
              <a:t>信号，决定</a:t>
            </a:r>
            <a:r>
              <a:rPr lang="en-US" altLang="zh-CN" sz="1200" b="1" dirty="0"/>
              <a:t>ALU</a:t>
            </a:r>
            <a:r>
              <a:rPr lang="zh-CN" altLang="en-US" sz="1200" b="1" dirty="0"/>
              <a:t>做什么运算，运算结果</a:t>
            </a:r>
            <a:r>
              <a:rPr lang="en-US" altLang="zh-CN" sz="1200" b="1" dirty="0"/>
              <a:t>A op </a:t>
            </a:r>
            <a:r>
              <a:rPr lang="en-US" altLang="zh-CN" sz="1200" b="1" dirty="0" err="1"/>
              <a:t>SignExt</a:t>
            </a:r>
            <a:r>
              <a:rPr lang="en-US" altLang="zh-CN" sz="1200" b="1" dirty="0"/>
              <a:t>(</a:t>
            </a:r>
            <a:r>
              <a:rPr lang="en-US" altLang="zh-CN" sz="1200" b="1" dirty="0" err="1"/>
              <a:t>imm</a:t>
            </a:r>
            <a:r>
              <a:rPr lang="en-US" altLang="zh-CN" sz="1200" b="1" dirty="0"/>
              <a:t>) -&gt;</a:t>
            </a:r>
            <a:r>
              <a:rPr lang="zh-CN" altLang="en-US" sz="1200" b="1" dirty="0"/>
              <a:t> </a:t>
            </a:r>
            <a:r>
              <a:rPr lang="en-US" altLang="zh-CN" sz="1200" b="1" dirty="0"/>
              <a:t>C</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0000"/>
                </a:solidFill>
              </a:rPr>
              <a:t>红色通路</a:t>
            </a:r>
            <a:r>
              <a:rPr lang="zh-CN" altLang="en-US" sz="1200" b="1" dirty="0"/>
              <a:t>）的控制信号：</a:t>
            </a:r>
            <a:r>
              <a:rPr lang="en-US" altLang="zh-CN" sz="1200" b="1" dirty="0" err="1"/>
              <a:t>RegDst</a:t>
            </a:r>
            <a:r>
              <a:rPr lang="en-US" altLang="zh-CN" sz="1200" b="1" dirty="0"/>
              <a:t>=0</a:t>
            </a:r>
            <a:r>
              <a:rPr lang="zh-CN" altLang="en-US" sz="1200" b="1" dirty="0"/>
              <a:t>（</a:t>
            </a:r>
            <a:r>
              <a:rPr lang="en-US" altLang="zh-CN" sz="1200" b="1" dirty="0"/>
              <a:t>rt -&gt; </a:t>
            </a:r>
            <a:r>
              <a:rPr lang="zh-CN" altLang="en-US" sz="1200" b="1" dirty="0"/>
              <a:t>寄存器堆的</a:t>
            </a:r>
            <a:r>
              <a:rPr lang="en-US" altLang="zh-CN" sz="1200" b="1" dirty="0"/>
              <a:t>W#</a:t>
            </a:r>
            <a:r>
              <a:rPr lang="zh-CN" altLang="en-US" sz="1200" b="1" dirty="0"/>
              <a:t>端），</a:t>
            </a:r>
            <a:r>
              <a:rPr lang="en-US" altLang="zh-CN" sz="1200" b="1" dirty="0" err="1"/>
              <a:t>MemToReg</a:t>
            </a:r>
            <a:r>
              <a:rPr lang="en-US" altLang="zh-CN" sz="1200" b="1" dirty="0"/>
              <a:t>=0</a:t>
            </a:r>
            <a:r>
              <a:rPr lang="zh-CN" altLang="en-US" sz="1200" b="1" dirty="0"/>
              <a:t>（寄存器</a:t>
            </a:r>
            <a:r>
              <a:rPr lang="en-US" altLang="zh-CN" sz="1200" b="1" dirty="0"/>
              <a:t>C -&gt; </a:t>
            </a:r>
            <a:r>
              <a:rPr lang="zh-CN" altLang="en-US" sz="1200" b="1" dirty="0"/>
              <a:t>寄存器堆的</a:t>
            </a:r>
            <a:r>
              <a:rPr lang="en-US" altLang="zh-CN" sz="1200" b="1" dirty="0"/>
              <a:t>WD</a:t>
            </a:r>
            <a:r>
              <a:rPr lang="zh-CN" altLang="en-US" sz="1200" b="1" dirty="0"/>
              <a:t>端），</a:t>
            </a:r>
            <a:r>
              <a:rPr lang="en-US" altLang="zh-CN" sz="1200" b="1" dirty="0" err="1"/>
              <a:t>RegWrite</a:t>
            </a:r>
            <a:r>
              <a:rPr lang="en-US" altLang="zh-CN" sz="1200" b="1" dirty="0"/>
              <a:t>=1</a:t>
            </a:r>
            <a:r>
              <a:rPr lang="zh-CN" altLang="en-US" sz="1200" b="1" dirty="0"/>
              <a:t>（寄存器堆写，即：</a:t>
            </a:r>
            <a:r>
              <a:rPr lang="en-US" altLang="zh-CN" sz="1200" b="1" dirty="0"/>
              <a:t>C -&gt; R[rt]</a:t>
            </a:r>
            <a:r>
              <a:rPr lang="zh-CN" altLang="en-US" sz="1200" b="1" dirty="0"/>
              <a:t>）。</a:t>
            </a:r>
            <a:endParaRPr lang="en-US" altLang="zh-CN" sz="1200" b="1" dirty="0"/>
          </a:p>
          <a:p>
            <a:pPr lvl="1"/>
            <a:endParaRPr lang="en-US" altLang="zh-CN" sz="2200" b="1" dirty="0"/>
          </a:p>
          <a:p>
            <a:pPr lvl="3"/>
            <a:endParaRPr lang="en-US" altLang="zh-CN" sz="1400" b="1" dirty="0"/>
          </a:p>
        </p:txBody>
      </p:sp>
      <p:grpSp>
        <p:nvGrpSpPr>
          <p:cNvPr id="7" name="组合 6">
            <a:extLst>
              <a:ext uri="{FF2B5EF4-FFF2-40B4-BE49-F238E27FC236}">
                <a16:creationId xmlns:a16="http://schemas.microsoft.com/office/drawing/2014/main" id="{3AB13FE3-75A9-46A2-828F-EE2D535C356D}"/>
              </a:ext>
            </a:extLst>
          </p:cNvPr>
          <p:cNvGrpSpPr/>
          <p:nvPr/>
        </p:nvGrpSpPr>
        <p:grpSpPr>
          <a:xfrm>
            <a:off x="1979712" y="4005064"/>
            <a:ext cx="5310336" cy="2869287"/>
            <a:chOff x="1853952" y="3933056"/>
            <a:chExt cx="5436096" cy="2941295"/>
          </a:xfrm>
        </p:grpSpPr>
        <p:pic>
          <p:nvPicPr>
            <p:cNvPr id="3" name="图片 2">
              <a:extLst>
                <a:ext uri="{FF2B5EF4-FFF2-40B4-BE49-F238E27FC236}">
                  <a16:creationId xmlns:a16="http://schemas.microsoft.com/office/drawing/2014/main" id="{51943AF9-7611-44FE-AD50-8AA8CBA5B9CE}"/>
                </a:ext>
              </a:extLst>
            </p:cNvPr>
            <p:cNvPicPr>
              <a:picLocks noChangeAspect="1"/>
            </p:cNvPicPr>
            <p:nvPr/>
          </p:nvPicPr>
          <p:blipFill>
            <a:blip r:embed="rId2"/>
            <a:stretch>
              <a:fillRect/>
            </a:stretch>
          </p:blipFill>
          <p:spPr>
            <a:xfrm>
              <a:off x="1853952" y="3933056"/>
              <a:ext cx="5436096" cy="2641443"/>
            </a:xfrm>
            <a:prstGeom prst="rect">
              <a:avLst/>
            </a:prstGeom>
          </p:spPr>
        </p:pic>
        <p:sp>
          <p:nvSpPr>
            <p:cNvPr id="8" name="文本框 7">
              <a:extLst>
                <a:ext uri="{FF2B5EF4-FFF2-40B4-BE49-F238E27FC236}">
                  <a16:creationId xmlns:a16="http://schemas.microsoft.com/office/drawing/2014/main" id="{236C54B9-73B1-4305-BB43-D10CA82537C2}"/>
                </a:ext>
              </a:extLst>
            </p:cNvPr>
            <p:cNvSpPr txBox="1"/>
            <p:nvPr/>
          </p:nvSpPr>
          <p:spPr>
            <a:xfrm>
              <a:off x="3131840" y="6597352"/>
              <a:ext cx="3613490" cy="276999"/>
            </a:xfrm>
            <a:prstGeom prst="rect">
              <a:avLst/>
            </a:prstGeom>
            <a:noFill/>
          </p:spPr>
          <p:txBody>
            <a:bodyPr wrap="none" rtlCol="0">
              <a:spAutoFit/>
            </a:bodyPr>
            <a:lstStyle/>
            <a:p>
              <a:r>
                <a:rPr lang="zh-CN" altLang="en-US" sz="1200" b="1" dirty="0"/>
                <a:t>图</a:t>
              </a:r>
              <a:r>
                <a:rPr lang="en-US" altLang="zh-CN" sz="1200" b="1" dirty="0"/>
                <a:t>6.31    I</a:t>
              </a:r>
              <a:r>
                <a:rPr lang="zh-CN" altLang="en-US" sz="1200" b="1" dirty="0"/>
                <a:t>型算术逻辑运算指令执行阶段的数据通路</a:t>
              </a:r>
            </a:p>
          </p:txBody>
        </p:sp>
      </p:grpSp>
    </p:spTree>
    <p:extLst>
      <p:ext uri="{BB962C8B-B14F-4D97-AF65-F5344CB8AC3E}">
        <p14:creationId xmlns:p14="http://schemas.microsoft.com/office/powerpoint/2010/main" val="1028934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7</a:t>
            </a:r>
            <a:r>
              <a:rPr lang="zh-CN" altLang="en-US" sz="1800" b="1" dirty="0"/>
              <a:t>）</a:t>
            </a:r>
            <a:r>
              <a:rPr lang="en-US" altLang="zh-CN" sz="1800" b="1" dirty="0" err="1"/>
              <a:t>lw</a:t>
            </a:r>
            <a:r>
              <a:rPr lang="zh-CN" altLang="en-US" sz="1800" b="1" dirty="0"/>
              <a:t>指令执行阶段的数据通路</a:t>
            </a:r>
            <a:endParaRPr lang="en-US" altLang="zh-CN" sz="1400" b="1" dirty="0"/>
          </a:p>
          <a:p>
            <a:pPr lvl="1"/>
            <a:endParaRPr lang="en-US" altLang="zh-CN" sz="600" b="1" dirty="0"/>
          </a:p>
          <a:p>
            <a:pPr lvl="1"/>
            <a:r>
              <a:rPr lang="en-US" altLang="zh-CN" sz="1200" b="1" dirty="0" err="1"/>
              <a:t>lw</a:t>
            </a:r>
            <a:r>
              <a:rPr lang="zh-CN" altLang="en-US" sz="1200" b="1" dirty="0"/>
              <a:t>指令属于</a:t>
            </a:r>
            <a:r>
              <a:rPr lang="en-US" altLang="zh-CN" sz="1200" b="1" dirty="0"/>
              <a:t>I</a:t>
            </a:r>
            <a:r>
              <a:rPr lang="zh-CN" altLang="en-US" sz="1200" b="1" dirty="0"/>
              <a:t>型指令：</a:t>
            </a:r>
            <a:r>
              <a:rPr lang="en-US" altLang="zh-CN" sz="1200" b="1" dirty="0" err="1">
                <a:solidFill>
                  <a:srgbClr val="FF0000"/>
                </a:solidFill>
              </a:rPr>
              <a:t>lw</a:t>
            </a:r>
            <a:r>
              <a:rPr lang="en-US" altLang="zh-CN" sz="1200" b="1" dirty="0">
                <a:solidFill>
                  <a:srgbClr val="FF0000"/>
                </a:solidFill>
              </a:rPr>
              <a:t> </a:t>
            </a:r>
            <a:r>
              <a:rPr lang="en-US" altLang="zh-CN" sz="1200" b="1" dirty="0" err="1">
                <a:solidFill>
                  <a:srgbClr val="FF0000"/>
                </a:solidFill>
              </a:rPr>
              <a:t>rt,imm</a:t>
            </a:r>
            <a:r>
              <a:rPr lang="en-US" altLang="zh-CN" sz="1200" b="1" dirty="0">
                <a:solidFill>
                  <a:srgbClr val="FF0000"/>
                </a:solidFill>
              </a:rPr>
              <a:t>(</a:t>
            </a:r>
            <a:r>
              <a:rPr lang="en-US" altLang="zh-CN" sz="1200" b="1" dirty="0" err="1">
                <a:solidFill>
                  <a:srgbClr val="FF0000"/>
                </a:solidFill>
              </a:rPr>
              <a:t>rs</a:t>
            </a:r>
            <a:r>
              <a:rPr lang="en-US" altLang="zh-CN" sz="1200" b="1" dirty="0">
                <a:solidFill>
                  <a:srgbClr val="FF0000"/>
                </a:solidFill>
              </a:rPr>
              <a:t>)</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Mem[R[</a:t>
            </a:r>
            <a:r>
              <a:rPr lang="en-US" altLang="zh-CN" sz="1200" b="1" dirty="0" err="1">
                <a:solidFill>
                  <a:srgbClr val="FF0000"/>
                </a:solidFill>
              </a:rPr>
              <a:t>rs</a:t>
            </a:r>
            <a:r>
              <a:rPr lang="en-US" altLang="zh-CN" sz="1200" b="1" dirty="0">
                <a:solidFill>
                  <a:srgbClr val="FF0000"/>
                </a:solidFill>
              </a:rPr>
              <a:t>] + </a:t>
            </a:r>
            <a:r>
              <a:rPr lang="en-US" altLang="zh-CN" sz="1200" b="1" dirty="0" err="1">
                <a:solidFill>
                  <a:srgbClr val="FF0000"/>
                </a:solidFill>
              </a:rPr>
              <a:t>SignExt</a:t>
            </a:r>
            <a:r>
              <a:rPr lang="en-US" altLang="zh-CN" sz="1200" b="1" dirty="0">
                <a:solidFill>
                  <a:srgbClr val="FF0000"/>
                </a:solidFill>
              </a:rPr>
              <a:t>(</a:t>
            </a:r>
            <a:r>
              <a:rPr lang="en-US" altLang="zh-CN" sz="1200" b="1" dirty="0" err="1">
                <a:solidFill>
                  <a:srgbClr val="FF0000"/>
                </a:solidFill>
              </a:rPr>
              <a:t>imm</a:t>
            </a:r>
            <a:r>
              <a:rPr lang="en-US" altLang="zh-CN" sz="1200" b="1" dirty="0">
                <a:solidFill>
                  <a:srgbClr val="FF0000"/>
                </a:solidFill>
              </a:rPr>
              <a:t>)] -&gt; R[rt]</a:t>
            </a:r>
            <a:r>
              <a:rPr lang="zh-CN" altLang="en-US" sz="1200" b="1" dirty="0"/>
              <a:t>。</a:t>
            </a:r>
            <a:endParaRPr lang="en-US" altLang="zh-CN" sz="1200" b="1" dirty="0"/>
          </a:p>
          <a:p>
            <a:pPr lvl="1"/>
            <a:endParaRPr lang="en-US" altLang="zh-CN" sz="1200" b="1" dirty="0"/>
          </a:p>
          <a:p>
            <a:pPr lvl="1"/>
            <a:r>
              <a:rPr lang="en-US" altLang="zh-CN" sz="1200" b="1" dirty="0" err="1"/>
              <a:t>lw</a:t>
            </a:r>
            <a:r>
              <a:rPr lang="zh-CN" altLang="en-US" sz="1200" b="1" dirty="0"/>
              <a:t>指令执行阶段需要</a:t>
            </a:r>
            <a:r>
              <a:rPr lang="en-US" altLang="zh-CN" sz="1200" b="1" dirty="0">
                <a:solidFill>
                  <a:srgbClr val="FF0000"/>
                </a:solidFill>
              </a:rPr>
              <a:t>3</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solidFill>
                  <a:srgbClr val="FF0000"/>
                </a:solidFill>
              </a:rPr>
              <a:t>、</a:t>
            </a:r>
            <a:r>
              <a:rPr lang="en-US" altLang="zh-CN" sz="1200" b="1" dirty="0">
                <a:solidFill>
                  <a:srgbClr val="FF0000"/>
                </a:solidFill>
              </a:rPr>
              <a:t>T5</a:t>
            </a:r>
            <a:r>
              <a:rPr lang="zh-CN" altLang="en-US" sz="1200" b="1" dirty="0">
                <a:solidFill>
                  <a:srgbClr val="FF0000"/>
                </a:solidFill>
              </a:rPr>
              <a:t>）</a:t>
            </a:r>
            <a:r>
              <a:rPr lang="zh-CN" altLang="en-US" sz="1200" b="1" dirty="0"/>
              <a:t>，每个时钟周期各对应一条数据通路（图</a:t>
            </a:r>
            <a:r>
              <a:rPr lang="en-US" altLang="zh-CN" sz="1200" b="1" dirty="0"/>
              <a:t>6.32</a:t>
            </a:r>
            <a:r>
              <a:rPr lang="zh-CN" altLang="en-US" sz="1200" b="1" dirty="0"/>
              <a:t>）；这三条数据通路也不是并发执行，而是先后执行的：</a:t>
            </a:r>
            <a:endParaRPr lang="en-US" altLang="zh-CN" sz="1200" b="1" dirty="0"/>
          </a:p>
          <a:p>
            <a:pPr marL="1257300" lvl="2" indent="-342900">
              <a:buFont typeface="+mj-ea"/>
              <a:buAutoNum type="circleNumDbPlain"/>
            </a:pPr>
            <a:r>
              <a:rPr lang="en-US" altLang="zh-CN" sz="1000" b="1" dirty="0"/>
              <a:t>A + </a:t>
            </a:r>
            <a:r>
              <a:rPr lang="en-US" altLang="zh-CN" sz="1000" b="1" dirty="0" err="1"/>
              <a:t>SignExt</a:t>
            </a:r>
            <a:r>
              <a:rPr lang="en-US" altLang="zh-CN" sz="1000" b="1" dirty="0"/>
              <a:t>(</a:t>
            </a:r>
            <a:r>
              <a:rPr lang="en-US" altLang="zh-CN" sz="1000" b="1" dirty="0" err="1"/>
              <a:t>imm</a:t>
            </a:r>
            <a:r>
              <a:rPr lang="en-US" altLang="zh-CN" sz="1000" b="1" dirty="0"/>
              <a:t>)</a:t>
            </a:r>
            <a:r>
              <a:rPr lang="zh-CN" altLang="en-US" sz="1000" b="1" dirty="0"/>
              <a:t> </a:t>
            </a:r>
            <a:r>
              <a:rPr lang="en-US" altLang="zh-CN" sz="1000" b="1" dirty="0"/>
              <a:t>-&gt;</a:t>
            </a:r>
            <a:r>
              <a:rPr lang="zh-CN" altLang="en-US" sz="1000" b="1" dirty="0"/>
              <a:t> </a:t>
            </a:r>
            <a:r>
              <a:rPr lang="en-US" altLang="zh-CN" sz="1000" b="1" dirty="0"/>
              <a:t>C</a:t>
            </a:r>
            <a:r>
              <a:rPr lang="zh-CN" altLang="en-US" sz="1000" b="1" dirty="0"/>
              <a:t> </a:t>
            </a:r>
            <a:r>
              <a:rPr lang="en-US" altLang="zh-CN" sz="1000" b="1" dirty="0"/>
              <a:t>;</a:t>
            </a:r>
            <a:r>
              <a:rPr lang="zh-CN" altLang="en-US" sz="1000" b="1" dirty="0"/>
              <a:t> 计算访存地址，</a:t>
            </a:r>
            <a:r>
              <a:rPr lang="en-US" altLang="zh-CN" sz="1000" b="1" dirty="0"/>
              <a:t>A</a:t>
            </a:r>
            <a:r>
              <a:rPr lang="zh-CN" altLang="en-US" sz="1000" b="1" dirty="0"/>
              <a:t>和立即数相加，结果送</a:t>
            </a:r>
            <a:r>
              <a:rPr lang="en-US" altLang="zh-CN" sz="1000" b="1" dirty="0"/>
              <a:t>C</a:t>
            </a:r>
            <a:r>
              <a:rPr lang="zh-CN" altLang="en-US" sz="1000" b="1" dirty="0"/>
              <a:t>寄存器（图中的</a:t>
            </a:r>
            <a:r>
              <a:rPr lang="zh-CN" altLang="en-US" sz="1000" b="1" dirty="0">
                <a:solidFill>
                  <a:srgbClr val="00B050"/>
                </a:solidFill>
              </a:rPr>
              <a:t>绿色通路</a:t>
            </a:r>
            <a:r>
              <a:rPr lang="zh-CN" altLang="en-US" sz="1000" b="1" dirty="0"/>
              <a:t>，时钟周期</a:t>
            </a:r>
            <a:r>
              <a:rPr lang="en-US" altLang="zh-CN" sz="1000" b="1" dirty="0"/>
              <a:t>T3</a:t>
            </a:r>
            <a:r>
              <a:rPr lang="zh-CN" altLang="en-US" sz="1000" b="1" dirty="0"/>
              <a:t>内执行） 。</a:t>
            </a:r>
            <a:endParaRPr lang="en-US" altLang="zh-CN" sz="1000" b="1" dirty="0"/>
          </a:p>
          <a:p>
            <a:pPr marL="1257300" lvl="2" indent="-342900">
              <a:buFont typeface="+mj-ea"/>
              <a:buAutoNum type="circleNumDbPlain"/>
            </a:pPr>
            <a:r>
              <a:rPr lang="en-US" altLang="zh-CN" sz="1000" b="1" dirty="0"/>
              <a:t>M[C] -&gt; DR                     ;</a:t>
            </a:r>
            <a:r>
              <a:rPr lang="zh-CN" altLang="en-US" sz="1000" b="1" dirty="0"/>
              <a:t> 访存，以</a:t>
            </a:r>
            <a:r>
              <a:rPr lang="en-US" altLang="zh-CN" sz="1000" b="1" dirty="0"/>
              <a:t>C</a:t>
            </a:r>
            <a:r>
              <a:rPr lang="zh-CN" altLang="en-US" sz="1000" b="1" dirty="0"/>
              <a:t>寄存器的内容作为访存地址，取出的数送</a:t>
            </a:r>
            <a:r>
              <a:rPr lang="en-US" altLang="zh-CN" sz="1000" b="1" dirty="0"/>
              <a:t>DR</a:t>
            </a:r>
            <a:r>
              <a:rPr lang="zh-CN" altLang="en-US" sz="1000" b="1" dirty="0"/>
              <a:t>（图中的</a:t>
            </a:r>
            <a:r>
              <a:rPr lang="zh-CN" altLang="en-US" sz="1000" b="1" dirty="0">
                <a:solidFill>
                  <a:srgbClr val="FF0000"/>
                </a:solidFill>
              </a:rPr>
              <a:t>红色通路</a:t>
            </a:r>
            <a:r>
              <a:rPr lang="zh-CN" altLang="en-US" sz="1000" b="1" dirty="0"/>
              <a:t>，时钟周期</a:t>
            </a:r>
            <a:r>
              <a:rPr lang="en-US" altLang="zh-CN" sz="1000" b="1" dirty="0"/>
              <a:t>T4</a:t>
            </a:r>
            <a:r>
              <a:rPr lang="zh-CN" altLang="en-US" sz="1000" b="1" dirty="0"/>
              <a:t>内执行）。</a:t>
            </a:r>
            <a:endParaRPr lang="en-US" altLang="zh-CN" sz="1000" b="1" dirty="0"/>
          </a:p>
          <a:p>
            <a:pPr marL="1257300" lvl="2" indent="-342900">
              <a:buFont typeface="+mj-ea"/>
              <a:buAutoNum type="circleNumDbPlain"/>
            </a:pPr>
            <a:r>
              <a:rPr lang="en-US" altLang="zh-CN" sz="1000" b="1" dirty="0"/>
              <a:t>DR -&gt; R[rt]                      ; </a:t>
            </a:r>
            <a:r>
              <a:rPr lang="zh-CN" altLang="en-US" sz="1000" b="1" dirty="0"/>
              <a:t>结果写回，将</a:t>
            </a:r>
            <a:r>
              <a:rPr lang="en-US" altLang="zh-CN" sz="1000" b="1" dirty="0"/>
              <a:t>DR</a:t>
            </a:r>
            <a:r>
              <a:rPr lang="zh-CN" altLang="en-US" sz="1000" b="1" dirty="0"/>
              <a:t>中的数据写入寄存器堆的</a:t>
            </a:r>
            <a:r>
              <a:rPr lang="en-US" altLang="zh-CN" sz="1000" b="1" dirty="0" err="1"/>
              <a:t>rd</a:t>
            </a:r>
            <a:r>
              <a:rPr lang="zh-CN" altLang="en-US" sz="1000" b="1" dirty="0"/>
              <a:t>寄存器中（图中的</a:t>
            </a:r>
            <a:r>
              <a:rPr lang="zh-CN" altLang="en-US" sz="1000" b="1" dirty="0">
                <a:solidFill>
                  <a:srgbClr val="7030A0"/>
                </a:solidFill>
              </a:rPr>
              <a:t>紫色通路</a:t>
            </a:r>
            <a:r>
              <a:rPr lang="zh-CN" altLang="en-US" sz="1000" b="1" dirty="0"/>
              <a:t>，时钟周期</a:t>
            </a:r>
            <a:r>
              <a:rPr lang="en-US" altLang="zh-CN" sz="1000" b="1" dirty="0"/>
              <a:t>T5</a:t>
            </a:r>
            <a:r>
              <a:rPr lang="zh-CN" altLang="en-US" sz="1000" b="1" dirty="0"/>
              <a:t>内执行）。</a:t>
            </a:r>
            <a:endParaRPr lang="en-US" altLang="zh-CN" sz="1200" b="1" dirty="0"/>
          </a:p>
          <a:p>
            <a:pPr lvl="1"/>
            <a:endParaRPr lang="en-US" altLang="zh-CN" sz="1200" b="1" dirty="0"/>
          </a:p>
          <a:p>
            <a:pPr lvl="1"/>
            <a:r>
              <a:rPr lang="zh-CN" altLang="en-US" sz="1200" b="1" dirty="0"/>
              <a:t>第一个数据通路（图中的</a:t>
            </a:r>
            <a:r>
              <a:rPr lang="zh-CN" altLang="en-US" sz="1200" b="1" dirty="0">
                <a:solidFill>
                  <a:srgbClr val="00B05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=2</a:t>
            </a:r>
            <a:r>
              <a:rPr lang="zh-CN" altLang="en-US" sz="1200" b="1" dirty="0"/>
              <a:t>（</a:t>
            </a:r>
            <a:r>
              <a:rPr lang="en-US" altLang="zh-CN" sz="1200" b="1" dirty="0" err="1"/>
              <a:t>SignExt</a:t>
            </a:r>
            <a:r>
              <a:rPr lang="en-US" altLang="zh-CN" sz="1200" b="1" dirty="0"/>
              <a:t>(</a:t>
            </a:r>
            <a:r>
              <a:rPr lang="en-US" altLang="zh-CN" sz="1200" b="1" dirty="0" err="1"/>
              <a:t>imm</a:t>
            </a:r>
            <a:r>
              <a:rPr lang="en-US" altLang="zh-CN" sz="1200" b="1" dirty="0"/>
              <a:t>)</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=0</a:t>
            </a:r>
            <a:r>
              <a:rPr lang="zh-CN" altLang="en-US" sz="1200" b="1" dirty="0"/>
              <a:t>（</a:t>
            </a:r>
            <a:r>
              <a:rPr lang="en-US" altLang="zh-CN" sz="1200" b="1" dirty="0"/>
              <a:t>ALU</a:t>
            </a:r>
            <a:r>
              <a:rPr lang="zh-CN" altLang="en-US" sz="1200" b="1" dirty="0"/>
              <a:t>进行加法运算，运算结果</a:t>
            </a:r>
            <a:r>
              <a:rPr lang="en-US" altLang="zh-CN" sz="1200" b="1" dirty="0"/>
              <a:t>A + </a:t>
            </a:r>
            <a:r>
              <a:rPr lang="en-US" altLang="zh-CN" sz="1200" b="1" dirty="0" err="1"/>
              <a:t>SignExt</a:t>
            </a:r>
            <a:r>
              <a:rPr lang="en-US" altLang="zh-CN" sz="1200" b="1" dirty="0"/>
              <a:t>(</a:t>
            </a:r>
            <a:r>
              <a:rPr lang="en-US" altLang="zh-CN" sz="1200" b="1" dirty="0" err="1"/>
              <a:t>imm</a:t>
            </a:r>
            <a:r>
              <a:rPr lang="en-US" altLang="zh-CN" sz="1200" b="1" dirty="0"/>
              <a:t>) -&gt;</a:t>
            </a:r>
            <a:r>
              <a:rPr lang="zh-CN" altLang="en-US" sz="1200" b="1" dirty="0"/>
              <a:t> </a:t>
            </a:r>
            <a:r>
              <a:rPr lang="en-US" altLang="zh-CN" sz="1200" b="1" dirty="0"/>
              <a:t>C</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0000"/>
                </a:solidFill>
              </a:rPr>
              <a:t>红色通路</a:t>
            </a:r>
            <a:r>
              <a:rPr lang="zh-CN" altLang="en-US" sz="1200" b="1" dirty="0"/>
              <a:t>）的控制信号：</a:t>
            </a:r>
            <a:r>
              <a:rPr lang="en-US" altLang="zh-CN" sz="1200" b="1" dirty="0" err="1"/>
              <a:t>IorD</a:t>
            </a:r>
            <a:r>
              <a:rPr lang="en-US" altLang="zh-CN" sz="1200" b="1" dirty="0"/>
              <a:t>=1</a:t>
            </a:r>
            <a:r>
              <a:rPr lang="zh-CN" altLang="en-US" sz="1200" b="1" dirty="0"/>
              <a:t>（</a:t>
            </a:r>
            <a:r>
              <a:rPr lang="en-US" altLang="zh-CN" sz="1200" b="1" dirty="0"/>
              <a:t>C</a:t>
            </a:r>
            <a:r>
              <a:rPr lang="zh-CN" altLang="en-US" sz="1200" b="1" dirty="0"/>
              <a:t>寄存器 </a:t>
            </a:r>
            <a:r>
              <a:rPr lang="en-US" altLang="zh-CN" sz="1200" b="1" dirty="0"/>
              <a:t>-&gt; </a:t>
            </a:r>
            <a:r>
              <a:rPr lang="zh-CN" altLang="en-US" sz="1200" b="1" dirty="0"/>
              <a:t>存储器的地址端</a:t>
            </a:r>
            <a:r>
              <a:rPr lang="en-US" altLang="zh-CN" sz="1200" b="1" dirty="0"/>
              <a:t>A</a:t>
            </a:r>
            <a:r>
              <a:rPr lang="zh-CN" altLang="en-US" sz="1200" b="1" dirty="0"/>
              <a:t>），</a:t>
            </a:r>
            <a:r>
              <a:rPr lang="en-US" altLang="zh-CN" sz="1200" b="1" dirty="0" err="1"/>
              <a:t>MemWrite</a:t>
            </a:r>
            <a:r>
              <a:rPr lang="en-US" altLang="zh-CN" sz="1200" b="1" dirty="0"/>
              <a:t>=0</a:t>
            </a:r>
            <a:r>
              <a:rPr lang="zh-CN" altLang="en-US" sz="1200" b="1" dirty="0"/>
              <a:t>（存储器读，</a:t>
            </a:r>
            <a:r>
              <a:rPr lang="en-US" altLang="zh-CN" sz="1200" b="1" dirty="0"/>
              <a:t>M[C] -&gt; DR</a:t>
            </a:r>
            <a:r>
              <a:rPr lang="zh-CN" altLang="en-US" sz="1200" b="1" dirty="0"/>
              <a:t>）。</a:t>
            </a:r>
            <a:endParaRPr lang="en-US" altLang="zh-CN" sz="1200" b="1" dirty="0"/>
          </a:p>
          <a:p>
            <a:pPr lvl="1"/>
            <a:endParaRPr lang="en-US" altLang="zh-CN" sz="1200" b="1" dirty="0"/>
          </a:p>
          <a:p>
            <a:pPr lvl="1"/>
            <a:r>
              <a:rPr lang="zh-CN" altLang="en-US" sz="1200" b="1" dirty="0"/>
              <a:t>第三个数据通路（图中的</a:t>
            </a:r>
            <a:r>
              <a:rPr lang="zh-CN" altLang="en-US" sz="1200" b="1" dirty="0">
                <a:solidFill>
                  <a:srgbClr val="7030A0"/>
                </a:solidFill>
              </a:rPr>
              <a:t>紫色通路</a:t>
            </a:r>
            <a:r>
              <a:rPr lang="zh-CN" altLang="en-US" sz="1200" b="1" dirty="0"/>
              <a:t>）的控制信号：</a:t>
            </a:r>
            <a:r>
              <a:rPr lang="en-US" altLang="zh-CN" sz="1200" b="1" dirty="0" err="1"/>
              <a:t>RegDst</a:t>
            </a:r>
            <a:r>
              <a:rPr lang="en-US" altLang="zh-CN" sz="1200" b="1" dirty="0"/>
              <a:t>=0</a:t>
            </a:r>
            <a:r>
              <a:rPr lang="zh-CN" altLang="en-US" sz="1200" b="1" dirty="0"/>
              <a:t>（</a:t>
            </a:r>
            <a:r>
              <a:rPr lang="en-US" altLang="zh-CN" sz="1200" b="1" dirty="0"/>
              <a:t>rt -&gt; </a:t>
            </a:r>
            <a:r>
              <a:rPr lang="zh-CN" altLang="en-US" sz="1200" b="1" dirty="0"/>
              <a:t>寄存器堆的</a:t>
            </a:r>
            <a:r>
              <a:rPr lang="en-US" altLang="zh-CN" sz="1200" b="1" dirty="0"/>
              <a:t>W#</a:t>
            </a:r>
            <a:r>
              <a:rPr lang="zh-CN" altLang="en-US" sz="1200" b="1" dirty="0"/>
              <a:t>端），</a:t>
            </a:r>
            <a:r>
              <a:rPr lang="en-US" altLang="zh-CN" sz="1200" b="1" dirty="0" err="1"/>
              <a:t>MemToReg</a:t>
            </a:r>
            <a:r>
              <a:rPr lang="en-US" altLang="zh-CN" sz="1200" b="1" dirty="0"/>
              <a:t>=1</a:t>
            </a:r>
            <a:r>
              <a:rPr lang="zh-CN" altLang="en-US" sz="1200" b="1" dirty="0"/>
              <a:t>（</a:t>
            </a:r>
            <a:r>
              <a:rPr lang="en-US" altLang="zh-CN" sz="1200" b="1" dirty="0"/>
              <a:t>DR -&gt; </a:t>
            </a:r>
            <a:r>
              <a:rPr lang="zh-CN" altLang="en-US" sz="1200" b="1" dirty="0"/>
              <a:t>寄存器堆的</a:t>
            </a:r>
            <a:r>
              <a:rPr lang="en-US" altLang="zh-CN" sz="1200" b="1" dirty="0"/>
              <a:t>WD</a:t>
            </a:r>
            <a:r>
              <a:rPr lang="zh-CN" altLang="en-US" sz="1200" b="1" dirty="0"/>
              <a:t>端），</a:t>
            </a:r>
            <a:r>
              <a:rPr lang="en-US" altLang="zh-CN" sz="1200" b="1" dirty="0" err="1"/>
              <a:t>RegWrite</a:t>
            </a:r>
            <a:r>
              <a:rPr lang="en-US" altLang="zh-CN" sz="1200" b="1" dirty="0"/>
              <a:t>=1</a:t>
            </a:r>
            <a:r>
              <a:rPr lang="zh-CN" altLang="en-US" sz="1200" b="1" dirty="0"/>
              <a:t>（寄存器堆写，即：</a:t>
            </a:r>
            <a:r>
              <a:rPr lang="en-US" altLang="zh-CN" sz="1200" b="1" dirty="0"/>
              <a:t>DR -&gt; R[rt]</a:t>
            </a:r>
            <a:r>
              <a:rPr lang="zh-CN" altLang="en-US" sz="1200" b="1" dirty="0"/>
              <a:t>）。</a:t>
            </a:r>
            <a:endParaRPr lang="en-US" altLang="zh-CN" sz="1200" b="1" dirty="0"/>
          </a:p>
          <a:p>
            <a:pPr lvl="1"/>
            <a:endParaRPr lang="en-US" altLang="zh-CN" sz="1200" b="1" dirty="0"/>
          </a:p>
          <a:p>
            <a:pPr lvl="1"/>
            <a:endParaRPr lang="en-US" altLang="zh-CN" sz="2200" b="1" dirty="0"/>
          </a:p>
          <a:p>
            <a:pPr lvl="3"/>
            <a:endParaRPr lang="en-US" altLang="zh-CN" sz="1400" b="1" dirty="0"/>
          </a:p>
        </p:txBody>
      </p:sp>
      <p:grpSp>
        <p:nvGrpSpPr>
          <p:cNvPr id="6" name="组合 5">
            <a:extLst>
              <a:ext uri="{FF2B5EF4-FFF2-40B4-BE49-F238E27FC236}">
                <a16:creationId xmlns:a16="http://schemas.microsoft.com/office/drawing/2014/main" id="{E4A7022E-0AFC-4618-B14F-614E9C30925D}"/>
              </a:ext>
            </a:extLst>
          </p:cNvPr>
          <p:cNvGrpSpPr/>
          <p:nvPr/>
        </p:nvGrpSpPr>
        <p:grpSpPr>
          <a:xfrm>
            <a:off x="2069976" y="4005064"/>
            <a:ext cx="5004048" cy="2781297"/>
            <a:chOff x="2069976" y="4005064"/>
            <a:chExt cx="5004048" cy="2781297"/>
          </a:xfrm>
        </p:grpSpPr>
        <p:pic>
          <p:nvPicPr>
            <p:cNvPr id="5" name="图片 4">
              <a:extLst>
                <a:ext uri="{FF2B5EF4-FFF2-40B4-BE49-F238E27FC236}">
                  <a16:creationId xmlns:a16="http://schemas.microsoft.com/office/drawing/2014/main" id="{C822E8B1-13E4-4FE4-A4BE-C647DB129D82}"/>
                </a:ext>
              </a:extLst>
            </p:cNvPr>
            <p:cNvPicPr>
              <a:picLocks noChangeAspect="1"/>
            </p:cNvPicPr>
            <p:nvPr/>
          </p:nvPicPr>
          <p:blipFill>
            <a:blip r:embed="rId2"/>
            <a:stretch>
              <a:fillRect/>
            </a:stretch>
          </p:blipFill>
          <p:spPr>
            <a:xfrm>
              <a:off x="2069976" y="4005064"/>
              <a:ext cx="5004048" cy="2488499"/>
            </a:xfrm>
            <a:prstGeom prst="rect">
              <a:avLst/>
            </a:prstGeom>
          </p:spPr>
        </p:pic>
        <p:sp>
          <p:nvSpPr>
            <p:cNvPr id="9" name="文本框 8">
              <a:extLst>
                <a:ext uri="{FF2B5EF4-FFF2-40B4-BE49-F238E27FC236}">
                  <a16:creationId xmlns:a16="http://schemas.microsoft.com/office/drawing/2014/main" id="{A4742609-605D-4E8F-8482-BF2CD920A04B}"/>
                </a:ext>
              </a:extLst>
            </p:cNvPr>
            <p:cNvSpPr txBox="1"/>
            <p:nvPr/>
          </p:nvSpPr>
          <p:spPr>
            <a:xfrm>
              <a:off x="3347864" y="6509362"/>
              <a:ext cx="2603598" cy="276999"/>
            </a:xfrm>
            <a:prstGeom prst="rect">
              <a:avLst/>
            </a:prstGeom>
            <a:noFill/>
          </p:spPr>
          <p:txBody>
            <a:bodyPr wrap="none" rtlCol="0">
              <a:spAutoFit/>
            </a:bodyPr>
            <a:lstStyle/>
            <a:p>
              <a:r>
                <a:rPr lang="zh-CN" altLang="en-US" sz="1200" b="1" dirty="0"/>
                <a:t>图</a:t>
              </a:r>
              <a:r>
                <a:rPr lang="en-US" altLang="zh-CN" sz="1200" b="1" dirty="0"/>
                <a:t>6.32    </a:t>
              </a:r>
              <a:r>
                <a:rPr lang="en-US" altLang="zh-CN" sz="1200" b="1" dirty="0" err="1"/>
                <a:t>lw</a:t>
              </a:r>
              <a:r>
                <a:rPr lang="zh-CN" altLang="en-US" sz="1200" b="1" dirty="0"/>
                <a:t>指令执行阶段的数据通路</a:t>
              </a:r>
            </a:p>
          </p:txBody>
        </p:sp>
      </p:grpSp>
    </p:spTree>
    <p:extLst>
      <p:ext uri="{BB962C8B-B14F-4D97-AF65-F5344CB8AC3E}">
        <p14:creationId xmlns:p14="http://schemas.microsoft.com/office/powerpoint/2010/main" val="6929368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8</a:t>
            </a:r>
            <a:r>
              <a:rPr lang="zh-CN" altLang="en-US" sz="1800" b="1" dirty="0"/>
              <a:t>）</a:t>
            </a:r>
            <a:r>
              <a:rPr lang="en-US" altLang="zh-CN" sz="1800" b="1" dirty="0" err="1"/>
              <a:t>sw</a:t>
            </a:r>
            <a:r>
              <a:rPr lang="zh-CN" altLang="en-US" sz="1800" b="1" dirty="0"/>
              <a:t>指令执行阶段的数据通路</a:t>
            </a:r>
            <a:endParaRPr lang="en-US" altLang="zh-CN" sz="1400" b="1" dirty="0"/>
          </a:p>
          <a:p>
            <a:pPr lvl="1"/>
            <a:endParaRPr lang="en-US" altLang="zh-CN" sz="800" b="1" dirty="0"/>
          </a:p>
          <a:p>
            <a:pPr lvl="1"/>
            <a:r>
              <a:rPr lang="en-US" altLang="zh-CN" sz="1200" b="1" dirty="0" err="1"/>
              <a:t>sw</a:t>
            </a:r>
            <a:r>
              <a:rPr lang="zh-CN" altLang="en-US" sz="1200" b="1" dirty="0"/>
              <a:t>指令也属于</a:t>
            </a:r>
            <a:r>
              <a:rPr lang="en-US" altLang="zh-CN" sz="1200" b="1" dirty="0"/>
              <a:t>I</a:t>
            </a:r>
            <a:r>
              <a:rPr lang="zh-CN" altLang="en-US" sz="1200" b="1" dirty="0"/>
              <a:t>型指令：</a:t>
            </a:r>
            <a:r>
              <a:rPr lang="en-US" altLang="zh-CN" sz="1200" b="1" dirty="0" err="1">
                <a:solidFill>
                  <a:srgbClr val="FF0000"/>
                </a:solidFill>
              </a:rPr>
              <a:t>sw</a:t>
            </a:r>
            <a:r>
              <a:rPr lang="en-US" altLang="zh-CN" sz="1200" b="1" dirty="0">
                <a:solidFill>
                  <a:srgbClr val="FF0000"/>
                </a:solidFill>
              </a:rPr>
              <a:t> </a:t>
            </a:r>
            <a:r>
              <a:rPr lang="en-US" altLang="zh-CN" sz="1200" b="1" dirty="0" err="1">
                <a:solidFill>
                  <a:srgbClr val="FF0000"/>
                </a:solidFill>
              </a:rPr>
              <a:t>rt,imm</a:t>
            </a:r>
            <a:r>
              <a:rPr lang="en-US" altLang="zh-CN" sz="1200" b="1" dirty="0">
                <a:solidFill>
                  <a:srgbClr val="FF0000"/>
                </a:solidFill>
              </a:rPr>
              <a:t>(</a:t>
            </a:r>
            <a:r>
              <a:rPr lang="en-US" altLang="zh-CN" sz="1200" b="1" dirty="0" err="1">
                <a:solidFill>
                  <a:srgbClr val="FF0000"/>
                </a:solidFill>
              </a:rPr>
              <a:t>rs</a:t>
            </a:r>
            <a:r>
              <a:rPr lang="en-US" altLang="zh-CN" sz="1200" b="1" dirty="0">
                <a:solidFill>
                  <a:srgbClr val="FF0000"/>
                </a:solidFill>
              </a:rPr>
              <a:t>)</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R[rt] -&gt; Mem[R[</a:t>
            </a:r>
            <a:r>
              <a:rPr lang="en-US" altLang="zh-CN" sz="1200" b="1" dirty="0" err="1">
                <a:solidFill>
                  <a:srgbClr val="FF0000"/>
                </a:solidFill>
              </a:rPr>
              <a:t>rs</a:t>
            </a:r>
            <a:r>
              <a:rPr lang="en-US" altLang="zh-CN" sz="1200" b="1" dirty="0">
                <a:solidFill>
                  <a:srgbClr val="FF0000"/>
                </a:solidFill>
              </a:rPr>
              <a:t>] + </a:t>
            </a:r>
            <a:r>
              <a:rPr lang="en-US" altLang="zh-CN" sz="1200" b="1" dirty="0" err="1">
                <a:solidFill>
                  <a:srgbClr val="FF0000"/>
                </a:solidFill>
              </a:rPr>
              <a:t>SignExt</a:t>
            </a:r>
            <a:r>
              <a:rPr lang="en-US" altLang="zh-CN" sz="1200" b="1" dirty="0">
                <a:solidFill>
                  <a:srgbClr val="FF0000"/>
                </a:solidFill>
              </a:rPr>
              <a:t>(</a:t>
            </a:r>
            <a:r>
              <a:rPr lang="en-US" altLang="zh-CN" sz="1200" b="1" dirty="0" err="1">
                <a:solidFill>
                  <a:srgbClr val="FF0000"/>
                </a:solidFill>
              </a:rPr>
              <a:t>imm</a:t>
            </a:r>
            <a:r>
              <a:rPr lang="en-US" altLang="zh-CN" sz="1200" b="1" dirty="0">
                <a:solidFill>
                  <a:srgbClr val="FF0000"/>
                </a:solidFill>
              </a:rPr>
              <a:t>)] </a:t>
            </a:r>
            <a:r>
              <a:rPr lang="zh-CN" altLang="en-US" sz="1200" b="1" dirty="0"/>
              <a:t>。</a:t>
            </a:r>
            <a:endParaRPr lang="en-US" altLang="zh-CN" sz="1200" b="1" dirty="0"/>
          </a:p>
          <a:p>
            <a:pPr lvl="1"/>
            <a:endParaRPr lang="en-US" altLang="zh-CN" sz="1200" b="1" dirty="0"/>
          </a:p>
          <a:p>
            <a:pPr lvl="1"/>
            <a:r>
              <a:rPr lang="en-US" altLang="zh-CN" sz="1200" b="1" dirty="0" err="1"/>
              <a:t>sw</a:t>
            </a:r>
            <a:r>
              <a:rPr lang="zh-CN" altLang="en-US" sz="1200" b="1" dirty="0"/>
              <a:t>指令执行阶段需要</a:t>
            </a:r>
            <a:r>
              <a:rPr lang="en-US" altLang="zh-CN" sz="1200" b="1" dirty="0">
                <a:solidFill>
                  <a:srgbClr val="FF0000"/>
                </a:solidFill>
              </a:rPr>
              <a:t>2</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solidFill>
                  <a:srgbClr val="FF0000"/>
                </a:solidFill>
              </a:rPr>
              <a:t>）</a:t>
            </a:r>
            <a:r>
              <a:rPr lang="zh-CN" altLang="en-US" sz="1200" b="1" dirty="0"/>
              <a:t>，每个时钟周期各对应一条数据通路（图</a:t>
            </a:r>
            <a:r>
              <a:rPr lang="en-US" altLang="zh-CN" sz="1200" b="1" dirty="0"/>
              <a:t>6.33</a:t>
            </a:r>
            <a:r>
              <a:rPr lang="zh-CN" altLang="en-US" sz="1200" b="1" dirty="0"/>
              <a:t>）；这两条数据通路也不是并发执行，而是先后执行的：</a:t>
            </a:r>
            <a:endParaRPr lang="en-US" altLang="zh-CN" sz="1200" b="1" dirty="0"/>
          </a:p>
          <a:p>
            <a:pPr marL="1257300" lvl="2" indent="-342900">
              <a:buFont typeface="+mj-ea"/>
              <a:buAutoNum type="circleNumDbPlain"/>
            </a:pPr>
            <a:r>
              <a:rPr lang="en-US" altLang="zh-CN" sz="1000" b="1" dirty="0"/>
              <a:t>A + </a:t>
            </a:r>
            <a:r>
              <a:rPr lang="en-US" altLang="zh-CN" sz="1000" b="1" dirty="0" err="1"/>
              <a:t>SignExt</a:t>
            </a:r>
            <a:r>
              <a:rPr lang="en-US" altLang="zh-CN" sz="1000" b="1" dirty="0"/>
              <a:t>(</a:t>
            </a:r>
            <a:r>
              <a:rPr lang="en-US" altLang="zh-CN" sz="1000" b="1" dirty="0" err="1"/>
              <a:t>imm</a:t>
            </a:r>
            <a:r>
              <a:rPr lang="en-US" altLang="zh-CN" sz="1000" b="1" dirty="0"/>
              <a:t>)</a:t>
            </a:r>
            <a:r>
              <a:rPr lang="zh-CN" altLang="en-US" sz="1000" b="1" dirty="0"/>
              <a:t> </a:t>
            </a:r>
            <a:r>
              <a:rPr lang="en-US" altLang="zh-CN" sz="1000" b="1" dirty="0"/>
              <a:t>-&gt;</a:t>
            </a:r>
            <a:r>
              <a:rPr lang="zh-CN" altLang="en-US" sz="1000" b="1" dirty="0"/>
              <a:t> </a:t>
            </a:r>
            <a:r>
              <a:rPr lang="en-US" altLang="zh-CN" sz="1000" b="1" dirty="0"/>
              <a:t>C</a:t>
            </a:r>
            <a:r>
              <a:rPr lang="zh-CN" altLang="en-US" sz="1000" b="1" dirty="0"/>
              <a:t> </a:t>
            </a:r>
            <a:r>
              <a:rPr lang="en-US" altLang="zh-CN" sz="1000" b="1" dirty="0"/>
              <a:t>;</a:t>
            </a:r>
            <a:r>
              <a:rPr lang="zh-CN" altLang="en-US" sz="1000" b="1" dirty="0"/>
              <a:t> 计算访存地址，</a:t>
            </a:r>
            <a:r>
              <a:rPr lang="en-US" altLang="zh-CN" sz="1000" b="1" dirty="0"/>
              <a:t>A</a:t>
            </a:r>
            <a:r>
              <a:rPr lang="zh-CN" altLang="en-US" sz="1000" b="1" dirty="0"/>
              <a:t>和立即数相加，结果送</a:t>
            </a:r>
            <a:r>
              <a:rPr lang="en-US" altLang="zh-CN" sz="1000" b="1" dirty="0"/>
              <a:t>C</a:t>
            </a:r>
            <a:r>
              <a:rPr lang="zh-CN" altLang="en-US" sz="1000" b="1" dirty="0"/>
              <a:t>寄存器（图中的</a:t>
            </a:r>
            <a:r>
              <a:rPr lang="zh-CN" altLang="en-US" sz="1000" b="1" dirty="0">
                <a:solidFill>
                  <a:srgbClr val="00B050"/>
                </a:solidFill>
              </a:rPr>
              <a:t>绿色通路</a:t>
            </a:r>
            <a:r>
              <a:rPr lang="zh-CN" altLang="en-US" sz="1000" b="1" dirty="0"/>
              <a:t>，时钟周期</a:t>
            </a:r>
            <a:r>
              <a:rPr lang="en-US" altLang="zh-CN" sz="1000" b="1" dirty="0"/>
              <a:t>T3</a:t>
            </a:r>
            <a:r>
              <a:rPr lang="zh-CN" altLang="en-US" sz="1000" b="1" dirty="0"/>
              <a:t>内执行） 。</a:t>
            </a:r>
            <a:endParaRPr lang="en-US" altLang="zh-CN" sz="1000" b="1" dirty="0"/>
          </a:p>
          <a:p>
            <a:pPr marL="1257300" lvl="2" indent="-342900">
              <a:buFont typeface="+mj-ea"/>
              <a:buAutoNum type="circleNumDbPlain"/>
            </a:pPr>
            <a:r>
              <a:rPr lang="en-US" altLang="zh-CN" sz="1000" b="1" dirty="0"/>
              <a:t>B -&gt; M[C]                     ;</a:t>
            </a:r>
            <a:r>
              <a:rPr lang="zh-CN" altLang="en-US" sz="1000" b="1" dirty="0"/>
              <a:t> 存储器写，将</a:t>
            </a:r>
            <a:r>
              <a:rPr lang="en-US" altLang="zh-CN" sz="1000" b="1" dirty="0"/>
              <a:t>B</a:t>
            </a:r>
            <a:r>
              <a:rPr lang="zh-CN" altLang="en-US" sz="1000" b="1" dirty="0"/>
              <a:t>寄存器的内容（即</a:t>
            </a:r>
            <a:r>
              <a:rPr lang="en-US" altLang="zh-CN" sz="1000" b="1" dirty="0"/>
              <a:t>R[rt]</a:t>
            </a:r>
            <a:r>
              <a:rPr lang="zh-CN" altLang="en-US" sz="1000" b="1" dirty="0"/>
              <a:t>）写入以</a:t>
            </a:r>
            <a:r>
              <a:rPr lang="en-US" altLang="zh-CN" sz="1000" b="1" dirty="0"/>
              <a:t>C</a:t>
            </a:r>
            <a:r>
              <a:rPr lang="zh-CN" altLang="en-US" sz="1000" b="1" dirty="0"/>
              <a:t>寄存器内容为地址的存储器中（图中的</a:t>
            </a:r>
            <a:r>
              <a:rPr lang="zh-CN" altLang="en-US" sz="1000" b="1" dirty="0">
                <a:solidFill>
                  <a:srgbClr val="FF0000"/>
                </a:solidFill>
              </a:rPr>
              <a:t>红色通路</a:t>
            </a:r>
            <a:r>
              <a:rPr lang="zh-CN" altLang="en-US" sz="1000" b="1" dirty="0"/>
              <a:t>，时钟周期</a:t>
            </a:r>
            <a:r>
              <a:rPr lang="en-US" altLang="zh-CN" sz="1000" b="1" dirty="0"/>
              <a:t>T4</a:t>
            </a:r>
            <a:r>
              <a:rPr lang="zh-CN" altLang="en-US" sz="1000" b="1" dirty="0"/>
              <a:t>内执行）。</a:t>
            </a:r>
            <a:endParaRPr lang="en-US" altLang="zh-CN" sz="1000" b="1" dirty="0"/>
          </a:p>
          <a:p>
            <a:pPr lvl="1"/>
            <a:endParaRPr lang="en-US" altLang="zh-CN" sz="1200" b="1" dirty="0"/>
          </a:p>
          <a:p>
            <a:pPr lvl="1"/>
            <a:r>
              <a:rPr lang="zh-CN" altLang="en-US" sz="1200" b="1" dirty="0"/>
              <a:t>第一个数据通路（图中的</a:t>
            </a:r>
            <a:r>
              <a:rPr lang="zh-CN" altLang="en-US" sz="1200" b="1" dirty="0">
                <a:solidFill>
                  <a:srgbClr val="00B05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=2</a:t>
            </a:r>
            <a:r>
              <a:rPr lang="zh-CN" altLang="en-US" sz="1200" b="1" dirty="0"/>
              <a:t>（</a:t>
            </a:r>
            <a:r>
              <a:rPr lang="en-US" altLang="zh-CN" sz="1200" b="1" dirty="0" err="1"/>
              <a:t>SignExt</a:t>
            </a:r>
            <a:r>
              <a:rPr lang="en-US" altLang="zh-CN" sz="1200" b="1" dirty="0"/>
              <a:t>(</a:t>
            </a:r>
            <a:r>
              <a:rPr lang="en-US" altLang="zh-CN" sz="1200" b="1" dirty="0" err="1"/>
              <a:t>imm</a:t>
            </a:r>
            <a:r>
              <a:rPr lang="en-US" altLang="zh-CN" sz="1200" b="1" dirty="0"/>
              <a:t>)</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AluCtrl</a:t>
            </a:r>
            <a:r>
              <a:rPr lang="en-US" altLang="zh-CN" sz="1200" b="1" dirty="0"/>
              <a:t>=0</a:t>
            </a:r>
            <a:r>
              <a:rPr lang="zh-CN" altLang="en-US" sz="1200" b="1" dirty="0"/>
              <a:t>（</a:t>
            </a:r>
            <a:r>
              <a:rPr lang="en-US" altLang="zh-CN" sz="1200" b="1" dirty="0"/>
              <a:t>ALU</a:t>
            </a:r>
            <a:r>
              <a:rPr lang="zh-CN" altLang="en-US" sz="1200" b="1" dirty="0"/>
              <a:t>进行加法运算，运算结果</a:t>
            </a:r>
            <a:r>
              <a:rPr lang="en-US" altLang="zh-CN" sz="1200" b="1" dirty="0"/>
              <a:t>A + </a:t>
            </a:r>
            <a:r>
              <a:rPr lang="en-US" altLang="zh-CN" sz="1200" b="1" dirty="0" err="1"/>
              <a:t>SignExt</a:t>
            </a:r>
            <a:r>
              <a:rPr lang="en-US" altLang="zh-CN" sz="1200" b="1" dirty="0"/>
              <a:t>(</a:t>
            </a:r>
            <a:r>
              <a:rPr lang="en-US" altLang="zh-CN" sz="1200" b="1" dirty="0" err="1"/>
              <a:t>imm</a:t>
            </a:r>
            <a:r>
              <a:rPr lang="en-US" altLang="zh-CN" sz="1200" b="1" dirty="0"/>
              <a:t>) -&gt;</a:t>
            </a:r>
            <a:r>
              <a:rPr lang="zh-CN" altLang="en-US" sz="1200" b="1" dirty="0"/>
              <a:t> </a:t>
            </a:r>
            <a:r>
              <a:rPr lang="en-US" altLang="zh-CN" sz="1200" b="1" dirty="0"/>
              <a:t>C</a:t>
            </a:r>
            <a:r>
              <a:rPr lang="zh-CN" altLang="en-US" sz="1200" b="1" dirty="0"/>
              <a:t>）。</a:t>
            </a:r>
            <a:endParaRPr lang="en-US" altLang="zh-CN" sz="1200" b="1" dirty="0"/>
          </a:p>
          <a:p>
            <a:pPr lvl="1"/>
            <a:endParaRPr lang="en-US" altLang="zh-CN" sz="1200" b="1" dirty="0"/>
          </a:p>
          <a:p>
            <a:pPr lvl="1"/>
            <a:r>
              <a:rPr lang="zh-CN" altLang="en-US" sz="1200" b="1" dirty="0"/>
              <a:t>第二个数据通路（图中的</a:t>
            </a:r>
            <a:r>
              <a:rPr lang="zh-CN" altLang="en-US" sz="1200" b="1" dirty="0">
                <a:solidFill>
                  <a:srgbClr val="FF0000"/>
                </a:solidFill>
              </a:rPr>
              <a:t>红色通路</a:t>
            </a:r>
            <a:r>
              <a:rPr lang="zh-CN" altLang="en-US" sz="1200" b="1" dirty="0"/>
              <a:t>）的控制信号：</a:t>
            </a:r>
            <a:r>
              <a:rPr lang="en-US" altLang="zh-CN" sz="1200" b="1" dirty="0" err="1"/>
              <a:t>IorD</a:t>
            </a:r>
            <a:r>
              <a:rPr lang="en-US" altLang="zh-CN" sz="1200" b="1" dirty="0"/>
              <a:t>=1</a:t>
            </a:r>
            <a:r>
              <a:rPr lang="zh-CN" altLang="en-US" sz="1200" b="1" dirty="0"/>
              <a:t>（</a:t>
            </a:r>
            <a:r>
              <a:rPr lang="en-US" altLang="zh-CN" sz="1200" b="1" dirty="0"/>
              <a:t>C</a:t>
            </a:r>
            <a:r>
              <a:rPr lang="zh-CN" altLang="en-US" sz="1200" b="1" dirty="0"/>
              <a:t>寄存器 </a:t>
            </a:r>
            <a:r>
              <a:rPr lang="en-US" altLang="zh-CN" sz="1200" b="1" dirty="0"/>
              <a:t>-&gt; </a:t>
            </a:r>
            <a:r>
              <a:rPr lang="zh-CN" altLang="en-US" sz="1200" b="1" dirty="0"/>
              <a:t>存储器的地址端</a:t>
            </a:r>
            <a:r>
              <a:rPr lang="en-US" altLang="zh-CN" sz="1200" b="1" dirty="0"/>
              <a:t>A</a:t>
            </a:r>
            <a:r>
              <a:rPr lang="zh-CN" altLang="en-US" sz="1200" b="1" dirty="0"/>
              <a:t>），</a:t>
            </a:r>
            <a:r>
              <a:rPr lang="en-US" altLang="zh-CN" sz="1200" b="1" dirty="0" err="1"/>
              <a:t>MemWrite</a:t>
            </a:r>
            <a:r>
              <a:rPr lang="en-US" altLang="zh-CN" sz="1200" b="1" dirty="0"/>
              <a:t>=1</a:t>
            </a:r>
            <a:r>
              <a:rPr lang="zh-CN" altLang="en-US" sz="1200" b="1" dirty="0"/>
              <a:t>（存储器写，</a:t>
            </a:r>
            <a:r>
              <a:rPr lang="en-US" altLang="zh-CN" sz="1200" b="1" dirty="0"/>
              <a:t>B -&gt; M[C]</a:t>
            </a:r>
            <a:r>
              <a:rPr lang="zh-CN" altLang="en-US" sz="1200" b="1" dirty="0"/>
              <a:t>）。</a:t>
            </a:r>
            <a:endParaRPr lang="en-US" altLang="zh-CN" sz="1200" b="1" dirty="0"/>
          </a:p>
          <a:p>
            <a:pPr lvl="1"/>
            <a:endParaRPr lang="en-US" altLang="zh-CN" sz="1200" b="1" dirty="0"/>
          </a:p>
          <a:p>
            <a:pPr lvl="1"/>
            <a:endParaRPr lang="en-US" altLang="zh-CN" sz="2200" b="1" dirty="0"/>
          </a:p>
          <a:p>
            <a:pPr lvl="3"/>
            <a:endParaRPr lang="en-US" altLang="zh-CN" sz="1400" b="1" dirty="0"/>
          </a:p>
        </p:txBody>
      </p:sp>
      <p:pic>
        <p:nvPicPr>
          <p:cNvPr id="3" name="图片 2">
            <a:extLst>
              <a:ext uri="{FF2B5EF4-FFF2-40B4-BE49-F238E27FC236}">
                <a16:creationId xmlns:a16="http://schemas.microsoft.com/office/drawing/2014/main" id="{C795FBEB-D479-469B-A17C-BF65E1544A5C}"/>
              </a:ext>
            </a:extLst>
          </p:cNvPr>
          <p:cNvPicPr>
            <a:picLocks noChangeAspect="1"/>
          </p:cNvPicPr>
          <p:nvPr/>
        </p:nvPicPr>
        <p:blipFill>
          <a:blip r:embed="rId2"/>
          <a:stretch>
            <a:fillRect/>
          </a:stretch>
        </p:blipFill>
        <p:spPr>
          <a:xfrm>
            <a:off x="1421904" y="3501008"/>
            <a:ext cx="6300192" cy="3104589"/>
          </a:xfrm>
          <a:prstGeom prst="rect">
            <a:avLst/>
          </a:prstGeom>
        </p:spPr>
      </p:pic>
      <p:sp>
        <p:nvSpPr>
          <p:cNvPr id="5" name="文本框 4">
            <a:extLst>
              <a:ext uri="{FF2B5EF4-FFF2-40B4-BE49-F238E27FC236}">
                <a16:creationId xmlns:a16="http://schemas.microsoft.com/office/drawing/2014/main" id="{15D7B4CB-9D1A-4475-9CFD-9085EA5CB8D7}"/>
              </a:ext>
            </a:extLst>
          </p:cNvPr>
          <p:cNvSpPr txBox="1"/>
          <p:nvPr/>
        </p:nvSpPr>
        <p:spPr>
          <a:xfrm>
            <a:off x="3059832" y="6561050"/>
            <a:ext cx="2625270" cy="276999"/>
          </a:xfrm>
          <a:prstGeom prst="rect">
            <a:avLst/>
          </a:prstGeom>
          <a:noFill/>
        </p:spPr>
        <p:txBody>
          <a:bodyPr wrap="none" rtlCol="0">
            <a:spAutoFit/>
          </a:bodyPr>
          <a:lstStyle/>
          <a:p>
            <a:r>
              <a:rPr lang="zh-CN" altLang="en-US" sz="1200" b="1" dirty="0"/>
              <a:t>图</a:t>
            </a:r>
            <a:r>
              <a:rPr lang="en-US" altLang="zh-CN" sz="1200" b="1" dirty="0"/>
              <a:t>6.33    </a:t>
            </a:r>
            <a:r>
              <a:rPr lang="en-US" altLang="zh-CN" sz="1200" b="1" dirty="0" err="1"/>
              <a:t>sw</a:t>
            </a:r>
            <a:r>
              <a:rPr lang="zh-CN" altLang="en-US" sz="1200" b="1" dirty="0"/>
              <a:t>指令执行阶段的数据通路</a:t>
            </a:r>
          </a:p>
        </p:txBody>
      </p:sp>
    </p:spTree>
    <p:extLst>
      <p:ext uri="{BB962C8B-B14F-4D97-AF65-F5344CB8AC3E}">
        <p14:creationId xmlns:p14="http://schemas.microsoft.com/office/powerpoint/2010/main" val="637504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9</a:t>
            </a:r>
            <a:r>
              <a:rPr lang="zh-CN" altLang="en-US" sz="1800" b="1" dirty="0"/>
              <a:t>）条件分支指令执行阶段的数据通路</a:t>
            </a:r>
            <a:endParaRPr lang="en-US" altLang="zh-CN" sz="1400" b="1" dirty="0"/>
          </a:p>
          <a:p>
            <a:pPr lvl="1"/>
            <a:endParaRPr lang="en-US" altLang="zh-CN" sz="1000" b="1" dirty="0"/>
          </a:p>
          <a:p>
            <a:pPr lvl="1"/>
            <a:r>
              <a:rPr lang="zh-CN" altLang="en-US" sz="1200" b="1" dirty="0"/>
              <a:t>条件分支指令也属于</a:t>
            </a:r>
            <a:r>
              <a:rPr lang="en-US" altLang="zh-CN" sz="1200" b="1" dirty="0"/>
              <a:t>I</a:t>
            </a:r>
            <a:r>
              <a:rPr lang="zh-CN" altLang="en-US" sz="1200" b="1" dirty="0"/>
              <a:t>型指令，例如</a:t>
            </a:r>
            <a:r>
              <a:rPr lang="en-US" altLang="zh-CN" sz="1200" b="1" dirty="0" err="1"/>
              <a:t>beq</a:t>
            </a:r>
            <a:r>
              <a:rPr lang="zh-CN" altLang="en-US" sz="1200" b="1" dirty="0"/>
              <a:t>指令：</a:t>
            </a:r>
            <a:r>
              <a:rPr lang="en-US" altLang="zh-CN" sz="1200" b="1" dirty="0" err="1">
                <a:solidFill>
                  <a:srgbClr val="FF0000"/>
                </a:solidFill>
              </a:rPr>
              <a:t>beq</a:t>
            </a:r>
            <a:r>
              <a:rPr lang="en-US" altLang="zh-CN" sz="1200" b="1" dirty="0">
                <a:solidFill>
                  <a:srgbClr val="FF0000"/>
                </a:solidFill>
              </a:rPr>
              <a:t> </a:t>
            </a:r>
            <a:r>
              <a:rPr lang="en-US" altLang="zh-CN" sz="1200" b="1" dirty="0" err="1">
                <a:solidFill>
                  <a:srgbClr val="FF0000"/>
                </a:solidFill>
              </a:rPr>
              <a:t>rs,rt,imm</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if(R[</a:t>
            </a:r>
            <a:r>
              <a:rPr lang="en-US" altLang="zh-CN" sz="1200" b="1" dirty="0" err="1">
                <a:solidFill>
                  <a:srgbClr val="FF0000"/>
                </a:solidFill>
              </a:rPr>
              <a:t>rs</a:t>
            </a:r>
            <a:r>
              <a:rPr lang="en-US" altLang="zh-CN" sz="1200" b="1" dirty="0">
                <a:solidFill>
                  <a:srgbClr val="FF0000"/>
                </a:solidFill>
              </a:rPr>
              <a:t>]==R[rt])    PC+4+SignExt(</a:t>
            </a:r>
            <a:r>
              <a:rPr lang="en-US" altLang="zh-CN" sz="1200" b="1" dirty="0" err="1">
                <a:solidFill>
                  <a:srgbClr val="FF0000"/>
                </a:solidFill>
              </a:rPr>
              <a:t>imm</a:t>
            </a:r>
            <a:r>
              <a:rPr lang="en-US" altLang="zh-CN" sz="1200" b="1" dirty="0">
                <a:solidFill>
                  <a:srgbClr val="FF0000"/>
                </a:solidFill>
              </a:rPr>
              <a:t>)&lt;&lt;2 -&gt; PC</a:t>
            </a:r>
            <a:r>
              <a:rPr lang="zh-CN" altLang="en-US" sz="1200" b="1" dirty="0"/>
              <a:t>。</a:t>
            </a:r>
            <a:endParaRPr lang="en-US" altLang="zh-CN" sz="1200" b="1" dirty="0"/>
          </a:p>
          <a:p>
            <a:pPr lvl="1"/>
            <a:endParaRPr lang="en-US" altLang="zh-CN" sz="1200" b="1" dirty="0"/>
          </a:p>
          <a:p>
            <a:pPr lvl="1"/>
            <a:endParaRPr lang="en-US" altLang="zh-CN" sz="1200" b="1" dirty="0"/>
          </a:p>
          <a:p>
            <a:pPr lvl="1"/>
            <a:r>
              <a:rPr lang="en-US" altLang="zh-CN" sz="1200" b="1" dirty="0" err="1"/>
              <a:t>beq</a:t>
            </a:r>
            <a:r>
              <a:rPr lang="zh-CN" altLang="en-US" sz="1200" b="1" dirty="0"/>
              <a:t>指令执行阶段只需要</a:t>
            </a:r>
            <a:r>
              <a:rPr lang="en-US" altLang="zh-CN" sz="1200" b="1" dirty="0">
                <a:solidFill>
                  <a:srgbClr val="FF0000"/>
                </a:solidFill>
              </a:rPr>
              <a:t>1</a:t>
            </a:r>
            <a:r>
              <a:rPr lang="zh-CN" altLang="en-US" sz="1200" b="1" dirty="0">
                <a:solidFill>
                  <a:srgbClr val="FF0000"/>
                </a:solidFill>
              </a:rPr>
              <a:t>个时钟周期（</a:t>
            </a:r>
            <a:r>
              <a:rPr lang="en-US" altLang="zh-CN" sz="1200" b="1" dirty="0">
                <a:solidFill>
                  <a:srgbClr val="FF0000"/>
                </a:solidFill>
              </a:rPr>
              <a:t>T3</a:t>
            </a:r>
            <a:r>
              <a:rPr lang="zh-CN" altLang="en-US" sz="1200" b="1" dirty="0">
                <a:solidFill>
                  <a:srgbClr val="FF0000"/>
                </a:solidFill>
              </a:rPr>
              <a:t>）</a:t>
            </a:r>
            <a:r>
              <a:rPr lang="zh-CN" altLang="en-US" sz="1200" b="1" dirty="0"/>
              <a:t>，具体数据通路如图</a:t>
            </a:r>
            <a:r>
              <a:rPr lang="en-US" altLang="zh-CN" sz="1200" b="1" dirty="0"/>
              <a:t>6.34</a:t>
            </a:r>
            <a:r>
              <a:rPr lang="zh-CN" altLang="en-US" sz="1200" b="1" dirty="0"/>
              <a:t>所示：</a:t>
            </a:r>
            <a:endParaRPr lang="en-US" altLang="zh-CN" sz="1200" b="1" dirty="0"/>
          </a:p>
          <a:p>
            <a:pPr lvl="2"/>
            <a:r>
              <a:rPr lang="en-US" altLang="zh-CN" sz="1200" b="1" dirty="0"/>
              <a:t>if(A == B)   C -&gt; PC     </a:t>
            </a:r>
            <a:r>
              <a:rPr lang="zh-CN" altLang="en-US" sz="1200" b="1" dirty="0"/>
              <a:t> </a:t>
            </a:r>
            <a:r>
              <a:rPr lang="en-US" altLang="zh-CN" sz="1200" b="1" dirty="0"/>
              <a:t>;</a:t>
            </a:r>
            <a:r>
              <a:rPr lang="zh-CN" altLang="en-US" sz="1200" b="1" dirty="0"/>
              <a:t> 比较寄存器</a:t>
            </a:r>
            <a:r>
              <a:rPr lang="en-US" altLang="zh-CN" sz="1200" b="1" dirty="0"/>
              <a:t>A</a:t>
            </a:r>
            <a:r>
              <a:rPr lang="zh-CN" altLang="en-US" sz="1200" b="1" dirty="0"/>
              <a:t>和寄存器</a:t>
            </a:r>
            <a:r>
              <a:rPr lang="en-US" altLang="zh-CN" sz="1200" b="1" dirty="0"/>
              <a:t>B</a:t>
            </a:r>
            <a:r>
              <a:rPr lang="zh-CN" altLang="en-US" sz="1200" b="1" dirty="0"/>
              <a:t>的值，如果相等，则将寄存器</a:t>
            </a:r>
            <a:r>
              <a:rPr lang="en-US" altLang="zh-CN" sz="1200" b="1" dirty="0"/>
              <a:t>C</a:t>
            </a:r>
            <a:r>
              <a:rPr lang="zh-CN" altLang="en-US" sz="1200" b="1" dirty="0"/>
              <a:t>的内容（即：</a:t>
            </a:r>
            <a:r>
              <a:rPr lang="en-US" altLang="zh-CN" sz="1200" b="1" dirty="0"/>
              <a:t>PC+4+SignExt(</a:t>
            </a:r>
            <a:r>
              <a:rPr lang="en-US" altLang="zh-CN" sz="1200" b="1" dirty="0" err="1"/>
              <a:t>imm</a:t>
            </a:r>
            <a:r>
              <a:rPr lang="en-US" altLang="zh-CN" sz="1200" b="1" dirty="0"/>
              <a:t>)&lt;&lt;2</a:t>
            </a:r>
            <a:r>
              <a:rPr lang="zh-CN" altLang="en-US" sz="1200" b="1" dirty="0"/>
              <a:t>）送入</a:t>
            </a:r>
            <a:r>
              <a:rPr lang="en-US" altLang="zh-CN" sz="1200" b="1" dirty="0"/>
              <a:t>PC</a:t>
            </a:r>
            <a:r>
              <a:rPr lang="zh-CN" altLang="en-US" sz="1200" b="1" dirty="0"/>
              <a:t>（图中的</a:t>
            </a:r>
            <a:r>
              <a:rPr lang="zh-CN" altLang="en-US" sz="1200" b="1" dirty="0">
                <a:solidFill>
                  <a:srgbClr val="FF0000"/>
                </a:solidFill>
              </a:rPr>
              <a:t>绿色通路</a:t>
            </a:r>
            <a:r>
              <a:rPr lang="zh-CN" altLang="en-US" sz="1200" b="1" dirty="0"/>
              <a:t>，时钟周期</a:t>
            </a:r>
            <a:r>
              <a:rPr lang="en-US" altLang="zh-CN" sz="1200" b="1" dirty="0"/>
              <a:t>T3</a:t>
            </a:r>
            <a:r>
              <a:rPr lang="zh-CN" altLang="en-US" sz="1200" b="1" dirty="0"/>
              <a:t>内执行） 。</a:t>
            </a:r>
            <a:endParaRPr lang="en-US" altLang="zh-CN" sz="1000" b="1" dirty="0"/>
          </a:p>
          <a:p>
            <a:pPr marL="1257300" lvl="2" indent="-342900">
              <a:buFont typeface="+mj-ea"/>
              <a:buAutoNum type="circleNumDbPlain"/>
            </a:pPr>
            <a:endParaRPr lang="en-US" altLang="zh-CN" sz="1200" b="1" dirty="0"/>
          </a:p>
          <a:p>
            <a:pPr lvl="1"/>
            <a:endParaRPr lang="en-US" altLang="zh-CN" sz="1200" b="1" dirty="0"/>
          </a:p>
          <a:p>
            <a:pPr lvl="1"/>
            <a:r>
              <a:rPr lang="zh-CN" altLang="en-US" sz="1200" b="1" dirty="0"/>
              <a:t>该数据通路（图中的</a:t>
            </a:r>
            <a:r>
              <a:rPr lang="zh-CN" altLang="en-US" sz="1200" b="1" dirty="0">
                <a:solidFill>
                  <a:srgbClr val="FF0000"/>
                </a:solidFill>
              </a:rPr>
              <a:t>绿色通路</a:t>
            </a:r>
            <a:r>
              <a:rPr lang="zh-CN" altLang="en-US" sz="1200" b="1" dirty="0"/>
              <a:t>）的控制信号：</a:t>
            </a:r>
            <a:r>
              <a:rPr lang="en-US" altLang="zh-CN" sz="1200" b="1" dirty="0" err="1"/>
              <a:t>AluSrcA</a:t>
            </a:r>
            <a:r>
              <a:rPr lang="en-US" altLang="zh-CN" sz="1200" b="1" dirty="0"/>
              <a:t>=1</a:t>
            </a:r>
            <a:r>
              <a:rPr lang="zh-CN" altLang="en-US" sz="1200" b="1" dirty="0"/>
              <a:t>（寄存器</a:t>
            </a:r>
            <a:r>
              <a:rPr lang="en-US" altLang="zh-CN" sz="1200" b="1" dirty="0"/>
              <a:t>A -&gt; ALU</a:t>
            </a:r>
            <a:r>
              <a:rPr lang="zh-CN" altLang="en-US" sz="1200" b="1" dirty="0"/>
              <a:t>的</a:t>
            </a:r>
            <a:r>
              <a:rPr lang="en-US" altLang="zh-CN" sz="1200" b="1" dirty="0"/>
              <a:t>A</a:t>
            </a:r>
            <a:r>
              <a:rPr lang="zh-CN" altLang="en-US" sz="1200" b="1" dirty="0"/>
              <a:t>端），</a:t>
            </a:r>
            <a:r>
              <a:rPr lang="en-US" altLang="zh-CN" sz="1200" b="1" dirty="0" err="1"/>
              <a:t>AluSrcB</a:t>
            </a:r>
            <a:r>
              <a:rPr lang="en-US" altLang="zh-CN" sz="1200" b="1" dirty="0"/>
              <a:t>=0</a:t>
            </a:r>
            <a:r>
              <a:rPr lang="zh-CN" altLang="en-US" sz="1200" b="1" dirty="0"/>
              <a:t>（寄存器</a:t>
            </a:r>
            <a:r>
              <a:rPr lang="en-US" altLang="zh-CN" sz="1200" b="1" dirty="0"/>
              <a:t>B</a:t>
            </a:r>
            <a:r>
              <a:rPr lang="zh-CN" altLang="en-US" sz="1200" b="1" dirty="0"/>
              <a:t> </a:t>
            </a:r>
            <a:r>
              <a:rPr lang="en-US" altLang="zh-CN" sz="1200" b="1" dirty="0"/>
              <a:t>-&gt; ALU</a:t>
            </a:r>
            <a:r>
              <a:rPr lang="zh-CN" altLang="en-US" sz="1200" b="1" dirty="0"/>
              <a:t>的</a:t>
            </a:r>
            <a:r>
              <a:rPr lang="en-US" altLang="zh-CN" sz="1200" b="1" dirty="0"/>
              <a:t>B</a:t>
            </a:r>
            <a:r>
              <a:rPr lang="zh-CN" altLang="en-US" sz="1200" b="1" dirty="0"/>
              <a:t>端），</a:t>
            </a:r>
            <a:r>
              <a:rPr lang="en-US" altLang="zh-CN" sz="1200" b="1" dirty="0" err="1"/>
              <a:t>PCSrc</a:t>
            </a:r>
            <a:r>
              <a:rPr lang="en-US" altLang="zh-CN" sz="1200" b="1" dirty="0"/>
              <a:t>=1</a:t>
            </a:r>
            <a:r>
              <a:rPr lang="zh-CN" altLang="en-US" sz="1200" b="1" dirty="0"/>
              <a:t>（</a:t>
            </a:r>
            <a:r>
              <a:rPr lang="en-US" altLang="zh-CN" sz="1200" b="1" dirty="0"/>
              <a:t>C</a:t>
            </a:r>
            <a:r>
              <a:rPr lang="zh-CN" altLang="en-US" sz="1200" b="1" dirty="0"/>
              <a:t>寄存器</a:t>
            </a:r>
            <a:r>
              <a:rPr lang="en-US" altLang="zh-CN" sz="1200" b="1" dirty="0"/>
              <a:t> -&gt;</a:t>
            </a:r>
            <a:r>
              <a:rPr lang="zh-CN" altLang="en-US" sz="1200" b="1" dirty="0"/>
              <a:t> </a:t>
            </a:r>
            <a:r>
              <a:rPr lang="en-US" altLang="zh-CN" sz="1200" b="1" dirty="0"/>
              <a:t>PC</a:t>
            </a:r>
            <a:r>
              <a:rPr lang="zh-CN" altLang="en-US" sz="1200" b="1" dirty="0"/>
              <a:t>输入端），</a:t>
            </a:r>
            <a:r>
              <a:rPr lang="en-US" altLang="zh-CN" sz="1200" b="1" dirty="0"/>
              <a:t>Branch=1</a:t>
            </a:r>
            <a:r>
              <a:rPr lang="zh-CN" altLang="en-US" sz="1200" b="1" dirty="0"/>
              <a:t>（如果</a:t>
            </a:r>
            <a:r>
              <a:rPr lang="en-US" altLang="zh-CN" sz="1200" b="1" dirty="0"/>
              <a:t>A=B</a:t>
            </a:r>
            <a:r>
              <a:rPr lang="zh-CN" altLang="en-US" sz="1200" b="1" dirty="0"/>
              <a:t>，则</a:t>
            </a:r>
            <a:r>
              <a:rPr lang="en-US" altLang="zh-CN" sz="1200" b="1" dirty="0"/>
              <a:t>equal=1</a:t>
            </a:r>
            <a:r>
              <a:rPr lang="zh-CN" altLang="en-US" sz="1200" b="1" dirty="0"/>
              <a:t>；与门输出</a:t>
            </a:r>
            <a:r>
              <a:rPr lang="en-US" altLang="zh-CN" sz="1200" b="1" dirty="0"/>
              <a:t>=1</a:t>
            </a:r>
            <a:r>
              <a:rPr lang="zh-CN" altLang="en-US" sz="1200" b="1" dirty="0"/>
              <a:t>，或门输出</a:t>
            </a:r>
            <a:r>
              <a:rPr lang="en-US" altLang="zh-CN" sz="1200" b="1" dirty="0"/>
              <a:t>=1</a:t>
            </a:r>
            <a:r>
              <a:rPr lang="zh-CN" altLang="en-US" sz="1200" b="1" dirty="0"/>
              <a:t>，</a:t>
            </a:r>
            <a:r>
              <a:rPr lang="en-US" altLang="zh-CN" sz="1200" b="1" dirty="0" err="1"/>
              <a:t>PCEn</a:t>
            </a:r>
            <a:r>
              <a:rPr lang="en-US" altLang="zh-CN" sz="1200" b="1" dirty="0"/>
              <a:t>=1</a:t>
            </a:r>
            <a:r>
              <a:rPr lang="zh-CN" altLang="en-US" sz="1200" b="1" dirty="0"/>
              <a:t>；</a:t>
            </a:r>
            <a:r>
              <a:rPr lang="en-US" altLang="zh-CN" sz="1200" b="1" dirty="0"/>
              <a:t>C</a:t>
            </a:r>
            <a:r>
              <a:rPr lang="zh-CN" altLang="en-US" sz="1200" b="1" dirty="0"/>
              <a:t>寄存器 </a:t>
            </a:r>
            <a:r>
              <a:rPr lang="en-US" altLang="zh-CN" sz="1200" b="1" dirty="0"/>
              <a:t>-&gt; PC</a:t>
            </a:r>
            <a:r>
              <a:rPr lang="zh-CN" altLang="en-US" sz="1200" b="1" dirty="0"/>
              <a:t>，即：</a:t>
            </a:r>
            <a:r>
              <a:rPr lang="en-US" altLang="zh-CN" sz="1200" b="1" dirty="0"/>
              <a:t>PC+4+SignExt(</a:t>
            </a:r>
            <a:r>
              <a:rPr lang="en-US" altLang="zh-CN" sz="1200" b="1" dirty="0" err="1"/>
              <a:t>imm</a:t>
            </a:r>
            <a:r>
              <a:rPr lang="en-US" altLang="zh-CN" sz="1200" b="1" dirty="0"/>
              <a:t>)&lt;&lt;2 -&gt; PC</a:t>
            </a:r>
            <a:r>
              <a:rPr lang="zh-CN" altLang="en-US" sz="1200" b="1" dirty="0"/>
              <a:t>）。</a:t>
            </a:r>
            <a:endParaRPr lang="en-US" altLang="zh-CN" sz="1200" b="1" dirty="0"/>
          </a:p>
          <a:p>
            <a:pPr lvl="1"/>
            <a:endParaRPr lang="en-US" altLang="zh-CN" sz="1200" b="1" dirty="0"/>
          </a:p>
          <a:p>
            <a:pPr lvl="1"/>
            <a:endParaRPr lang="en-US" altLang="zh-CN" sz="1200" b="1" dirty="0"/>
          </a:p>
          <a:p>
            <a:pPr lvl="1"/>
            <a:endParaRPr lang="en-US" altLang="zh-CN" sz="2200" b="1" dirty="0"/>
          </a:p>
          <a:p>
            <a:pPr lvl="3"/>
            <a:endParaRPr lang="en-US" altLang="zh-CN" sz="1400" b="1" dirty="0"/>
          </a:p>
        </p:txBody>
      </p:sp>
      <p:pic>
        <p:nvPicPr>
          <p:cNvPr id="6" name="图片 5">
            <a:extLst>
              <a:ext uri="{FF2B5EF4-FFF2-40B4-BE49-F238E27FC236}">
                <a16:creationId xmlns:a16="http://schemas.microsoft.com/office/drawing/2014/main" id="{F393942B-8507-402E-A9D2-9F1E3156B013}"/>
              </a:ext>
            </a:extLst>
          </p:cNvPr>
          <p:cNvPicPr>
            <a:picLocks noChangeAspect="1"/>
          </p:cNvPicPr>
          <p:nvPr/>
        </p:nvPicPr>
        <p:blipFill>
          <a:blip r:embed="rId2"/>
          <a:stretch>
            <a:fillRect/>
          </a:stretch>
        </p:blipFill>
        <p:spPr>
          <a:xfrm>
            <a:off x="1690140" y="3645024"/>
            <a:ext cx="5763720" cy="2880320"/>
          </a:xfrm>
          <a:prstGeom prst="rect">
            <a:avLst/>
          </a:prstGeom>
        </p:spPr>
      </p:pic>
      <p:sp>
        <p:nvSpPr>
          <p:cNvPr id="7" name="文本框 6">
            <a:extLst>
              <a:ext uri="{FF2B5EF4-FFF2-40B4-BE49-F238E27FC236}">
                <a16:creationId xmlns:a16="http://schemas.microsoft.com/office/drawing/2014/main" id="{99045410-73A6-4B8C-BCA4-894A4EA440EE}"/>
              </a:ext>
            </a:extLst>
          </p:cNvPr>
          <p:cNvSpPr txBox="1"/>
          <p:nvPr/>
        </p:nvSpPr>
        <p:spPr>
          <a:xfrm>
            <a:off x="3059832" y="6561050"/>
            <a:ext cx="2754280" cy="276999"/>
          </a:xfrm>
          <a:prstGeom prst="rect">
            <a:avLst/>
          </a:prstGeom>
          <a:noFill/>
        </p:spPr>
        <p:txBody>
          <a:bodyPr wrap="none" rtlCol="0">
            <a:spAutoFit/>
          </a:bodyPr>
          <a:lstStyle/>
          <a:p>
            <a:r>
              <a:rPr lang="zh-CN" altLang="en-US" sz="1200" b="1" dirty="0"/>
              <a:t>图</a:t>
            </a:r>
            <a:r>
              <a:rPr lang="en-US" altLang="zh-CN" sz="1200" b="1" dirty="0"/>
              <a:t>6.34    </a:t>
            </a:r>
            <a:r>
              <a:rPr lang="en-US" altLang="zh-CN" sz="1200" b="1" dirty="0" err="1"/>
              <a:t>beq</a:t>
            </a:r>
            <a:r>
              <a:rPr lang="zh-CN" altLang="en-US" sz="1200" b="1" dirty="0"/>
              <a:t>指令执行阶段的数据通路</a:t>
            </a:r>
          </a:p>
        </p:txBody>
      </p:sp>
    </p:spTree>
    <p:extLst>
      <p:ext uri="{BB962C8B-B14F-4D97-AF65-F5344CB8AC3E}">
        <p14:creationId xmlns:p14="http://schemas.microsoft.com/office/powerpoint/2010/main" val="37197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9F4C57B8-435B-49E9-9131-39B44D644981}"/>
              </a:ext>
            </a:extLst>
          </p:cNvPr>
          <p:cNvSpPr>
            <a:spLocks noGrp="1"/>
          </p:cNvSpPr>
          <p:nvPr>
            <p:ph idx="1"/>
          </p:nvPr>
        </p:nvSpPr>
        <p:spPr>
          <a:xfrm>
            <a:off x="457200" y="343197"/>
            <a:ext cx="8229600" cy="4525963"/>
          </a:xfrm>
        </p:spPr>
        <p:txBody>
          <a:bodyPr/>
          <a:lstStyle/>
          <a:p>
            <a:pPr lvl="1"/>
            <a:r>
              <a:rPr lang="zh-CN" altLang="en-US" sz="1400" b="1" dirty="0"/>
              <a:t>图</a:t>
            </a:r>
            <a:r>
              <a:rPr lang="en-US" altLang="zh-CN" sz="1400" b="1" dirty="0"/>
              <a:t>6.35</a:t>
            </a:r>
            <a:r>
              <a:rPr lang="zh-CN" altLang="en-US" sz="1400" b="1" dirty="0"/>
              <a:t>：多周期</a:t>
            </a:r>
            <a:r>
              <a:rPr lang="en-US" altLang="zh-CN" sz="1400" b="1" dirty="0"/>
              <a:t>MIPS</a:t>
            </a:r>
            <a:r>
              <a:rPr lang="zh-CN" altLang="en-US" sz="1400" b="1" dirty="0"/>
              <a:t>处理器数据通路的指令图。</a:t>
            </a:r>
            <a:endParaRPr lang="en-US" altLang="zh-CN" sz="1400" b="1" dirty="0"/>
          </a:p>
          <a:p>
            <a:pPr lvl="1"/>
            <a:endParaRPr lang="en-US" altLang="zh-CN" sz="1400" b="1" dirty="0"/>
          </a:p>
          <a:p>
            <a:pPr lvl="1"/>
            <a:r>
              <a:rPr lang="zh-CN" altLang="en-US" sz="1400" b="1" dirty="0"/>
              <a:t>取指周期包括取指令阶段和译码</a:t>
            </a:r>
            <a:r>
              <a:rPr lang="en-US" altLang="zh-CN" sz="1400" b="1" dirty="0"/>
              <a:t>/</a:t>
            </a:r>
            <a:r>
              <a:rPr lang="zh-CN" altLang="en-US" sz="1400" b="1" dirty="0"/>
              <a:t>取数阶段；</a:t>
            </a:r>
            <a:r>
              <a:rPr lang="en-US" altLang="zh-CN" sz="1400" b="1" dirty="0" err="1"/>
              <a:t>lw</a:t>
            </a:r>
            <a:r>
              <a:rPr lang="zh-CN" altLang="en-US" sz="1400" b="1" dirty="0"/>
              <a:t>指令需要</a:t>
            </a:r>
            <a:r>
              <a:rPr lang="en-US" altLang="zh-CN" sz="1400" b="1" dirty="0"/>
              <a:t>5</a:t>
            </a:r>
            <a:r>
              <a:rPr lang="zh-CN" altLang="en-US" sz="1400" b="1" dirty="0"/>
              <a:t>个时钟周期，</a:t>
            </a:r>
            <a:r>
              <a:rPr lang="en-US" altLang="zh-CN" sz="1400" b="1" dirty="0" err="1"/>
              <a:t>sw</a:t>
            </a:r>
            <a:r>
              <a:rPr lang="zh-CN" altLang="en-US" sz="1400" b="1" dirty="0"/>
              <a:t>、</a:t>
            </a:r>
            <a:r>
              <a:rPr lang="en-US" altLang="zh-CN" sz="1400" b="1" dirty="0"/>
              <a:t>add</a:t>
            </a:r>
            <a:r>
              <a:rPr lang="zh-CN" altLang="en-US" sz="1400" b="1" dirty="0"/>
              <a:t>、</a:t>
            </a:r>
            <a:r>
              <a:rPr lang="en-US" altLang="zh-CN" sz="1400" b="1" dirty="0" err="1"/>
              <a:t>addi</a:t>
            </a:r>
            <a:r>
              <a:rPr lang="zh-CN" altLang="en-US" sz="1400" b="1" dirty="0"/>
              <a:t>指令需要</a:t>
            </a:r>
            <a:r>
              <a:rPr lang="en-US" altLang="zh-CN" sz="1400" b="1" dirty="0"/>
              <a:t>4</a:t>
            </a:r>
            <a:r>
              <a:rPr lang="zh-CN" altLang="en-US" sz="1400" b="1" dirty="0"/>
              <a:t>个时钟周期，</a:t>
            </a:r>
            <a:r>
              <a:rPr lang="en-US" altLang="zh-CN" sz="1400" b="1" dirty="0" err="1"/>
              <a:t>beq</a:t>
            </a:r>
            <a:r>
              <a:rPr lang="zh-CN" altLang="en-US" sz="1400" b="1" dirty="0"/>
              <a:t>指令需要</a:t>
            </a:r>
            <a:r>
              <a:rPr lang="en-US" altLang="zh-CN" sz="1400" b="1" dirty="0"/>
              <a:t>3</a:t>
            </a:r>
            <a:r>
              <a:rPr lang="zh-CN" altLang="en-US" sz="1400" b="1" dirty="0"/>
              <a:t>个时钟周期。</a:t>
            </a:r>
            <a:endParaRPr lang="en-US" altLang="zh-CN" sz="1200" b="1" dirty="0"/>
          </a:p>
          <a:p>
            <a:pPr lvl="1"/>
            <a:endParaRPr lang="en-US" altLang="zh-CN" sz="1200" b="1" dirty="0"/>
          </a:p>
          <a:p>
            <a:pPr lvl="1"/>
            <a:endParaRPr lang="en-US" altLang="zh-CN" sz="2200" b="1" dirty="0"/>
          </a:p>
          <a:p>
            <a:pPr lvl="3"/>
            <a:endParaRPr lang="en-US" altLang="zh-CN" sz="1400" b="1" dirty="0"/>
          </a:p>
        </p:txBody>
      </p:sp>
      <p:grpSp>
        <p:nvGrpSpPr>
          <p:cNvPr id="16" name="组合 15">
            <a:extLst>
              <a:ext uri="{FF2B5EF4-FFF2-40B4-BE49-F238E27FC236}">
                <a16:creationId xmlns:a16="http://schemas.microsoft.com/office/drawing/2014/main" id="{CFB7EB40-9740-405A-BEC1-2BACA3182B56}"/>
              </a:ext>
            </a:extLst>
          </p:cNvPr>
          <p:cNvGrpSpPr/>
          <p:nvPr/>
        </p:nvGrpSpPr>
        <p:grpSpPr>
          <a:xfrm>
            <a:off x="899592" y="2276872"/>
            <a:ext cx="7092280" cy="3949407"/>
            <a:chOff x="899592" y="2276872"/>
            <a:chExt cx="7092280" cy="3949407"/>
          </a:xfrm>
        </p:grpSpPr>
        <p:grpSp>
          <p:nvGrpSpPr>
            <p:cNvPr id="14" name="组合 13">
              <a:extLst>
                <a:ext uri="{FF2B5EF4-FFF2-40B4-BE49-F238E27FC236}">
                  <a16:creationId xmlns:a16="http://schemas.microsoft.com/office/drawing/2014/main" id="{98BDD6DD-8320-4C1D-9482-29148E97273A}"/>
                </a:ext>
              </a:extLst>
            </p:cNvPr>
            <p:cNvGrpSpPr/>
            <p:nvPr/>
          </p:nvGrpSpPr>
          <p:grpSpPr>
            <a:xfrm>
              <a:off x="899592" y="2276872"/>
              <a:ext cx="7092280" cy="3949407"/>
              <a:chOff x="899592" y="2276872"/>
              <a:chExt cx="7092280" cy="3949407"/>
            </a:xfrm>
          </p:grpSpPr>
          <p:grpSp>
            <p:nvGrpSpPr>
              <p:cNvPr id="12" name="组合 11">
                <a:extLst>
                  <a:ext uri="{FF2B5EF4-FFF2-40B4-BE49-F238E27FC236}">
                    <a16:creationId xmlns:a16="http://schemas.microsoft.com/office/drawing/2014/main" id="{303DF702-12E8-4756-AB60-3BC5F6AE30FC}"/>
                  </a:ext>
                </a:extLst>
              </p:cNvPr>
              <p:cNvGrpSpPr/>
              <p:nvPr/>
            </p:nvGrpSpPr>
            <p:grpSpPr>
              <a:xfrm>
                <a:off x="899592" y="2276872"/>
                <a:ext cx="7092280" cy="3949407"/>
                <a:chOff x="899592" y="2276872"/>
                <a:chExt cx="7092280" cy="3949407"/>
              </a:xfrm>
            </p:grpSpPr>
            <p:pic>
              <p:nvPicPr>
                <p:cNvPr id="10" name="图片 9">
                  <a:extLst>
                    <a:ext uri="{FF2B5EF4-FFF2-40B4-BE49-F238E27FC236}">
                      <a16:creationId xmlns:a16="http://schemas.microsoft.com/office/drawing/2014/main" id="{C097D235-DB39-4FFD-9162-83B14F1F00C4}"/>
                    </a:ext>
                  </a:extLst>
                </p:cNvPr>
                <p:cNvPicPr>
                  <a:picLocks noChangeAspect="1"/>
                </p:cNvPicPr>
                <p:nvPr/>
              </p:nvPicPr>
              <p:blipFill>
                <a:blip r:embed="rId2"/>
                <a:stretch>
                  <a:fillRect/>
                </a:stretch>
              </p:blipFill>
              <p:spPr>
                <a:xfrm>
                  <a:off x="899592" y="2276872"/>
                  <a:ext cx="7092280" cy="3306874"/>
                </a:xfrm>
                <a:prstGeom prst="rect">
                  <a:avLst/>
                </a:prstGeom>
              </p:spPr>
            </p:pic>
            <p:sp>
              <p:nvSpPr>
                <p:cNvPr id="11" name="文本框 10">
                  <a:extLst>
                    <a:ext uri="{FF2B5EF4-FFF2-40B4-BE49-F238E27FC236}">
                      <a16:creationId xmlns:a16="http://schemas.microsoft.com/office/drawing/2014/main" id="{AC3C0E80-BFA6-43D1-8CCA-71803F581ED2}"/>
                    </a:ext>
                  </a:extLst>
                </p:cNvPr>
                <p:cNvSpPr txBox="1"/>
                <p:nvPr/>
              </p:nvSpPr>
              <p:spPr>
                <a:xfrm>
                  <a:off x="3059832" y="5949280"/>
                  <a:ext cx="3241593" cy="276999"/>
                </a:xfrm>
                <a:prstGeom prst="rect">
                  <a:avLst/>
                </a:prstGeom>
                <a:noFill/>
              </p:spPr>
              <p:txBody>
                <a:bodyPr wrap="none" rtlCol="0">
                  <a:spAutoFit/>
                </a:bodyPr>
                <a:lstStyle/>
                <a:p>
                  <a:r>
                    <a:rPr lang="zh-CN" altLang="en-US" sz="1200" b="1" dirty="0"/>
                    <a:t>图</a:t>
                  </a:r>
                  <a:r>
                    <a:rPr lang="en-US" altLang="zh-CN" sz="1200" b="1" dirty="0"/>
                    <a:t>6.35    </a:t>
                  </a:r>
                  <a:r>
                    <a:rPr lang="zh-CN" altLang="en-US" sz="1200" b="1" dirty="0"/>
                    <a:t>多周期</a:t>
                  </a:r>
                  <a:r>
                    <a:rPr lang="en-US" altLang="zh-CN" sz="1200" b="1" dirty="0"/>
                    <a:t>MIPS</a:t>
                  </a:r>
                  <a:r>
                    <a:rPr lang="zh-CN" altLang="en-US" sz="1200" b="1" dirty="0"/>
                    <a:t>处理器数据通路的指令图</a:t>
                  </a:r>
                </a:p>
              </p:txBody>
            </p:sp>
          </p:grpSp>
          <p:sp>
            <p:nvSpPr>
              <p:cNvPr id="13" name="文本框 12">
                <a:extLst>
                  <a:ext uri="{FF2B5EF4-FFF2-40B4-BE49-F238E27FC236}">
                    <a16:creationId xmlns:a16="http://schemas.microsoft.com/office/drawing/2014/main" id="{E92B971C-3D85-4C3C-A404-395A74109480}"/>
                  </a:ext>
                </a:extLst>
              </p:cNvPr>
              <p:cNvSpPr txBox="1"/>
              <p:nvPr/>
            </p:nvSpPr>
            <p:spPr>
              <a:xfrm>
                <a:off x="2787748" y="2806656"/>
                <a:ext cx="287258" cy="707886"/>
              </a:xfrm>
              <a:prstGeom prst="rect">
                <a:avLst/>
              </a:prstGeom>
              <a:noFill/>
            </p:spPr>
            <p:txBody>
              <a:bodyPr wrap="none" rtlCol="0">
                <a:spAutoFit/>
              </a:bodyPr>
              <a:lstStyle/>
              <a:p>
                <a:r>
                  <a:rPr lang="en-US" altLang="zh-CN" sz="800" b="1" dirty="0"/>
                  <a:t>T1</a:t>
                </a:r>
              </a:p>
              <a:p>
                <a:endParaRPr lang="en-US" altLang="zh-CN" sz="800" b="1" dirty="0"/>
              </a:p>
              <a:p>
                <a:endParaRPr lang="en-US" altLang="zh-CN" sz="800" b="1" dirty="0"/>
              </a:p>
              <a:p>
                <a:endParaRPr lang="en-US" altLang="zh-CN" sz="800" b="1" dirty="0"/>
              </a:p>
              <a:p>
                <a:r>
                  <a:rPr lang="en-US" altLang="zh-CN" sz="800" b="1" dirty="0"/>
                  <a:t>T2</a:t>
                </a:r>
                <a:endParaRPr lang="zh-CN" altLang="en-US" sz="800" b="1" dirty="0"/>
              </a:p>
            </p:txBody>
          </p:sp>
        </p:grpSp>
        <p:sp>
          <p:nvSpPr>
            <p:cNvPr id="15" name="文本框 14">
              <a:extLst>
                <a:ext uri="{FF2B5EF4-FFF2-40B4-BE49-F238E27FC236}">
                  <a16:creationId xmlns:a16="http://schemas.microsoft.com/office/drawing/2014/main" id="{4F0E8029-E6EA-48EC-BD86-F161998E9335}"/>
                </a:ext>
              </a:extLst>
            </p:cNvPr>
            <p:cNvSpPr txBox="1"/>
            <p:nvPr/>
          </p:nvSpPr>
          <p:spPr>
            <a:xfrm>
              <a:off x="1043608" y="4377298"/>
              <a:ext cx="287258" cy="954107"/>
            </a:xfrm>
            <a:prstGeom prst="rect">
              <a:avLst/>
            </a:prstGeom>
            <a:noFill/>
          </p:spPr>
          <p:txBody>
            <a:bodyPr wrap="none" rtlCol="0">
              <a:spAutoFit/>
            </a:bodyPr>
            <a:lstStyle/>
            <a:p>
              <a:r>
                <a:rPr lang="en-US" altLang="zh-CN" sz="800" b="1" dirty="0"/>
                <a:t>T3</a:t>
              </a:r>
            </a:p>
            <a:p>
              <a:endParaRPr lang="en-US" altLang="zh-CN" sz="800" b="1" dirty="0"/>
            </a:p>
            <a:p>
              <a:endParaRPr lang="en-US" altLang="zh-CN" sz="800" b="1" dirty="0"/>
            </a:p>
            <a:p>
              <a:r>
                <a:rPr lang="en-US" altLang="zh-CN" sz="800" b="1" dirty="0"/>
                <a:t>T4</a:t>
              </a:r>
            </a:p>
            <a:p>
              <a:endParaRPr lang="en-US" altLang="zh-CN" sz="800" b="1" dirty="0"/>
            </a:p>
            <a:p>
              <a:endParaRPr lang="en-US" altLang="zh-CN" sz="800" b="1" dirty="0"/>
            </a:p>
            <a:p>
              <a:r>
                <a:rPr lang="en-US" altLang="zh-CN" sz="800" b="1" dirty="0"/>
                <a:t>T5</a:t>
              </a:r>
              <a:endParaRPr lang="zh-CN" altLang="en-US" sz="800" b="1" dirty="0"/>
            </a:p>
          </p:txBody>
        </p:sp>
      </p:grpSp>
    </p:spTree>
    <p:extLst>
      <p:ext uri="{BB962C8B-B14F-4D97-AF65-F5344CB8AC3E}">
        <p14:creationId xmlns:p14="http://schemas.microsoft.com/office/powerpoint/2010/main" val="567073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C834368D-EB5B-4552-A4F1-1A58696F8CD2}"/>
              </a:ext>
            </a:extLst>
          </p:cNvPr>
          <p:cNvGraphicFramePr>
            <a:graphicFrameLocks noGrp="1"/>
          </p:cNvGraphicFramePr>
          <p:nvPr>
            <p:extLst>
              <p:ext uri="{D42A27DB-BD31-4B8C-83A1-F6EECF244321}">
                <p14:modId xmlns:p14="http://schemas.microsoft.com/office/powerpoint/2010/main" val="2345093166"/>
              </p:ext>
            </p:extLst>
          </p:nvPr>
        </p:nvGraphicFramePr>
        <p:xfrm>
          <a:off x="611560" y="1124744"/>
          <a:ext cx="8075240" cy="4820920"/>
        </p:xfrm>
        <a:graphic>
          <a:graphicData uri="http://schemas.openxmlformats.org/drawingml/2006/table">
            <a:tbl>
              <a:tblPr firstRow="1" bandRow="1">
                <a:tableStyleId>{5C22544A-7EE6-4342-B048-85BDC9FD1C3A}</a:tableStyleId>
              </a:tblPr>
              <a:tblGrid>
                <a:gridCol w="1078594">
                  <a:extLst>
                    <a:ext uri="{9D8B030D-6E8A-4147-A177-3AD203B41FA5}">
                      <a16:colId xmlns:a16="http://schemas.microsoft.com/office/drawing/2014/main" val="4105349335"/>
                    </a:ext>
                  </a:extLst>
                </a:gridCol>
                <a:gridCol w="995626">
                  <a:extLst>
                    <a:ext uri="{9D8B030D-6E8A-4147-A177-3AD203B41FA5}">
                      <a16:colId xmlns:a16="http://schemas.microsoft.com/office/drawing/2014/main" val="3092045160"/>
                    </a:ext>
                  </a:extLst>
                </a:gridCol>
                <a:gridCol w="2894332">
                  <a:extLst>
                    <a:ext uri="{9D8B030D-6E8A-4147-A177-3AD203B41FA5}">
                      <a16:colId xmlns:a16="http://schemas.microsoft.com/office/drawing/2014/main" val="3578683620"/>
                    </a:ext>
                  </a:extLst>
                </a:gridCol>
                <a:gridCol w="3106688">
                  <a:extLst>
                    <a:ext uri="{9D8B030D-6E8A-4147-A177-3AD203B41FA5}">
                      <a16:colId xmlns:a16="http://schemas.microsoft.com/office/drawing/2014/main" val="2776939909"/>
                    </a:ext>
                  </a:extLst>
                </a:gridCol>
              </a:tblGrid>
              <a:tr h="370840">
                <a:tc>
                  <a:txBody>
                    <a:bodyPr/>
                    <a:lstStyle/>
                    <a:p>
                      <a:pPr algn="ctr"/>
                      <a:r>
                        <a:rPr lang="zh-CN" altLang="en-US" sz="1200" b="1" dirty="0"/>
                        <a:t>指令类型</a:t>
                      </a:r>
                    </a:p>
                  </a:txBody>
                  <a:tcPr anchor="ctr"/>
                </a:tc>
                <a:tc>
                  <a:txBody>
                    <a:bodyPr/>
                    <a:lstStyle/>
                    <a:p>
                      <a:pPr algn="ctr"/>
                      <a:r>
                        <a:rPr lang="zh-CN" altLang="en-US" sz="1200" b="1" dirty="0"/>
                        <a:t>时钟周期</a:t>
                      </a:r>
                    </a:p>
                  </a:txBody>
                  <a:tcPr anchor="ctr"/>
                </a:tc>
                <a:tc>
                  <a:txBody>
                    <a:bodyPr/>
                    <a:lstStyle/>
                    <a:p>
                      <a:pPr algn="ctr"/>
                      <a:r>
                        <a:rPr lang="zh-CN" altLang="en-US" sz="1200" b="1" dirty="0"/>
                        <a:t>操作</a:t>
                      </a:r>
                    </a:p>
                  </a:txBody>
                  <a:tcPr anchor="ctr"/>
                </a:tc>
                <a:tc>
                  <a:txBody>
                    <a:bodyPr/>
                    <a:lstStyle/>
                    <a:p>
                      <a:pPr algn="ctr"/>
                      <a:r>
                        <a:rPr lang="zh-CN" altLang="en-US" sz="1200" b="1" dirty="0"/>
                        <a:t>控制信号（非零值）</a:t>
                      </a:r>
                    </a:p>
                  </a:txBody>
                  <a:tcPr anchor="ctr"/>
                </a:tc>
                <a:extLst>
                  <a:ext uri="{0D108BD9-81ED-4DB2-BD59-A6C34878D82A}">
                    <a16:rowId xmlns:a16="http://schemas.microsoft.com/office/drawing/2014/main" val="2647498703"/>
                  </a:ext>
                </a:extLst>
              </a:tr>
              <a:tr h="370840">
                <a:tc rowSpan="2">
                  <a:txBody>
                    <a:bodyPr/>
                    <a:lstStyle/>
                    <a:p>
                      <a:pPr algn="ctr"/>
                      <a:r>
                        <a:rPr lang="zh-CN" altLang="en-US" sz="1200" b="1" dirty="0"/>
                        <a:t>取指令</a:t>
                      </a:r>
                    </a:p>
                  </a:txBody>
                  <a:tcPr anchor="ctr"/>
                </a:tc>
                <a:tc>
                  <a:txBody>
                    <a:bodyPr/>
                    <a:lstStyle/>
                    <a:p>
                      <a:pPr algn="ctr"/>
                      <a:r>
                        <a:rPr lang="en-US" altLang="zh-CN" sz="1200" b="1" dirty="0"/>
                        <a:t>T1</a:t>
                      </a:r>
                      <a:endParaRPr lang="zh-CN" altLang="en-US" sz="1200" b="1" dirty="0"/>
                    </a:p>
                  </a:txBody>
                  <a:tcPr anchor="ctr"/>
                </a:tc>
                <a:tc>
                  <a:txBody>
                    <a:bodyPr/>
                    <a:lstStyle/>
                    <a:p>
                      <a:r>
                        <a:rPr lang="en-US" altLang="zh-CN" sz="1200" b="1" dirty="0"/>
                        <a:t>M[PC] -&gt; IR ;      PC+4 -&gt; PC</a:t>
                      </a:r>
                      <a:endParaRPr lang="zh-CN" altLang="en-US" sz="1200" b="1" dirty="0"/>
                    </a:p>
                  </a:txBody>
                  <a:tcPr anchor="ctr"/>
                </a:tc>
                <a:tc>
                  <a:txBody>
                    <a:bodyPr/>
                    <a:lstStyle/>
                    <a:p>
                      <a:r>
                        <a:rPr lang="en-US" altLang="zh-CN" sz="1200" b="1" dirty="0" err="1"/>
                        <a:t>IRWrite</a:t>
                      </a:r>
                      <a:r>
                        <a:rPr lang="en-US" altLang="zh-CN" sz="1200" b="1" dirty="0"/>
                        <a:t>=1</a:t>
                      </a:r>
                      <a:r>
                        <a:rPr lang="zh-CN" altLang="en-US" sz="1200" b="1" dirty="0"/>
                        <a:t>；</a:t>
                      </a:r>
                      <a:r>
                        <a:rPr lang="en-US" altLang="zh-CN" sz="1200" b="1" dirty="0" err="1"/>
                        <a:t>AluSrcB</a:t>
                      </a:r>
                      <a:r>
                        <a:rPr lang="en-US" altLang="zh-CN" sz="1200" b="1" dirty="0"/>
                        <a:t>=1</a:t>
                      </a:r>
                      <a:r>
                        <a:rPr lang="zh-CN" altLang="en-US" sz="1200" b="1" dirty="0"/>
                        <a:t>；</a:t>
                      </a:r>
                      <a:r>
                        <a:rPr lang="en-US" altLang="zh-CN" sz="1200" b="1" dirty="0" err="1"/>
                        <a:t>PCWrite</a:t>
                      </a:r>
                      <a:r>
                        <a:rPr lang="en-US" altLang="zh-CN" sz="1200" b="1" dirty="0"/>
                        <a:t>=1</a:t>
                      </a:r>
                      <a:endParaRPr lang="zh-CN" altLang="en-US" sz="1200" b="1" dirty="0"/>
                    </a:p>
                  </a:txBody>
                  <a:tcPr anchor="ctr"/>
                </a:tc>
                <a:extLst>
                  <a:ext uri="{0D108BD9-81ED-4DB2-BD59-A6C34878D82A}">
                    <a16:rowId xmlns:a16="http://schemas.microsoft.com/office/drawing/2014/main" val="1228931137"/>
                  </a:ext>
                </a:extLst>
              </a:tr>
              <a:tr h="370840">
                <a:tc vMerge="1">
                  <a:txBody>
                    <a:bodyPr/>
                    <a:lstStyle/>
                    <a:p>
                      <a:endParaRPr lang="zh-CN" altLang="en-US" dirty="0"/>
                    </a:p>
                  </a:txBody>
                  <a:tcPr/>
                </a:tc>
                <a:tc>
                  <a:txBody>
                    <a:bodyPr/>
                    <a:lstStyle/>
                    <a:p>
                      <a:pPr algn="ctr"/>
                      <a:r>
                        <a:rPr lang="en-US" altLang="zh-CN" sz="1200" b="1" dirty="0"/>
                        <a:t>T2</a:t>
                      </a:r>
                      <a:endParaRPr lang="zh-CN" altLang="en-US" sz="1200" b="1" dirty="0"/>
                    </a:p>
                  </a:txBody>
                  <a:tcPr anchor="ctr"/>
                </a:tc>
                <a:tc>
                  <a:txBody>
                    <a:bodyPr/>
                    <a:lstStyle/>
                    <a:p>
                      <a:r>
                        <a:rPr lang="pt-BR" altLang="zh-CN" sz="1200" b="1" dirty="0"/>
                        <a:t>R[rs] -&gt; A, R[rt] -&gt; B ;     PC+Imm&lt;&lt;2 -&gt; C</a:t>
                      </a:r>
                    </a:p>
                  </a:txBody>
                  <a:tcPr anchor="ctr"/>
                </a:tc>
                <a:tc>
                  <a:txBody>
                    <a:bodyPr/>
                    <a:lstStyle/>
                    <a:p>
                      <a:r>
                        <a:rPr lang="en-US" altLang="zh-CN" sz="1200" b="1" dirty="0" err="1"/>
                        <a:t>AluSrcB</a:t>
                      </a:r>
                      <a:r>
                        <a:rPr lang="en-US" altLang="zh-CN" sz="1200" b="1" dirty="0"/>
                        <a:t>=3</a:t>
                      </a:r>
                      <a:endParaRPr lang="zh-CN" altLang="en-US" sz="1200" b="1" dirty="0"/>
                    </a:p>
                  </a:txBody>
                  <a:tcPr anchor="ctr"/>
                </a:tc>
                <a:extLst>
                  <a:ext uri="{0D108BD9-81ED-4DB2-BD59-A6C34878D82A}">
                    <a16:rowId xmlns:a16="http://schemas.microsoft.com/office/drawing/2014/main" val="3523380501"/>
                  </a:ext>
                </a:extLst>
              </a:tr>
              <a:tr h="370840">
                <a:tc rowSpan="2">
                  <a:txBody>
                    <a:bodyPr/>
                    <a:lstStyle/>
                    <a:p>
                      <a:pPr algn="ctr"/>
                      <a:r>
                        <a:rPr lang="en-US" altLang="zh-CN" sz="1200" b="1" dirty="0"/>
                        <a:t>R</a:t>
                      </a:r>
                      <a:r>
                        <a:rPr lang="zh-CN" altLang="en-US" sz="1200" b="1" dirty="0"/>
                        <a:t>型运算</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a:t>A + B -&gt; C</a:t>
                      </a:r>
                      <a:endParaRPr lang="zh-CN" altLang="en-US" sz="1200" b="1" dirty="0"/>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AluCtrl</a:t>
                      </a:r>
                      <a:r>
                        <a:rPr lang="en-US" altLang="zh-CN" sz="1200" b="1" dirty="0"/>
                        <a:t>=1</a:t>
                      </a:r>
                      <a:endParaRPr lang="zh-CN" altLang="en-US" sz="1200" b="1" dirty="0"/>
                    </a:p>
                  </a:txBody>
                  <a:tcPr anchor="ctr"/>
                </a:tc>
                <a:extLst>
                  <a:ext uri="{0D108BD9-81ED-4DB2-BD59-A6C34878D82A}">
                    <a16:rowId xmlns:a16="http://schemas.microsoft.com/office/drawing/2014/main" val="478368621"/>
                  </a:ext>
                </a:extLst>
              </a:tr>
              <a:tr h="370840">
                <a:tc vMerge="1">
                  <a:txBody>
                    <a:bodyPr/>
                    <a:lstStyle/>
                    <a:p>
                      <a:endParaRPr lang="zh-CN" altLang="en-US" dirty="0"/>
                    </a:p>
                  </a:txBody>
                  <a:tcPr/>
                </a:tc>
                <a:tc>
                  <a:txBody>
                    <a:bodyPr/>
                    <a:lstStyle/>
                    <a:p>
                      <a:pPr algn="ctr"/>
                      <a:r>
                        <a:rPr lang="en-US" altLang="zh-CN" sz="1200" b="1" dirty="0"/>
                        <a:t>T4</a:t>
                      </a:r>
                      <a:endParaRPr lang="zh-CN" altLang="en-US" sz="1200" b="1" dirty="0"/>
                    </a:p>
                  </a:txBody>
                  <a:tcPr anchor="ctr"/>
                </a:tc>
                <a:tc>
                  <a:txBody>
                    <a:bodyPr/>
                    <a:lstStyle/>
                    <a:p>
                      <a:r>
                        <a:rPr lang="en-US" altLang="zh-CN" sz="1200" b="1" dirty="0"/>
                        <a:t>C -&gt; R[</a:t>
                      </a:r>
                      <a:r>
                        <a:rPr lang="en-US" altLang="zh-CN" sz="1200" b="1" dirty="0" err="1"/>
                        <a:t>rd</a:t>
                      </a:r>
                      <a:r>
                        <a:rPr lang="en-US" altLang="zh-CN" sz="1200" b="1" dirty="0"/>
                        <a:t>]</a:t>
                      </a:r>
                      <a:endParaRPr lang="zh-CN" altLang="en-US" sz="1200" b="1" dirty="0"/>
                    </a:p>
                  </a:txBody>
                  <a:tcPr anchor="ctr"/>
                </a:tc>
                <a:tc>
                  <a:txBody>
                    <a:bodyPr/>
                    <a:lstStyle/>
                    <a:p>
                      <a:r>
                        <a:rPr lang="en-US" altLang="zh-CN" sz="1200" b="1" dirty="0" err="1"/>
                        <a:t>RegDst</a:t>
                      </a:r>
                      <a:r>
                        <a:rPr lang="en-US" altLang="zh-CN" sz="1200" b="1" dirty="0"/>
                        <a:t>=1</a:t>
                      </a:r>
                      <a:r>
                        <a:rPr lang="zh-CN" altLang="en-US" sz="1200" b="1" dirty="0"/>
                        <a:t>；</a:t>
                      </a:r>
                      <a:r>
                        <a:rPr lang="en-US" altLang="zh-CN" sz="1200" b="1" dirty="0" err="1"/>
                        <a:t>RegWrite</a:t>
                      </a:r>
                      <a:r>
                        <a:rPr lang="en-US" altLang="zh-CN" sz="1200" b="1" dirty="0"/>
                        <a:t>=1</a:t>
                      </a:r>
                      <a:endParaRPr lang="zh-CN" altLang="en-US" sz="1200" b="1" dirty="0"/>
                    </a:p>
                  </a:txBody>
                  <a:tcPr anchor="ctr"/>
                </a:tc>
                <a:extLst>
                  <a:ext uri="{0D108BD9-81ED-4DB2-BD59-A6C34878D82A}">
                    <a16:rowId xmlns:a16="http://schemas.microsoft.com/office/drawing/2014/main" val="4023054804"/>
                  </a:ext>
                </a:extLst>
              </a:tr>
              <a:tr h="370840">
                <a:tc rowSpan="2">
                  <a:txBody>
                    <a:bodyPr/>
                    <a:lstStyle/>
                    <a:p>
                      <a:pPr algn="ctr"/>
                      <a:r>
                        <a:rPr lang="en-US" altLang="zh-CN" sz="1200" b="1" dirty="0"/>
                        <a:t>I</a:t>
                      </a:r>
                      <a:r>
                        <a:rPr lang="zh-CN" altLang="en-US" sz="1200" b="1" dirty="0"/>
                        <a:t>型运算</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err="1"/>
                        <a:t>A+Imm</a:t>
                      </a:r>
                      <a:r>
                        <a:rPr lang="en-US" altLang="zh-CN" sz="1200" b="1" dirty="0"/>
                        <a:t> -&gt; C</a:t>
                      </a:r>
                      <a:endParaRPr lang="zh-CN" altLang="en-US" sz="1200" b="1" dirty="0"/>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AluSrcB</a:t>
                      </a:r>
                      <a:r>
                        <a:rPr lang="en-US" altLang="zh-CN" sz="1200" b="1" dirty="0"/>
                        <a:t>=2</a:t>
                      </a:r>
                      <a:r>
                        <a:rPr lang="zh-CN" altLang="en-US" sz="1200" b="1" dirty="0"/>
                        <a:t>；</a:t>
                      </a:r>
                      <a:r>
                        <a:rPr lang="en-US" altLang="zh-CN" sz="1200" b="1" dirty="0" err="1"/>
                        <a:t>AluCtrl</a:t>
                      </a:r>
                      <a:r>
                        <a:rPr lang="en-US" altLang="zh-CN" sz="1200" b="1" dirty="0"/>
                        <a:t>=1</a:t>
                      </a:r>
                      <a:endParaRPr lang="zh-CN" altLang="en-US" sz="1200" b="1" dirty="0"/>
                    </a:p>
                  </a:txBody>
                  <a:tcPr anchor="ctr"/>
                </a:tc>
                <a:extLst>
                  <a:ext uri="{0D108BD9-81ED-4DB2-BD59-A6C34878D82A}">
                    <a16:rowId xmlns:a16="http://schemas.microsoft.com/office/drawing/2014/main" val="370350925"/>
                  </a:ext>
                </a:extLst>
              </a:tr>
              <a:tr h="370840">
                <a:tc vMerge="1">
                  <a:txBody>
                    <a:bodyPr/>
                    <a:lstStyle/>
                    <a:p>
                      <a:endParaRPr lang="zh-CN" altLang="en-US" dirty="0"/>
                    </a:p>
                  </a:txBody>
                  <a:tcPr/>
                </a:tc>
                <a:tc>
                  <a:txBody>
                    <a:bodyPr/>
                    <a:lstStyle/>
                    <a:p>
                      <a:pPr algn="ctr"/>
                      <a:r>
                        <a:rPr lang="en-US" altLang="zh-CN" sz="1200" b="1" dirty="0"/>
                        <a:t>T4</a:t>
                      </a:r>
                      <a:endParaRPr lang="zh-CN" altLang="en-US" sz="1200" b="1" dirty="0"/>
                    </a:p>
                  </a:txBody>
                  <a:tcPr anchor="ctr"/>
                </a:tc>
                <a:tc>
                  <a:txBody>
                    <a:bodyPr/>
                    <a:lstStyle/>
                    <a:p>
                      <a:r>
                        <a:rPr lang="en-US" altLang="zh-CN" sz="1200" b="1" dirty="0"/>
                        <a:t>C -&gt; R[rt]</a:t>
                      </a:r>
                      <a:endParaRPr lang="zh-CN" altLang="en-US" sz="1200" b="1" dirty="0"/>
                    </a:p>
                  </a:txBody>
                  <a:tcPr anchor="ctr"/>
                </a:tc>
                <a:tc>
                  <a:txBody>
                    <a:bodyPr/>
                    <a:lstStyle/>
                    <a:p>
                      <a:r>
                        <a:rPr lang="en-US" altLang="zh-CN" sz="1200" b="1" dirty="0" err="1"/>
                        <a:t>RegWrite</a:t>
                      </a:r>
                      <a:r>
                        <a:rPr lang="en-US" altLang="zh-CN" sz="1200" b="1" dirty="0"/>
                        <a:t>=1</a:t>
                      </a:r>
                      <a:endParaRPr lang="zh-CN" altLang="en-US" sz="1200" b="1" dirty="0"/>
                    </a:p>
                  </a:txBody>
                  <a:tcPr anchor="ctr"/>
                </a:tc>
                <a:extLst>
                  <a:ext uri="{0D108BD9-81ED-4DB2-BD59-A6C34878D82A}">
                    <a16:rowId xmlns:a16="http://schemas.microsoft.com/office/drawing/2014/main" val="1748973779"/>
                  </a:ext>
                </a:extLst>
              </a:tr>
              <a:tr h="370840">
                <a:tc rowSpan="3">
                  <a:txBody>
                    <a:bodyPr/>
                    <a:lstStyle/>
                    <a:p>
                      <a:pPr algn="ctr"/>
                      <a:r>
                        <a:rPr lang="en-US" altLang="zh-CN" sz="1200" b="1" dirty="0" err="1"/>
                        <a:t>lw</a:t>
                      </a:r>
                      <a:r>
                        <a:rPr lang="zh-CN" altLang="en-US" sz="1200" b="1" dirty="0"/>
                        <a:t>指令</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err="1"/>
                        <a:t>A+Imm</a:t>
                      </a:r>
                      <a:r>
                        <a:rPr lang="en-US" altLang="zh-CN" sz="1200" b="1" dirty="0"/>
                        <a:t> -&gt; C</a:t>
                      </a:r>
                      <a:endParaRPr lang="zh-CN" altLang="en-US" sz="1200" b="1" dirty="0"/>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AluSrcB</a:t>
                      </a:r>
                      <a:r>
                        <a:rPr lang="en-US" altLang="zh-CN" sz="1200" b="1" dirty="0"/>
                        <a:t>=2</a:t>
                      </a:r>
                      <a:endParaRPr lang="zh-CN" altLang="en-US" sz="1200" b="1" dirty="0"/>
                    </a:p>
                  </a:txBody>
                  <a:tcPr anchor="ctr"/>
                </a:tc>
                <a:extLst>
                  <a:ext uri="{0D108BD9-81ED-4DB2-BD59-A6C34878D82A}">
                    <a16:rowId xmlns:a16="http://schemas.microsoft.com/office/drawing/2014/main" val="1403857806"/>
                  </a:ext>
                </a:extLst>
              </a:tr>
              <a:tr h="370840">
                <a:tc vMerge="1">
                  <a:txBody>
                    <a:bodyPr/>
                    <a:lstStyle/>
                    <a:p>
                      <a:endParaRPr lang="zh-CN" altLang="en-US"/>
                    </a:p>
                  </a:txBody>
                  <a:tcPr/>
                </a:tc>
                <a:tc>
                  <a:txBody>
                    <a:bodyPr/>
                    <a:lstStyle/>
                    <a:p>
                      <a:pPr algn="ctr"/>
                      <a:r>
                        <a:rPr lang="en-US" altLang="zh-CN" sz="1200" b="1" dirty="0"/>
                        <a:t>T4</a:t>
                      </a:r>
                      <a:endParaRPr lang="zh-CN" altLang="en-US" sz="1200" b="1" dirty="0"/>
                    </a:p>
                  </a:txBody>
                  <a:tcPr anchor="ctr"/>
                </a:tc>
                <a:tc>
                  <a:txBody>
                    <a:bodyPr/>
                    <a:lstStyle/>
                    <a:p>
                      <a:r>
                        <a:rPr lang="en-US" altLang="zh-CN" sz="1200" b="1" dirty="0"/>
                        <a:t>M[C] -&gt; DR</a:t>
                      </a:r>
                      <a:endParaRPr lang="zh-CN" altLang="en-US" sz="1200" b="1" dirty="0"/>
                    </a:p>
                  </a:txBody>
                  <a:tcPr anchor="ctr"/>
                </a:tc>
                <a:tc>
                  <a:txBody>
                    <a:bodyPr/>
                    <a:lstStyle/>
                    <a:p>
                      <a:r>
                        <a:rPr lang="en-US" altLang="zh-CN" sz="1200" b="1" dirty="0" err="1"/>
                        <a:t>IorD</a:t>
                      </a:r>
                      <a:r>
                        <a:rPr lang="en-US" altLang="zh-CN" sz="1200" b="1" dirty="0"/>
                        <a:t>=1</a:t>
                      </a:r>
                      <a:endParaRPr lang="zh-CN" altLang="en-US" sz="1200" b="1" dirty="0"/>
                    </a:p>
                  </a:txBody>
                  <a:tcPr anchor="ctr"/>
                </a:tc>
                <a:extLst>
                  <a:ext uri="{0D108BD9-81ED-4DB2-BD59-A6C34878D82A}">
                    <a16:rowId xmlns:a16="http://schemas.microsoft.com/office/drawing/2014/main" val="1574387048"/>
                  </a:ext>
                </a:extLst>
              </a:tr>
              <a:tr h="370840">
                <a:tc vMerge="1">
                  <a:txBody>
                    <a:bodyPr/>
                    <a:lstStyle/>
                    <a:p>
                      <a:endParaRPr lang="zh-CN" altLang="en-US" dirty="0"/>
                    </a:p>
                  </a:txBody>
                  <a:tcPr/>
                </a:tc>
                <a:tc>
                  <a:txBody>
                    <a:bodyPr/>
                    <a:lstStyle/>
                    <a:p>
                      <a:pPr algn="ctr"/>
                      <a:r>
                        <a:rPr lang="en-US" altLang="zh-CN" sz="1200" b="1" dirty="0"/>
                        <a:t>T5</a:t>
                      </a:r>
                      <a:endParaRPr lang="zh-CN" altLang="en-US" sz="1200" b="1" dirty="0"/>
                    </a:p>
                  </a:txBody>
                  <a:tcPr anchor="ctr"/>
                </a:tc>
                <a:tc>
                  <a:txBody>
                    <a:bodyPr/>
                    <a:lstStyle/>
                    <a:p>
                      <a:r>
                        <a:rPr lang="en-US" altLang="zh-CN" sz="1200" b="1" dirty="0"/>
                        <a:t>DR -&gt; R[rt]</a:t>
                      </a:r>
                      <a:endParaRPr lang="zh-CN" altLang="en-US" sz="1200" b="1" dirty="0"/>
                    </a:p>
                  </a:txBody>
                  <a:tcPr anchor="ctr"/>
                </a:tc>
                <a:tc>
                  <a:txBody>
                    <a:bodyPr/>
                    <a:lstStyle/>
                    <a:p>
                      <a:r>
                        <a:rPr lang="en-US" altLang="zh-CN" sz="1200" b="1" dirty="0" err="1"/>
                        <a:t>MemToReg</a:t>
                      </a:r>
                      <a:r>
                        <a:rPr lang="en-US" altLang="zh-CN" sz="1200" b="1" dirty="0"/>
                        <a:t>=1</a:t>
                      </a:r>
                      <a:r>
                        <a:rPr lang="zh-CN" altLang="en-US" sz="1200" b="1" dirty="0"/>
                        <a:t>；</a:t>
                      </a:r>
                      <a:r>
                        <a:rPr lang="en-US" altLang="zh-CN" sz="1200" b="1" dirty="0" err="1"/>
                        <a:t>RegWrite</a:t>
                      </a:r>
                      <a:r>
                        <a:rPr lang="en-US" altLang="zh-CN" sz="1200" b="1" dirty="0"/>
                        <a:t>=1</a:t>
                      </a:r>
                      <a:endParaRPr lang="zh-CN" altLang="en-US" sz="1200" b="1" dirty="0"/>
                    </a:p>
                  </a:txBody>
                  <a:tcPr anchor="ctr"/>
                </a:tc>
                <a:extLst>
                  <a:ext uri="{0D108BD9-81ED-4DB2-BD59-A6C34878D82A}">
                    <a16:rowId xmlns:a16="http://schemas.microsoft.com/office/drawing/2014/main" val="2914708022"/>
                  </a:ext>
                </a:extLst>
              </a:tr>
              <a:tr h="370840">
                <a:tc rowSpan="2">
                  <a:txBody>
                    <a:bodyPr/>
                    <a:lstStyle/>
                    <a:p>
                      <a:pPr algn="ctr"/>
                      <a:r>
                        <a:rPr lang="en-US" altLang="zh-CN" sz="1200" b="1" dirty="0" err="1"/>
                        <a:t>sw</a:t>
                      </a:r>
                      <a:r>
                        <a:rPr lang="zh-CN" altLang="en-US" sz="1200" b="1" dirty="0"/>
                        <a:t>指令</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err="1"/>
                        <a:t>A+Imm</a:t>
                      </a:r>
                      <a:r>
                        <a:rPr lang="en-US" altLang="zh-CN" sz="1200" b="1" dirty="0"/>
                        <a:t> -&gt; C</a:t>
                      </a:r>
                      <a:endParaRPr lang="zh-CN" altLang="en-US" sz="1200" b="1" dirty="0"/>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AluSrcB</a:t>
                      </a:r>
                      <a:r>
                        <a:rPr lang="en-US" altLang="zh-CN" sz="1200" b="1" dirty="0"/>
                        <a:t>=2</a:t>
                      </a:r>
                      <a:endParaRPr lang="zh-CN" altLang="en-US" sz="1200" b="1" dirty="0"/>
                    </a:p>
                  </a:txBody>
                  <a:tcPr anchor="ctr"/>
                </a:tc>
                <a:extLst>
                  <a:ext uri="{0D108BD9-81ED-4DB2-BD59-A6C34878D82A}">
                    <a16:rowId xmlns:a16="http://schemas.microsoft.com/office/drawing/2014/main" val="2947735978"/>
                  </a:ext>
                </a:extLst>
              </a:tr>
              <a:tr h="370840">
                <a:tc vMerge="1">
                  <a:txBody>
                    <a:bodyPr/>
                    <a:lstStyle/>
                    <a:p>
                      <a:endParaRPr lang="zh-CN" altLang="en-US" dirty="0"/>
                    </a:p>
                  </a:txBody>
                  <a:tcPr/>
                </a:tc>
                <a:tc>
                  <a:txBody>
                    <a:bodyPr/>
                    <a:lstStyle/>
                    <a:p>
                      <a:pPr algn="ctr"/>
                      <a:r>
                        <a:rPr lang="en-US" altLang="zh-CN" sz="1200" b="1" dirty="0"/>
                        <a:t>T4</a:t>
                      </a:r>
                      <a:endParaRPr lang="zh-CN" altLang="en-US" sz="1200" b="1" dirty="0"/>
                    </a:p>
                  </a:txBody>
                  <a:tcPr anchor="ctr"/>
                </a:tc>
                <a:tc>
                  <a:txBody>
                    <a:bodyPr/>
                    <a:lstStyle/>
                    <a:p>
                      <a:r>
                        <a:rPr lang="en-US" altLang="zh-CN" sz="1200" b="1" dirty="0"/>
                        <a:t>B -&gt; M[C]</a:t>
                      </a:r>
                      <a:endParaRPr lang="zh-CN" altLang="en-US" sz="1200" b="1" dirty="0"/>
                    </a:p>
                  </a:txBody>
                  <a:tcPr anchor="ctr"/>
                </a:tc>
                <a:tc>
                  <a:txBody>
                    <a:bodyPr/>
                    <a:lstStyle/>
                    <a:p>
                      <a:r>
                        <a:rPr lang="en-US" altLang="zh-CN" sz="1200" b="1" dirty="0" err="1"/>
                        <a:t>IorD</a:t>
                      </a:r>
                      <a:r>
                        <a:rPr lang="en-US" altLang="zh-CN" sz="1200" b="1" dirty="0"/>
                        <a:t>=1</a:t>
                      </a:r>
                      <a:r>
                        <a:rPr lang="zh-CN" altLang="en-US" sz="1200" b="1" dirty="0"/>
                        <a:t>；</a:t>
                      </a:r>
                      <a:r>
                        <a:rPr lang="en-US" altLang="zh-CN" sz="1200" b="1" dirty="0" err="1"/>
                        <a:t>MemWrite</a:t>
                      </a:r>
                      <a:r>
                        <a:rPr lang="en-US" altLang="zh-CN" sz="1200" b="1" dirty="0"/>
                        <a:t>=1</a:t>
                      </a:r>
                      <a:endParaRPr lang="zh-CN" altLang="en-US" sz="1200" b="1" dirty="0"/>
                    </a:p>
                  </a:txBody>
                  <a:tcPr anchor="ctr"/>
                </a:tc>
                <a:extLst>
                  <a:ext uri="{0D108BD9-81ED-4DB2-BD59-A6C34878D82A}">
                    <a16:rowId xmlns:a16="http://schemas.microsoft.com/office/drawing/2014/main" val="3716210968"/>
                  </a:ext>
                </a:extLst>
              </a:tr>
              <a:tr h="370840">
                <a:tc>
                  <a:txBody>
                    <a:bodyPr/>
                    <a:lstStyle/>
                    <a:p>
                      <a:pPr algn="ctr"/>
                      <a:r>
                        <a:rPr lang="en-US" altLang="zh-CN" sz="1200" b="1" dirty="0" err="1"/>
                        <a:t>beq</a:t>
                      </a:r>
                      <a:r>
                        <a:rPr lang="zh-CN" altLang="en-US" sz="1200" b="1" dirty="0"/>
                        <a:t>指令</a:t>
                      </a:r>
                    </a:p>
                  </a:txBody>
                  <a:tcPr anchor="ctr"/>
                </a:tc>
                <a:tc>
                  <a:txBody>
                    <a:bodyPr/>
                    <a:lstStyle/>
                    <a:p>
                      <a:pPr algn="ctr"/>
                      <a:r>
                        <a:rPr lang="en-US" altLang="zh-CN" sz="1200" b="1" dirty="0"/>
                        <a:t>T3</a:t>
                      </a:r>
                      <a:endParaRPr lang="zh-CN" altLang="en-US" sz="1200" b="1" dirty="0"/>
                    </a:p>
                  </a:txBody>
                  <a:tcPr anchor="ctr"/>
                </a:tc>
                <a:tc>
                  <a:txBody>
                    <a:bodyPr/>
                    <a:lstStyle/>
                    <a:p>
                      <a:r>
                        <a:rPr lang="en-US" altLang="zh-CN" sz="1200" b="1" dirty="0"/>
                        <a:t>if(A==B)   C -&gt; PC</a:t>
                      </a:r>
                    </a:p>
                  </a:txBody>
                  <a:tcPr anchor="ctr"/>
                </a:tc>
                <a:tc>
                  <a:txBody>
                    <a:bodyPr/>
                    <a:lstStyle/>
                    <a:p>
                      <a:r>
                        <a:rPr lang="en-US" altLang="zh-CN" sz="1200" b="1" dirty="0" err="1"/>
                        <a:t>AluSrcA</a:t>
                      </a:r>
                      <a:r>
                        <a:rPr lang="en-US" altLang="zh-CN" sz="1200" b="1" dirty="0"/>
                        <a:t>=1</a:t>
                      </a:r>
                      <a:r>
                        <a:rPr lang="zh-CN" altLang="en-US" sz="1200" b="1" dirty="0"/>
                        <a:t>；</a:t>
                      </a:r>
                      <a:r>
                        <a:rPr lang="en-US" altLang="zh-CN" sz="1200" b="1" dirty="0" err="1"/>
                        <a:t>PCSrc</a:t>
                      </a:r>
                      <a:r>
                        <a:rPr lang="en-US" altLang="zh-CN" sz="1200" b="1" dirty="0"/>
                        <a:t>=1</a:t>
                      </a:r>
                      <a:r>
                        <a:rPr lang="zh-CN" altLang="en-US" sz="1200" b="1" dirty="0"/>
                        <a:t>；</a:t>
                      </a:r>
                      <a:r>
                        <a:rPr lang="en-US" altLang="zh-CN" sz="1200" b="1" dirty="0"/>
                        <a:t>Branch=1</a:t>
                      </a:r>
                      <a:endParaRPr lang="zh-CN" altLang="en-US" sz="1200" b="1" dirty="0"/>
                    </a:p>
                  </a:txBody>
                  <a:tcPr anchor="ctr"/>
                </a:tc>
                <a:extLst>
                  <a:ext uri="{0D108BD9-81ED-4DB2-BD59-A6C34878D82A}">
                    <a16:rowId xmlns:a16="http://schemas.microsoft.com/office/drawing/2014/main" val="1712814426"/>
                  </a:ext>
                </a:extLst>
              </a:tr>
            </a:tbl>
          </a:graphicData>
        </a:graphic>
      </p:graphicFrame>
      <p:sp>
        <p:nvSpPr>
          <p:cNvPr id="7" name="文本框 6">
            <a:extLst>
              <a:ext uri="{FF2B5EF4-FFF2-40B4-BE49-F238E27FC236}">
                <a16:creationId xmlns:a16="http://schemas.microsoft.com/office/drawing/2014/main" id="{4696672A-56E0-4633-879F-64A176FF902F}"/>
              </a:ext>
            </a:extLst>
          </p:cNvPr>
          <p:cNvSpPr txBox="1"/>
          <p:nvPr/>
        </p:nvSpPr>
        <p:spPr>
          <a:xfrm>
            <a:off x="2915816" y="631721"/>
            <a:ext cx="3241593" cy="276999"/>
          </a:xfrm>
          <a:prstGeom prst="rect">
            <a:avLst/>
          </a:prstGeom>
          <a:noFill/>
        </p:spPr>
        <p:txBody>
          <a:bodyPr wrap="none" rtlCol="0">
            <a:spAutoFit/>
          </a:bodyPr>
          <a:lstStyle/>
          <a:p>
            <a:r>
              <a:rPr lang="zh-CN" altLang="en-US" sz="1200" b="1" dirty="0"/>
              <a:t>表</a:t>
            </a:r>
            <a:r>
              <a:rPr lang="en-US" altLang="zh-CN" sz="1200" b="1" dirty="0"/>
              <a:t>6.11    MIPS</a:t>
            </a:r>
            <a:r>
              <a:rPr lang="zh-CN" altLang="en-US" sz="1200" b="1" dirty="0"/>
              <a:t>指令多周期数据通路及控制信号</a:t>
            </a:r>
          </a:p>
        </p:txBody>
      </p:sp>
    </p:spTree>
    <p:extLst>
      <p:ext uri="{BB962C8B-B14F-4D97-AF65-F5344CB8AC3E}">
        <p14:creationId xmlns:p14="http://schemas.microsoft.com/office/powerpoint/2010/main" val="2580764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6326163"/>
          </a:xfrm>
        </p:spPr>
        <p:txBody>
          <a:bodyPr/>
          <a:lstStyle/>
          <a:p>
            <a:r>
              <a:rPr lang="zh-CN" altLang="en-US" sz="1200" b="1" dirty="0"/>
              <a:t>例</a:t>
            </a:r>
            <a:r>
              <a:rPr lang="en-US" altLang="zh-CN" sz="1200" b="1" dirty="0"/>
              <a:t>6.3</a:t>
            </a:r>
            <a:r>
              <a:rPr lang="zh-CN" altLang="en-US" sz="1200" b="1" dirty="0"/>
              <a:t>：对图</a:t>
            </a:r>
            <a:r>
              <a:rPr lang="en-US" altLang="zh-CN" sz="1200" b="1" dirty="0"/>
              <a:t>6.27</a:t>
            </a:r>
            <a:r>
              <a:rPr lang="zh-CN" altLang="en-US" sz="1200" b="1" dirty="0"/>
              <a:t>给出的多周期</a:t>
            </a:r>
            <a:r>
              <a:rPr lang="en-US" altLang="zh-CN" sz="1200" b="1" dirty="0"/>
              <a:t>MIPS</a:t>
            </a:r>
            <a:r>
              <a:rPr lang="zh-CN" altLang="en-US" sz="1200" b="1" dirty="0"/>
              <a:t>处理器数据通路进行适当改造，使得它能支持无条件分支指令</a:t>
            </a:r>
            <a:r>
              <a:rPr lang="en-US" altLang="zh-CN" sz="1200" b="1" dirty="0">
                <a:solidFill>
                  <a:srgbClr val="FF0000"/>
                </a:solidFill>
              </a:rPr>
              <a:t>j address</a:t>
            </a:r>
            <a:r>
              <a:rPr lang="zh-CN" altLang="en-US" sz="1200" b="1" dirty="0"/>
              <a:t>。</a:t>
            </a:r>
            <a:endParaRPr lang="en-US" altLang="zh-CN" sz="1200" b="1" dirty="0"/>
          </a:p>
          <a:p>
            <a:endParaRPr lang="en-US" altLang="zh-CN" sz="1200" b="1" dirty="0"/>
          </a:p>
          <a:p>
            <a:r>
              <a:rPr lang="zh-CN" altLang="en-US" sz="1200" b="1" dirty="0"/>
              <a:t>解：</a:t>
            </a:r>
            <a:endParaRPr lang="en-US" altLang="zh-CN" sz="1200" b="1" dirty="0"/>
          </a:p>
          <a:p>
            <a:pPr lvl="1"/>
            <a:r>
              <a:rPr lang="en-US" altLang="zh-CN" sz="1200" b="1" dirty="0"/>
              <a:t>j</a:t>
            </a:r>
            <a:r>
              <a:rPr lang="zh-CN" altLang="en-US" sz="1200" b="1" dirty="0"/>
              <a:t>指令属于</a:t>
            </a:r>
            <a:r>
              <a:rPr lang="en-US" altLang="zh-CN" sz="1200" b="1" dirty="0"/>
              <a:t>J</a:t>
            </a:r>
            <a:r>
              <a:rPr lang="zh-CN" altLang="en-US" sz="1200" b="1" dirty="0"/>
              <a:t>型指令，其指令格式为：</a:t>
            </a:r>
            <a:r>
              <a:rPr lang="en-US" altLang="zh-CN" sz="1200" b="1" dirty="0"/>
              <a:t>j address</a:t>
            </a:r>
            <a:r>
              <a:rPr lang="zh-CN" altLang="en-US" sz="1200" b="1" dirty="0"/>
              <a:t>；</a:t>
            </a:r>
            <a:r>
              <a:rPr lang="en-US" altLang="zh-CN" sz="1200" b="1" dirty="0"/>
              <a:t>RTL</a:t>
            </a:r>
            <a:r>
              <a:rPr lang="zh-CN" altLang="en-US" sz="1200" b="1" dirty="0"/>
              <a:t>功能描述是：</a:t>
            </a:r>
            <a:r>
              <a:rPr lang="en-US" altLang="zh-CN" sz="1200" b="1" dirty="0">
                <a:solidFill>
                  <a:srgbClr val="FF0000"/>
                </a:solidFill>
              </a:rPr>
              <a:t>{(PC+4)</a:t>
            </a:r>
            <a:r>
              <a:rPr lang="en-US" altLang="zh-CN" sz="1200" b="1" baseline="-25000" dirty="0">
                <a:solidFill>
                  <a:srgbClr val="FF0000"/>
                </a:solidFill>
              </a:rPr>
              <a:t>31:28</a:t>
            </a:r>
            <a:r>
              <a:rPr lang="en-US" altLang="zh-CN" sz="1200" b="1" dirty="0">
                <a:solidFill>
                  <a:srgbClr val="FF0000"/>
                </a:solidFill>
              </a:rPr>
              <a:t>, address&lt;&lt;2}  -&gt;  PC</a:t>
            </a:r>
            <a:r>
              <a:rPr lang="zh-CN" altLang="en-US" sz="1200" b="1" dirty="0"/>
              <a:t>。</a:t>
            </a:r>
            <a:endParaRPr lang="en-US" altLang="zh-CN" sz="1200" b="1" dirty="0"/>
          </a:p>
          <a:p>
            <a:pPr lvl="1"/>
            <a:endParaRPr lang="en-US" altLang="zh-CN" sz="1200" b="1" dirty="0"/>
          </a:p>
          <a:p>
            <a:pPr lvl="1"/>
            <a:r>
              <a:rPr lang="zh-CN" altLang="en-US" sz="1200" b="1" dirty="0"/>
              <a:t>参考图</a:t>
            </a:r>
            <a:r>
              <a:rPr lang="en-US" altLang="zh-CN" sz="1200" b="1" dirty="0"/>
              <a:t>6.24</a:t>
            </a:r>
            <a:r>
              <a:rPr lang="zh-CN" altLang="en-US" sz="1200" b="1" dirty="0"/>
              <a:t>单周期</a:t>
            </a:r>
            <a:r>
              <a:rPr lang="en-US" altLang="zh-CN" sz="1200" b="1" dirty="0"/>
              <a:t>MIPS</a:t>
            </a:r>
            <a:r>
              <a:rPr lang="zh-CN" altLang="en-US" sz="1200" b="1" dirty="0"/>
              <a:t>处理器</a:t>
            </a:r>
            <a:r>
              <a:rPr lang="en-US" altLang="zh-CN" sz="1200" b="1" dirty="0"/>
              <a:t>j</a:t>
            </a:r>
            <a:r>
              <a:rPr lang="zh-CN" altLang="en-US" sz="1200" b="1" dirty="0"/>
              <a:t>指令的数据通路，需要对图</a:t>
            </a:r>
            <a:r>
              <a:rPr lang="en-US" altLang="zh-CN" sz="1200" b="1" dirty="0"/>
              <a:t>6.27</a:t>
            </a:r>
            <a:r>
              <a:rPr lang="zh-CN" altLang="en-US" sz="1200" b="1" dirty="0"/>
              <a:t>的多周期</a:t>
            </a:r>
            <a:r>
              <a:rPr lang="en-US" altLang="zh-CN" sz="1200" b="1" dirty="0"/>
              <a:t>MIPS</a:t>
            </a:r>
            <a:r>
              <a:rPr lang="zh-CN" altLang="en-US" sz="1200" b="1" dirty="0"/>
              <a:t>处理器的数据通路进行如下的改造（改造后的数据通路见下一页）：</a:t>
            </a:r>
            <a:endParaRPr lang="en-US" altLang="zh-CN" sz="1200" b="1" dirty="0"/>
          </a:p>
          <a:p>
            <a:pPr lvl="2">
              <a:buFont typeface="+mj-ea"/>
              <a:buAutoNum type="circleNumDbPlain"/>
            </a:pPr>
            <a:r>
              <a:rPr lang="zh-CN" altLang="en-US" sz="1200" b="1" dirty="0"/>
              <a:t>增加一个</a:t>
            </a:r>
            <a:r>
              <a:rPr lang="zh-CN" altLang="en-US" sz="1200" b="1" dirty="0">
                <a:solidFill>
                  <a:srgbClr val="FF0000"/>
                </a:solidFill>
              </a:rPr>
              <a:t>左移部件</a:t>
            </a:r>
            <a:r>
              <a:rPr lang="zh-CN" altLang="en-US" sz="1200" b="1" dirty="0"/>
              <a:t>将</a:t>
            </a:r>
            <a:r>
              <a:rPr lang="en-US" altLang="zh-CN" sz="1200" b="1" dirty="0"/>
              <a:t>address</a:t>
            </a:r>
            <a:r>
              <a:rPr lang="zh-CN" altLang="en-US" sz="1200" b="1" dirty="0"/>
              <a:t>（</a:t>
            </a:r>
            <a:r>
              <a:rPr lang="en-US" altLang="zh-CN" sz="1200" b="1" dirty="0"/>
              <a:t>26</a:t>
            </a:r>
            <a:r>
              <a:rPr lang="zh-CN" altLang="en-US" sz="1200" b="1" dirty="0"/>
              <a:t>位）左移</a:t>
            </a:r>
            <a:r>
              <a:rPr lang="en-US" altLang="zh-CN" sz="1200" b="1" dirty="0"/>
              <a:t>2</a:t>
            </a:r>
            <a:r>
              <a:rPr lang="zh-CN" altLang="en-US" sz="1200" b="1" dirty="0"/>
              <a:t>位得到</a:t>
            </a:r>
            <a:r>
              <a:rPr lang="en-US" altLang="zh-CN" sz="1200" b="1" dirty="0"/>
              <a:t>28</a:t>
            </a:r>
            <a:r>
              <a:rPr lang="zh-CN" altLang="en-US" sz="1200" b="1" dirty="0"/>
              <a:t>位地址；增加一个</a:t>
            </a:r>
            <a:r>
              <a:rPr lang="zh-CN" altLang="en-US" sz="1200" b="1" dirty="0">
                <a:solidFill>
                  <a:srgbClr val="FF0000"/>
                </a:solidFill>
              </a:rPr>
              <a:t>分线器</a:t>
            </a:r>
            <a:r>
              <a:rPr lang="zh-CN" altLang="en-US" sz="1200" b="1" dirty="0"/>
              <a:t>将</a:t>
            </a:r>
            <a:r>
              <a:rPr lang="en-US" altLang="zh-CN" sz="1200" b="1" dirty="0"/>
              <a:t>PC+4</a:t>
            </a:r>
            <a:r>
              <a:rPr lang="zh-CN" altLang="en-US" sz="1200" b="1" dirty="0"/>
              <a:t>的高</a:t>
            </a:r>
            <a:r>
              <a:rPr lang="en-US" altLang="zh-CN" sz="1200" b="1" dirty="0"/>
              <a:t>4</a:t>
            </a:r>
            <a:r>
              <a:rPr lang="zh-CN" altLang="en-US" sz="1200" b="1" dirty="0"/>
              <a:t>位分离出来；增加一个</a:t>
            </a:r>
            <a:r>
              <a:rPr lang="zh-CN" altLang="en-US" sz="1200" b="1" dirty="0">
                <a:solidFill>
                  <a:srgbClr val="FF0000"/>
                </a:solidFill>
              </a:rPr>
              <a:t>拼接器</a:t>
            </a:r>
            <a:r>
              <a:rPr lang="zh-CN" altLang="en-US" sz="1200" b="1" dirty="0"/>
              <a:t>将</a:t>
            </a:r>
            <a:r>
              <a:rPr lang="en-US" altLang="zh-CN" sz="1200" b="1" dirty="0"/>
              <a:t>PC+4</a:t>
            </a:r>
            <a:r>
              <a:rPr lang="zh-CN" altLang="en-US" sz="1200" b="1" dirty="0"/>
              <a:t>的高</a:t>
            </a:r>
            <a:r>
              <a:rPr lang="en-US" altLang="zh-CN" sz="1200" b="1" dirty="0"/>
              <a:t>4</a:t>
            </a:r>
            <a:r>
              <a:rPr lang="zh-CN" altLang="en-US" sz="1200" b="1" dirty="0"/>
              <a:t>位和</a:t>
            </a:r>
            <a:r>
              <a:rPr lang="en-US" altLang="zh-CN" sz="1200" b="1" dirty="0"/>
              <a:t>address</a:t>
            </a:r>
            <a:r>
              <a:rPr lang="zh-CN" altLang="en-US" sz="1200" b="1" dirty="0"/>
              <a:t>左移</a:t>
            </a:r>
            <a:r>
              <a:rPr lang="en-US" altLang="zh-CN" sz="1200" b="1" dirty="0"/>
              <a:t>2</a:t>
            </a:r>
            <a:r>
              <a:rPr lang="zh-CN" altLang="en-US" sz="1200" b="1" dirty="0"/>
              <a:t>位后的</a:t>
            </a:r>
            <a:r>
              <a:rPr lang="en-US" altLang="zh-CN" sz="1200" b="1" dirty="0"/>
              <a:t>28</a:t>
            </a:r>
            <a:r>
              <a:rPr lang="zh-CN" altLang="en-US" sz="1200" b="1" dirty="0"/>
              <a:t>位地址，拼接为</a:t>
            </a:r>
            <a:r>
              <a:rPr lang="en-US" altLang="zh-CN" sz="1200" b="1" dirty="0"/>
              <a:t>32</a:t>
            </a:r>
            <a:r>
              <a:rPr lang="zh-CN" altLang="en-US" sz="1200" b="1" dirty="0"/>
              <a:t>位地址。</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将图</a:t>
            </a:r>
            <a:r>
              <a:rPr lang="en-US" altLang="zh-CN" sz="1200" b="1" dirty="0"/>
              <a:t>6.27</a:t>
            </a:r>
            <a:r>
              <a:rPr lang="zh-CN" altLang="en-US" sz="1200" b="1" dirty="0"/>
              <a:t>最右边的</a:t>
            </a:r>
            <a:r>
              <a:rPr lang="en-US" altLang="zh-CN" sz="1200" b="1" dirty="0"/>
              <a:t>2</a:t>
            </a:r>
            <a:r>
              <a:rPr lang="zh-CN" altLang="en-US" sz="1200" b="1" dirty="0"/>
              <a:t>路选择器改为</a:t>
            </a:r>
            <a:r>
              <a:rPr lang="en-US" altLang="zh-CN" sz="1200" b="1" dirty="0">
                <a:solidFill>
                  <a:srgbClr val="FF0000"/>
                </a:solidFill>
              </a:rPr>
              <a:t>4</a:t>
            </a:r>
            <a:r>
              <a:rPr lang="zh-CN" altLang="en-US" sz="1200" b="1" dirty="0">
                <a:solidFill>
                  <a:srgbClr val="FF0000"/>
                </a:solidFill>
              </a:rPr>
              <a:t>路选择器</a:t>
            </a:r>
            <a:r>
              <a:rPr lang="zh-CN" altLang="en-US" sz="1200" b="1" dirty="0"/>
              <a:t>，其控制信号</a:t>
            </a:r>
            <a:r>
              <a:rPr lang="en-US" altLang="zh-CN" sz="1200" b="1" dirty="0" err="1"/>
              <a:t>PCSrc</a:t>
            </a:r>
            <a:r>
              <a:rPr lang="zh-CN" altLang="en-US" sz="1200" b="1" dirty="0"/>
              <a:t>改为</a:t>
            </a:r>
            <a:r>
              <a:rPr lang="en-US" altLang="zh-CN" sz="1200" b="1" dirty="0"/>
              <a:t>2</a:t>
            </a:r>
            <a:r>
              <a:rPr lang="zh-CN" altLang="en-US" sz="1200" b="1" dirty="0"/>
              <a:t>位；</a:t>
            </a:r>
            <a:r>
              <a:rPr lang="en-US" altLang="zh-CN" sz="1200" b="1" dirty="0" err="1"/>
              <a:t>PCSrc</a:t>
            </a:r>
            <a:r>
              <a:rPr lang="en-US" altLang="zh-CN" sz="1200" b="1" dirty="0"/>
              <a:t>=00</a:t>
            </a:r>
            <a:r>
              <a:rPr lang="zh-CN" altLang="en-US" sz="1200" b="1" dirty="0"/>
              <a:t>，选择</a:t>
            </a:r>
            <a:r>
              <a:rPr lang="en-US" altLang="zh-CN" sz="1200" b="1" dirty="0"/>
              <a:t>ALU</a:t>
            </a:r>
            <a:r>
              <a:rPr lang="zh-CN" altLang="en-US" sz="1200" b="1" dirty="0"/>
              <a:t>的输出（</a:t>
            </a:r>
            <a:r>
              <a:rPr lang="en-US" altLang="zh-CN" sz="1200" b="1" dirty="0"/>
              <a:t>PC+4</a:t>
            </a:r>
            <a:r>
              <a:rPr lang="zh-CN" altLang="en-US" sz="1200" b="1" dirty="0"/>
              <a:t>）；</a:t>
            </a:r>
            <a:r>
              <a:rPr lang="en-US" altLang="zh-CN" sz="1200" b="1" dirty="0" err="1"/>
              <a:t>PCSrc</a:t>
            </a:r>
            <a:r>
              <a:rPr lang="en-US" altLang="zh-CN" sz="1200" b="1" dirty="0"/>
              <a:t>=01</a:t>
            </a:r>
            <a:r>
              <a:rPr lang="zh-CN" altLang="en-US" sz="1200" b="1" dirty="0"/>
              <a:t>，选择</a:t>
            </a:r>
            <a:r>
              <a:rPr lang="en-US" altLang="zh-CN" sz="1200" b="1" dirty="0"/>
              <a:t>C</a:t>
            </a:r>
            <a:r>
              <a:rPr lang="zh-CN" altLang="en-US" sz="1200" b="1" dirty="0"/>
              <a:t>寄存器的输出（</a:t>
            </a:r>
            <a:r>
              <a:rPr lang="en-US" altLang="zh-CN" sz="1200" b="1" dirty="0"/>
              <a:t>PC+4+SignExt(</a:t>
            </a:r>
            <a:r>
              <a:rPr lang="en-US" altLang="zh-CN" sz="1200" b="1" dirty="0" err="1"/>
              <a:t>imm</a:t>
            </a:r>
            <a:r>
              <a:rPr lang="en-US" altLang="zh-CN" sz="1200" b="1" dirty="0"/>
              <a:t>)&lt;&lt;2</a:t>
            </a:r>
            <a:r>
              <a:rPr lang="zh-CN" altLang="en-US" sz="1200" b="1" dirty="0"/>
              <a:t>）；</a:t>
            </a:r>
            <a:r>
              <a:rPr lang="en-US" altLang="zh-CN" sz="1200" b="1" dirty="0" err="1"/>
              <a:t>PCSrc</a:t>
            </a:r>
            <a:r>
              <a:rPr lang="en-US" altLang="zh-CN" sz="1200" b="1" dirty="0"/>
              <a:t>=10</a:t>
            </a:r>
            <a:r>
              <a:rPr lang="zh-CN" altLang="en-US" sz="1200" b="1" dirty="0"/>
              <a:t>，选择拼接器的输出（</a:t>
            </a:r>
            <a:r>
              <a:rPr lang="en-US" altLang="zh-CN" sz="1200" b="1" dirty="0"/>
              <a:t>{(PC+4)</a:t>
            </a:r>
            <a:r>
              <a:rPr lang="en-US" altLang="zh-CN" sz="1200" b="1" baseline="-25000" dirty="0"/>
              <a:t>31:28</a:t>
            </a:r>
            <a:r>
              <a:rPr lang="en-US" altLang="zh-CN" sz="1200" b="1" dirty="0"/>
              <a:t>, Address&lt;&lt;2}</a:t>
            </a:r>
            <a:r>
              <a:rPr lang="zh-CN" altLang="en-US" sz="1200" b="1" dirty="0"/>
              <a:t>）。</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增加</a:t>
            </a:r>
            <a:r>
              <a:rPr lang="en-US" altLang="zh-CN" sz="1200" b="1" dirty="0"/>
              <a:t>j</a:t>
            </a:r>
            <a:r>
              <a:rPr lang="zh-CN" altLang="en-US" sz="1200" b="1" dirty="0"/>
              <a:t>指令的译码输出信号</a:t>
            </a:r>
            <a:r>
              <a:rPr lang="en-US" altLang="zh-CN" sz="1200" b="1" dirty="0">
                <a:solidFill>
                  <a:srgbClr val="FF0000"/>
                </a:solidFill>
              </a:rPr>
              <a:t>Jump</a:t>
            </a:r>
            <a:r>
              <a:rPr lang="zh-CN" altLang="en-US" sz="1200" b="1" dirty="0"/>
              <a:t>，将图</a:t>
            </a:r>
            <a:r>
              <a:rPr lang="en-US" altLang="zh-CN" sz="1200" b="1" dirty="0"/>
              <a:t>6.27</a:t>
            </a:r>
            <a:r>
              <a:rPr lang="zh-CN" altLang="en-US" sz="1200" b="1" dirty="0"/>
              <a:t>中的左上角的</a:t>
            </a:r>
            <a:r>
              <a:rPr lang="en-US" altLang="zh-CN" sz="1200" b="1" dirty="0"/>
              <a:t>2</a:t>
            </a:r>
            <a:r>
              <a:rPr lang="zh-CN" altLang="en-US" sz="1200" b="1" dirty="0"/>
              <a:t>输入或门改为</a:t>
            </a:r>
            <a:r>
              <a:rPr lang="en-US" altLang="zh-CN" sz="1200" b="1" dirty="0">
                <a:solidFill>
                  <a:srgbClr val="FF0000"/>
                </a:solidFill>
              </a:rPr>
              <a:t>3</a:t>
            </a:r>
            <a:r>
              <a:rPr lang="zh-CN" altLang="en-US" sz="1200" b="1" dirty="0">
                <a:solidFill>
                  <a:srgbClr val="FF0000"/>
                </a:solidFill>
              </a:rPr>
              <a:t>输入或门</a:t>
            </a:r>
            <a:r>
              <a:rPr lang="zh-CN" altLang="en-US" sz="1200" b="1" dirty="0"/>
              <a:t>；当</a:t>
            </a:r>
            <a:r>
              <a:rPr lang="en-US" altLang="zh-CN" sz="1200" b="1" dirty="0" err="1"/>
              <a:t>PCWrite</a:t>
            </a:r>
            <a:r>
              <a:rPr lang="en-US" altLang="zh-CN" sz="1200" b="1" dirty="0"/>
              <a:t>=1</a:t>
            </a:r>
            <a:r>
              <a:rPr lang="zh-CN" altLang="en-US" sz="1200" b="1" dirty="0"/>
              <a:t>时，</a:t>
            </a:r>
            <a:r>
              <a:rPr lang="en-US" altLang="zh-CN" sz="1200" b="1" dirty="0" err="1"/>
              <a:t>PCEn</a:t>
            </a:r>
            <a:r>
              <a:rPr lang="en-US" altLang="zh-CN" sz="1200" b="1" dirty="0"/>
              <a:t>=1</a:t>
            </a:r>
            <a:r>
              <a:rPr lang="zh-CN" altLang="en-US" sz="1200" b="1" dirty="0"/>
              <a:t>；当</a:t>
            </a:r>
            <a:r>
              <a:rPr lang="en-US" altLang="zh-CN" sz="1200" b="1" dirty="0"/>
              <a:t>Jump=1</a:t>
            </a:r>
            <a:r>
              <a:rPr lang="zh-CN" altLang="en-US" sz="1200" b="1" dirty="0"/>
              <a:t>时，</a:t>
            </a:r>
            <a:r>
              <a:rPr lang="en-US" altLang="zh-CN" sz="1200" b="1" dirty="0" err="1"/>
              <a:t>PCEn</a:t>
            </a:r>
            <a:r>
              <a:rPr lang="en-US" altLang="zh-CN" sz="1200" b="1" dirty="0"/>
              <a:t>=1</a:t>
            </a:r>
            <a:r>
              <a:rPr lang="zh-CN" altLang="en-US" sz="1200" b="1" dirty="0"/>
              <a:t>；当</a:t>
            </a:r>
            <a:r>
              <a:rPr lang="en-US" altLang="zh-CN" sz="1200" b="1" dirty="0"/>
              <a:t>Branch=1</a:t>
            </a:r>
            <a:r>
              <a:rPr lang="zh-CN" altLang="en-US" sz="1200" b="1" dirty="0"/>
              <a:t>且</a:t>
            </a:r>
            <a:r>
              <a:rPr lang="en-US" altLang="zh-CN" sz="1200" b="1" dirty="0"/>
              <a:t>equal=1</a:t>
            </a:r>
            <a:r>
              <a:rPr lang="zh-CN" altLang="en-US" sz="1200" b="1" dirty="0"/>
              <a:t>时，</a:t>
            </a:r>
            <a:r>
              <a:rPr lang="en-US" altLang="zh-CN" sz="1200" b="1" dirty="0" err="1"/>
              <a:t>PCEn</a:t>
            </a:r>
            <a:r>
              <a:rPr lang="en-US" altLang="zh-CN" sz="1200" b="1" dirty="0"/>
              <a:t>=1</a:t>
            </a:r>
            <a:r>
              <a:rPr lang="zh-CN" altLang="en-US" sz="1200" b="1" dirty="0"/>
              <a:t>。</a:t>
            </a:r>
            <a:endParaRPr lang="en-US" altLang="zh-CN" sz="1200" b="1" dirty="0"/>
          </a:p>
          <a:p>
            <a:pPr lvl="1"/>
            <a:endParaRPr lang="en-US" altLang="zh-CN" sz="1200" b="1" dirty="0"/>
          </a:p>
          <a:p>
            <a:pPr lvl="1"/>
            <a:r>
              <a:rPr lang="en-US" altLang="zh-CN" sz="1200" b="1" dirty="0"/>
              <a:t>j</a:t>
            </a:r>
            <a:r>
              <a:rPr lang="zh-CN" altLang="en-US" sz="1200" b="1" dirty="0"/>
              <a:t>指令的执行周期也只需要一个时钟周期。</a:t>
            </a:r>
            <a:endParaRPr lang="en-US" altLang="zh-CN" sz="1200" b="1" dirty="0"/>
          </a:p>
          <a:p>
            <a:pPr lvl="1"/>
            <a:endParaRPr lang="en-US" altLang="zh-CN" sz="1400" b="1" dirty="0"/>
          </a:p>
        </p:txBody>
      </p:sp>
      <p:grpSp>
        <p:nvGrpSpPr>
          <p:cNvPr id="8" name="组合 7">
            <a:extLst>
              <a:ext uri="{FF2B5EF4-FFF2-40B4-BE49-F238E27FC236}">
                <a16:creationId xmlns:a16="http://schemas.microsoft.com/office/drawing/2014/main" id="{6D835E58-97BD-4A55-A153-C38F68BF3BF1}"/>
              </a:ext>
            </a:extLst>
          </p:cNvPr>
          <p:cNvGrpSpPr/>
          <p:nvPr/>
        </p:nvGrpSpPr>
        <p:grpSpPr>
          <a:xfrm>
            <a:off x="35496" y="4286142"/>
            <a:ext cx="4351563" cy="2400998"/>
            <a:chOff x="1979712" y="3739185"/>
            <a:chExt cx="5508104" cy="3327126"/>
          </a:xfrm>
        </p:grpSpPr>
        <p:sp>
          <p:nvSpPr>
            <p:cNvPr id="9" name="文本框 8">
              <a:extLst>
                <a:ext uri="{FF2B5EF4-FFF2-40B4-BE49-F238E27FC236}">
                  <a16:creationId xmlns:a16="http://schemas.microsoft.com/office/drawing/2014/main" id="{6119C113-E1FC-4B0D-8AD2-008AFF8A14CC}"/>
                </a:ext>
              </a:extLst>
            </p:cNvPr>
            <p:cNvSpPr txBox="1"/>
            <p:nvPr/>
          </p:nvSpPr>
          <p:spPr>
            <a:xfrm>
              <a:off x="3338047" y="6682466"/>
              <a:ext cx="3518766" cy="383845"/>
            </a:xfrm>
            <a:prstGeom prst="rect">
              <a:avLst/>
            </a:prstGeom>
            <a:noFill/>
          </p:spPr>
          <p:txBody>
            <a:bodyPr wrap="none" rtlCol="0">
              <a:spAutoFit/>
            </a:bodyPr>
            <a:lstStyle/>
            <a:p>
              <a:r>
                <a:rPr lang="zh-CN" altLang="en-US" sz="1200" b="1" dirty="0"/>
                <a:t>图</a:t>
              </a:r>
              <a:r>
                <a:rPr lang="en-US" altLang="zh-CN" sz="1200" b="1" dirty="0"/>
                <a:t>6.27    </a:t>
              </a:r>
              <a:r>
                <a:rPr lang="zh-CN" altLang="en-US" sz="1200" b="1" dirty="0"/>
                <a:t>多周期</a:t>
              </a:r>
              <a:r>
                <a:rPr lang="en-US" altLang="zh-CN" sz="1200" b="1" dirty="0"/>
                <a:t>MIPS</a:t>
              </a:r>
              <a:r>
                <a:rPr lang="zh-CN" altLang="en-US" sz="1200" b="1" dirty="0"/>
                <a:t>处理器的数据通路</a:t>
              </a:r>
            </a:p>
          </p:txBody>
        </p:sp>
        <p:pic>
          <p:nvPicPr>
            <p:cNvPr id="10" name="图片 9">
              <a:extLst>
                <a:ext uri="{FF2B5EF4-FFF2-40B4-BE49-F238E27FC236}">
                  <a16:creationId xmlns:a16="http://schemas.microsoft.com/office/drawing/2014/main" id="{2BC9A00A-907D-4E0A-B7ED-1121BC3650EE}"/>
                </a:ext>
              </a:extLst>
            </p:cNvPr>
            <p:cNvPicPr>
              <a:picLocks noChangeAspect="1"/>
            </p:cNvPicPr>
            <p:nvPr/>
          </p:nvPicPr>
          <p:blipFill>
            <a:blip r:embed="rId2"/>
            <a:stretch>
              <a:fillRect/>
            </a:stretch>
          </p:blipFill>
          <p:spPr>
            <a:xfrm>
              <a:off x="1979712" y="3739185"/>
              <a:ext cx="5508104" cy="2743715"/>
            </a:xfrm>
            <a:prstGeom prst="rect">
              <a:avLst/>
            </a:prstGeom>
          </p:spPr>
        </p:pic>
      </p:grpSp>
      <p:grpSp>
        <p:nvGrpSpPr>
          <p:cNvPr id="12" name="组合 11">
            <a:extLst>
              <a:ext uri="{FF2B5EF4-FFF2-40B4-BE49-F238E27FC236}">
                <a16:creationId xmlns:a16="http://schemas.microsoft.com/office/drawing/2014/main" id="{112E2FF4-ED25-4751-98DE-BD0F1753FD57}"/>
              </a:ext>
            </a:extLst>
          </p:cNvPr>
          <p:cNvGrpSpPr/>
          <p:nvPr/>
        </p:nvGrpSpPr>
        <p:grpSpPr>
          <a:xfrm>
            <a:off x="4993703" y="4221088"/>
            <a:ext cx="4114801" cy="2397378"/>
            <a:chOff x="4644007" y="4293097"/>
            <a:chExt cx="4114801" cy="2397378"/>
          </a:xfrm>
        </p:grpSpPr>
        <p:pic>
          <p:nvPicPr>
            <p:cNvPr id="7" name="图片 6">
              <a:extLst>
                <a:ext uri="{FF2B5EF4-FFF2-40B4-BE49-F238E27FC236}">
                  <a16:creationId xmlns:a16="http://schemas.microsoft.com/office/drawing/2014/main" id="{E004EF6A-FC89-4405-A6B3-086D5ED5EEFC}"/>
                </a:ext>
              </a:extLst>
            </p:cNvPr>
            <p:cNvPicPr>
              <a:picLocks noChangeAspect="1"/>
            </p:cNvPicPr>
            <p:nvPr/>
          </p:nvPicPr>
          <p:blipFill>
            <a:blip r:embed="rId3"/>
            <a:stretch>
              <a:fillRect/>
            </a:stretch>
          </p:blipFill>
          <p:spPr>
            <a:xfrm>
              <a:off x="4644007" y="4293097"/>
              <a:ext cx="4114801" cy="2037136"/>
            </a:xfrm>
            <a:prstGeom prst="rect">
              <a:avLst/>
            </a:prstGeom>
          </p:spPr>
        </p:pic>
        <p:sp>
          <p:nvSpPr>
            <p:cNvPr id="11" name="文本框 10">
              <a:extLst>
                <a:ext uri="{FF2B5EF4-FFF2-40B4-BE49-F238E27FC236}">
                  <a16:creationId xmlns:a16="http://schemas.microsoft.com/office/drawing/2014/main" id="{CA591A9E-BDC1-44ED-A997-E277AFD5C4E6}"/>
                </a:ext>
              </a:extLst>
            </p:cNvPr>
            <p:cNvSpPr txBox="1"/>
            <p:nvPr/>
          </p:nvSpPr>
          <p:spPr>
            <a:xfrm>
              <a:off x="5223156" y="6413476"/>
              <a:ext cx="3435557" cy="276999"/>
            </a:xfrm>
            <a:prstGeom prst="rect">
              <a:avLst/>
            </a:prstGeom>
            <a:noFill/>
          </p:spPr>
          <p:txBody>
            <a:bodyPr wrap="none" rtlCol="0">
              <a:spAutoFit/>
            </a:bodyPr>
            <a:lstStyle/>
            <a:p>
              <a:r>
                <a:rPr lang="zh-CN" altLang="en-US" sz="1200" b="1" dirty="0"/>
                <a:t>图</a:t>
              </a:r>
              <a:r>
                <a:rPr lang="en-US" altLang="zh-CN" sz="1200" b="1" dirty="0"/>
                <a:t>6.24    j</a:t>
              </a:r>
              <a:r>
                <a:rPr lang="zh-CN" altLang="en-US" sz="1200" b="1" dirty="0"/>
                <a:t>指令的数据通路（单周期</a:t>
              </a:r>
              <a:r>
                <a:rPr lang="en-US" altLang="zh-CN" sz="1200" b="1" dirty="0"/>
                <a:t>MIPS</a:t>
              </a:r>
              <a:r>
                <a:rPr lang="zh-CN" altLang="en-US" sz="1200" b="1" dirty="0"/>
                <a:t>处理器）</a:t>
              </a:r>
            </a:p>
          </p:txBody>
        </p:sp>
      </p:grpSp>
    </p:spTree>
    <p:extLst>
      <p:ext uri="{BB962C8B-B14F-4D97-AF65-F5344CB8AC3E}">
        <p14:creationId xmlns:p14="http://schemas.microsoft.com/office/powerpoint/2010/main" val="33139699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4CBDCC5-F6F3-42A2-BAAA-621E9D68EE00}"/>
              </a:ext>
            </a:extLst>
          </p:cNvPr>
          <p:cNvGrpSpPr/>
          <p:nvPr/>
        </p:nvGrpSpPr>
        <p:grpSpPr>
          <a:xfrm>
            <a:off x="467544" y="1216531"/>
            <a:ext cx="7755689" cy="5009748"/>
            <a:chOff x="467544" y="1216531"/>
            <a:chExt cx="7755689" cy="5009748"/>
          </a:xfrm>
        </p:grpSpPr>
        <p:pic>
          <p:nvPicPr>
            <p:cNvPr id="7" name="图片 6">
              <a:extLst>
                <a:ext uri="{FF2B5EF4-FFF2-40B4-BE49-F238E27FC236}">
                  <a16:creationId xmlns:a16="http://schemas.microsoft.com/office/drawing/2014/main" id="{41E57693-29B2-45A9-839E-B40723B3DB01}"/>
                </a:ext>
              </a:extLst>
            </p:cNvPr>
            <p:cNvPicPr>
              <a:picLocks noChangeAspect="1"/>
            </p:cNvPicPr>
            <p:nvPr/>
          </p:nvPicPr>
          <p:blipFill>
            <a:blip r:embed="rId2"/>
            <a:stretch>
              <a:fillRect/>
            </a:stretch>
          </p:blipFill>
          <p:spPr>
            <a:xfrm>
              <a:off x="467544" y="1216531"/>
              <a:ext cx="7755689" cy="4424937"/>
            </a:xfrm>
            <a:prstGeom prst="rect">
              <a:avLst/>
            </a:prstGeom>
          </p:spPr>
        </p:pic>
        <p:sp>
          <p:nvSpPr>
            <p:cNvPr id="8" name="文本框 7">
              <a:extLst>
                <a:ext uri="{FF2B5EF4-FFF2-40B4-BE49-F238E27FC236}">
                  <a16:creationId xmlns:a16="http://schemas.microsoft.com/office/drawing/2014/main" id="{CD525B70-B9C0-497E-A87A-97036F1CC685}"/>
                </a:ext>
              </a:extLst>
            </p:cNvPr>
            <p:cNvSpPr txBox="1"/>
            <p:nvPr/>
          </p:nvSpPr>
          <p:spPr>
            <a:xfrm>
              <a:off x="2627784" y="5949280"/>
              <a:ext cx="3972562" cy="276999"/>
            </a:xfrm>
            <a:prstGeom prst="rect">
              <a:avLst/>
            </a:prstGeom>
            <a:noFill/>
          </p:spPr>
          <p:txBody>
            <a:bodyPr wrap="none" rtlCol="0">
              <a:spAutoFit/>
            </a:bodyPr>
            <a:lstStyle/>
            <a:p>
              <a:r>
                <a:rPr lang="zh-CN" altLang="en-US" sz="1200" b="1" dirty="0"/>
                <a:t>图（例</a:t>
              </a:r>
              <a:r>
                <a:rPr lang="en-US" altLang="zh-CN" sz="1200" b="1" dirty="0"/>
                <a:t>6.3</a:t>
              </a:r>
              <a:r>
                <a:rPr lang="zh-CN" altLang="en-US" sz="1200" b="1" dirty="0"/>
                <a:t>）    支持</a:t>
              </a:r>
              <a:r>
                <a:rPr lang="en-US" altLang="zh-CN" sz="1200" b="1" dirty="0"/>
                <a:t>j</a:t>
              </a:r>
              <a:r>
                <a:rPr lang="zh-CN" altLang="en-US" sz="1200" b="1" dirty="0"/>
                <a:t>指令的多周期</a:t>
              </a:r>
              <a:r>
                <a:rPr lang="en-US" altLang="zh-CN" sz="1200" b="1" dirty="0"/>
                <a:t>MIPS</a:t>
              </a:r>
              <a:r>
                <a:rPr lang="zh-CN" altLang="en-US" sz="1200" b="1" dirty="0"/>
                <a:t>处理器的数据通路</a:t>
              </a:r>
            </a:p>
          </p:txBody>
        </p:sp>
      </p:grpSp>
    </p:spTree>
    <p:extLst>
      <p:ext uri="{BB962C8B-B14F-4D97-AF65-F5344CB8AC3E}">
        <p14:creationId xmlns:p14="http://schemas.microsoft.com/office/powerpoint/2010/main" val="33453168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3A93330-8D41-45BE-A6D3-AC1719D1CCC2}"/>
              </a:ext>
            </a:extLst>
          </p:cNvPr>
          <p:cNvSpPr>
            <a:spLocks noGrp="1"/>
          </p:cNvSpPr>
          <p:nvPr>
            <p:ph idx="1"/>
          </p:nvPr>
        </p:nvSpPr>
        <p:spPr>
          <a:xfrm>
            <a:off x="457200" y="116632"/>
            <a:ext cx="8229600" cy="4525963"/>
          </a:xfrm>
        </p:spPr>
        <p:txBody>
          <a:bodyPr/>
          <a:lstStyle/>
          <a:p>
            <a:r>
              <a:rPr lang="zh-CN" altLang="en-US" sz="1800" b="1" dirty="0"/>
              <a:t>（</a:t>
            </a:r>
            <a:r>
              <a:rPr lang="en-US" altLang="zh-CN" sz="1800" b="1" dirty="0"/>
              <a:t>10</a:t>
            </a:r>
            <a:r>
              <a:rPr lang="zh-CN" altLang="en-US" sz="1800" b="1" dirty="0"/>
              <a:t>）多周期处理器性能分析</a:t>
            </a:r>
            <a:endParaRPr lang="en-US" altLang="zh-CN" sz="1400" b="1" dirty="0"/>
          </a:p>
          <a:p>
            <a:pPr lvl="1"/>
            <a:endParaRPr lang="en-US" altLang="zh-CN" sz="1000" b="1" dirty="0"/>
          </a:p>
          <a:p>
            <a:pPr lvl="1"/>
            <a:r>
              <a:rPr lang="zh-CN" altLang="en-US" sz="1200" b="1" dirty="0"/>
              <a:t>设计多周期</a:t>
            </a:r>
            <a:r>
              <a:rPr lang="en-US" altLang="zh-CN" sz="1200" b="1" dirty="0"/>
              <a:t>MIPS</a:t>
            </a:r>
            <a:r>
              <a:rPr lang="zh-CN" altLang="en-US" sz="1200" b="1" dirty="0"/>
              <a:t>处理器的</a:t>
            </a:r>
            <a:r>
              <a:rPr lang="zh-CN" altLang="en-US" sz="1200" b="1" dirty="0">
                <a:solidFill>
                  <a:srgbClr val="FF0000"/>
                </a:solidFill>
              </a:rPr>
              <a:t>时钟周期</a:t>
            </a:r>
            <a:r>
              <a:rPr lang="zh-CN" altLang="en-US" sz="1200" b="1" dirty="0"/>
              <a:t>时要遵循一个基本原则：指令执行的每个时钟周期只能包含</a:t>
            </a:r>
            <a:r>
              <a:rPr lang="zh-CN" altLang="en-US" sz="1200" b="1" dirty="0">
                <a:solidFill>
                  <a:srgbClr val="FF0000"/>
                </a:solidFill>
              </a:rPr>
              <a:t>存储器访问</a:t>
            </a:r>
            <a:r>
              <a:rPr lang="zh-CN" altLang="en-US" sz="1200" b="1" dirty="0"/>
              <a:t>、</a:t>
            </a:r>
            <a:r>
              <a:rPr lang="zh-CN" altLang="en-US" sz="1200" b="1" dirty="0">
                <a:solidFill>
                  <a:srgbClr val="FF0000"/>
                </a:solidFill>
              </a:rPr>
              <a:t>寄存器堆访问</a:t>
            </a:r>
            <a:r>
              <a:rPr lang="zh-CN" altLang="en-US" sz="1200" b="1" dirty="0"/>
              <a:t>及</a:t>
            </a:r>
            <a:r>
              <a:rPr lang="en-US" altLang="zh-CN" sz="1200" b="1" dirty="0">
                <a:solidFill>
                  <a:srgbClr val="FF0000"/>
                </a:solidFill>
              </a:rPr>
              <a:t>ALU</a:t>
            </a:r>
            <a:r>
              <a:rPr lang="zh-CN" altLang="en-US" sz="1200" b="1" dirty="0">
                <a:solidFill>
                  <a:srgbClr val="FF0000"/>
                </a:solidFill>
              </a:rPr>
              <a:t>操作</a:t>
            </a:r>
            <a:r>
              <a:rPr lang="zh-CN" altLang="en-US" sz="1200" b="1" dirty="0"/>
              <a:t>等</a:t>
            </a:r>
            <a:r>
              <a:rPr lang="en-US" altLang="zh-CN" sz="1200" b="1" dirty="0"/>
              <a:t>3</a:t>
            </a:r>
            <a:r>
              <a:rPr lang="zh-CN" altLang="en-US" sz="1200" b="1" dirty="0"/>
              <a:t>个慢速操作中的一个。</a:t>
            </a:r>
            <a:endParaRPr lang="en-US" altLang="zh-CN" sz="1200" b="1" dirty="0"/>
          </a:p>
          <a:p>
            <a:pPr lvl="1"/>
            <a:endParaRPr lang="en-US" altLang="zh-CN" sz="1200" b="1" dirty="0"/>
          </a:p>
          <a:p>
            <a:pPr lvl="1"/>
            <a:r>
              <a:rPr lang="zh-CN" altLang="en-US" sz="1200" b="1" dirty="0"/>
              <a:t>前面的取指阶段、译码</a:t>
            </a:r>
            <a:r>
              <a:rPr lang="en-US" altLang="zh-CN" sz="1200" b="1" dirty="0"/>
              <a:t>/</a:t>
            </a:r>
            <a:r>
              <a:rPr lang="zh-CN" altLang="en-US" sz="1200" b="1" dirty="0"/>
              <a:t>取数阶段、执行阶段（</a:t>
            </a:r>
            <a:r>
              <a:rPr lang="en-US" altLang="zh-CN" sz="1200" b="1" dirty="0"/>
              <a:t>R</a:t>
            </a:r>
            <a:r>
              <a:rPr lang="zh-CN" altLang="en-US" sz="1200" b="1" dirty="0"/>
              <a:t>型算术逻辑运算指令、</a:t>
            </a:r>
            <a:r>
              <a:rPr lang="en-US" altLang="zh-CN" sz="1200" b="1" dirty="0"/>
              <a:t>I</a:t>
            </a:r>
            <a:r>
              <a:rPr lang="zh-CN" altLang="en-US" sz="1200" b="1" dirty="0"/>
              <a:t>型算术逻辑运算指令、</a:t>
            </a:r>
            <a:r>
              <a:rPr lang="en-US" altLang="zh-CN" sz="1200" b="1" dirty="0" err="1"/>
              <a:t>lw</a:t>
            </a:r>
            <a:r>
              <a:rPr lang="zh-CN" altLang="en-US" sz="1200" b="1" dirty="0"/>
              <a:t>指令、</a:t>
            </a:r>
            <a:r>
              <a:rPr lang="en-US" altLang="zh-CN" sz="1200" b="1" dirty="0" err="1"/>
              <a:t>sw</a:t>
            </a:r>
            <a:r>
              <a:rPr lang="zh-CN" altLang="en-US" sz="1200" b="1" dirty="0"/>
              <a:t>指令、条件分支指令</a:t>
            </a:r>
            <a:r>
              <a:rPr lang="en-US" altLang="zh-CN" sz="1200" b="1" dirty="0" err="1"/>
              <a:t>beq</a:t>
            </a:r>
            <a:r>
              <a:rPr lang="zh-CN" altLang="en-US" sz="1200" b="1" dirty="0"/>
              <a:t>）的数据通路中，有两条关键路径（</a:t>
            </a:r>
            <a:r>
              <a:rPr lang="zh-CN" altLang="en-US" sz="1200" b="1" dirty="0">
                <a:solidFill>
                  <a:srgbClr val="FF0000"/>
                </a:solidFill>
              </a:rPr>
              <a:t>时间最长的路径</a:t>
            </a:r>
            <a:r>
              <a:rPr lang="zh-CN" altLang="en-US" sz="1200" b="1" dirty="0"/>
              <a:t>）：</a:t>
            </a:r>
            <a:endParaRPr lang="en-US" altLang="zh-CN" sz="1200" b="1" dirty="0"/>
          </a:p>
          <a:p>
            <a:pPr lvl="2">
              <a:buFont typeface="+mj-ea"/>
              <a:buAutoNum type="circleNumDbPlain"/>
            </a:pPr>
            <a:r>
              <a:rPr lang="zh-CN" altLang="en-US" sz="1000" b="1" dirty="0"/>
              <a:t>取指阶段的“</a:t>
            </a:r>
            <a:r>
              <a:rPr lang="en-US" altLang="zh-CN" sz="1000" b="1" dirty="0">
                <a:solidFill>
                  <a:srgbClr val="FF0000"/>
                </a:solidFill>
              </a:rPr>
              <a:t>PC+4 -&gt; PC</a:t>
            </a:r>
            <a:r>
              <a:rPr lang="zh-CN" altLang="en-US" sz="1000" b="1" dirty="0"/>
              <a:t>”数据通路（图</a:t>
            </a:r>
            <a:r>
              <a:rPr lang="en-US" altLang="zh-CN" sz="1000" b="1" dirty="0"/>
              <a:t>6.28</a:t>
            </a:r>
            <a:r>
              <a:rPr lang="zh-CN" altLang="en-US" sz="1000" b="1" dirty="0"/>
              <a:t>）</a:t>
            </a:r>
            <a:endParaRPr lang="en-US" altLang="zh-CN" sz="1000" b="1" dirty="0"/>
          </a:p>
          <a:p>
            <a:pPr lvl="2">
              <a:buFont typeface="+mj-ea"/>
              <a:buAutoNum type="circleNumDbPlain"/>
            </a:pPr>
            <a:endParaRPr lang="en-US" altLang="zh-CN" sz="1000" b="1" dirty="0"/>
          </a:p>
          <a:p>
            <a:pPr lvl="2">
              <a:buFont typeface="+mj-ea"/>
              <a:buAutoNum type="circleNumDbPlain"/>
            </a:pPr>
            <a:r>
              <a:rPr lang="en-US" altLang="zh-CN" sz="1000" b="1" dirty="0" err="1"/>
              <a:t>lw</a:t>
            </a:r>
            <a:r>
              <a:rPr lang="zh-CN" altLang="en-US" sz="1000" b="1" dirty="0"/>
              <a:t>指令执行阶段的“</a:t>
            </a:r>
            <a:r>
              <a:rPr lang="en-US" altLang="zh-CN" sz="1000" b="1" dirty="0">
                <a:solidFill>
                  <a:srgbClr val="FF0000"/>
                </a:solidFill>
              </a:rPr>
              <a:t>M[C] -&gt; DR</a:t>
            </a:r>
            <a:r>
              <a:rPr lang="zh-CN" altLang="en-US" sz="1000" b="1" dirty="0"/>
              <a:t>”数据通路（图</a:t>
            </a:r>
            <a:r>
              <a:rPr lang="en-US" altLang="zh-CN" sz="1000" b="1" dirty="0"/>
              <a:t>6.32</a:t>
            </a:r>
            <a:r>
              <a:rPr lang="zh-CN" altLang="en-US" sz="1000" b="1" dirty="0"/>
              <a:t>）</a:t>
            </a:r>
            <a:endParaRPr lang="en-US" altLang="zh-CN" sz="1000" b="1" dirty="0"/>
          </a:p>
          <a:p>
            <a:pPr lvl="1"/>
            <a:endParaRPr lang="en-US" altLang="zh-CN" sz="1200" b="1" dirty="0"/>
          </a:p>
          <a:p>
            <a:pPr lvl="1"/>
            <a:r>
              <a:rPr lang="zh-CN" altLang="en-US" sz="1200" b="1" dirty="0"/>
              <a:t>所以，多周期</a:t>
            </a:r>
            <a:r>
              <a:rPr lang="en-US" altLang="zh-CN" sz="1200" b="1" dirty="0"/>
              <a:t>MIPS</a:t>
            </a:r>
            <a:r>
              <a:rPr lang="zh-CN" altLang="en-US" sz="1200" b="1" dirty="0"/>
              <a:t>处理器的最小时钟周期为：</a:t>
            </a:r>
            <a:r>
              <a:rPr lang="en-US" altLang="zh-CN" sz="1200" b="1" dirty="0" err="1">
                <a:solidFill>
                  <a:srgbClr val="FF0000"/>
                </a:solidFill>
              </a:rPr>
              <a:t>T</a:t>
            </a:r>
            <a:r>
              <a:rPr lang="en-US" altLang="zh-CN" sz="1200" b="1" baseline="-25000" dirty="0" err="1">
                <a:solidFill>
                  <a:srgbClr val="FF0000"/>
                </a:solidFill>
              </a:rPr>
              <a:t>min_clk</a:t>
            </a:r>
            <a:r>
              <a:rPr lang="en-US" altLang="zh-CN" sz="1200" b="1" baseline="-25000" dirty="0">
                <a:solidFill>
                  <a:srgbClr val="FF0000"/>
                </a:solidFill>
              </a:rPr>
              <a:t> </a:t>
            </a:r>
            <a:r>
              <a:rPr lang="en-US" altLang="zh-CN" sz="1200" b="1" dirty="0">
                <a:solidFill>
                  <a:srgbClr val="FF0000"/>
                </a:solidFill>
              </a:rPr>
              <a:t>= </a:t>
            </a:r>
            <a:r>
              <a:rPr lang="en-US" altLang="zh-CN" sz="1200" b="1" dirty="0" err="1">
                <a:solidFill>
                  <a:srgbClr val="FF0000"/>
                </a:solidFill>
              </a:rPr>
              <a:t>T</a:t>
            </a:r>
            <a:r>
              <a:rPr lang="en-US" altLang="zh-CN" sz="1200" b="1" baseline="-25000" dirty="0" err="1">
                <a:solidFill>
                  <a:srgbClr val="FF0000"/>
                </a:solidFill>
              </a:rPr>
              <a:t>clk_to_q</a:t>
            </a:r>
            <a:r>
              <a:rPr lang="en-US" altLang="zh-CN" sz="1200" b="1" dirty="0">
                <a:solidFill>
                  <a:srgbClr val="FF0000"/>
                </a:solidFill>
              </a:rPr>
              <a:t> + </a:t>
            </a:r>
            <a:r>
              <a:rPr lang="en-US" altLang="zh-CN" sz="1200" b="1" dirty="0" err="1">
                <a:solidFill>
                  <a:srgbClr val="FF0000"/>
                </a:solidFill>
              </a:rPr>
              <a:t>T</a:t>
            </a:r>
            <a:r>
              <a:rPr lang="en-US" altLang="zh-CN" sz="1200" b="1" baseline="-25000" dirty="0" err="1">
                <a:solidFill>
                  <a:srgbClr val="FF0000"/>
                </a:solidFill>
              </a:rPr>
              <a:t>mux</a:t>
            </a:r>
            <a:r>
              <a:rPr lang="en-US" altLang="zh-CN" sz="1200" b="1" dirty="0">
                <a:solidFill>
                  <a:srgbClr val="FF0000"/>
                </a:solidFill>
              </a:rPr>
              <a:t> + max(</a:t>
            </a:r>
            <a:r>
              <a:rPr lang="en-US" altLang="zh-CN" sz="1200" b="1" dirty="0" err="1">
                <a:solidFill>
                  <a:srgbClr val="FF0000"/>
                </a:solidFill>
              </a:rPr>
              <a:t>T</a:t>
            </a:r>
            <a:r>
              <a:rPr lang="en-US" altLang="zh-CN" sz="1200" b="1" baseline="-25000" dirty="0" err="1">
                <a:solidFill>
                  <a:srgbClr val="FF0000"/>
                </a:solidFill>
              </a:rPr>
              <a:t>alu</a:t>
            </a:r>
            <a:r>
              <a:rPr lang="en-US" altLang="zh-CN" sz="1200" b="1" dirty="0">
                <a:solidFill>
                  <a:srgbClr val="FF0000"/>
                </a:solidFill>
              </a:rPr>
              <a:t> + </a:t>
            </a:r>
            <a:r>
              <a:rPr lang="en-US" altLang="zh-CN" sz="1200" b="1" dirty="0" err="1">
                <a:solidFill>
                  <a:srgbClr val="FF0000"/>
                </a:solidFill>
              </a:rPr>
              <a:t>T</a:t>
            </a:r>
            <a:r>
              <a:rPr lang="en-US" altLang="zh-CN" sz="1200" b="1" baseline="-25000" dirty="0" err="1">
                <a:solidFill>
                  <a:srgbClr val="FF0000"/>
                </a:solidFill>
              </a:rPr>
              <a:t>mux</a:t>
            </a:r>
            <a:r>
              <a:rPr lang="en-US" altLang="zh-CN" sz="1200" b="1" dirty="0">
                <a:solidFill>
                  <a:srgbClr val="FF0000"/>
                </a:solidFill>
              </a:rPr>
              <a:t> ,  </a:t>
            </a:r>
            <a:r>
              <a:rPr lang="en-US" altLang="zh-CN" sz="1200" b="1" dirty="0" err="1">
                <a:solidFill>
                  <a:srgbClr val="FF0000"/>
                </a:solidFill>
              </a:rPr>
              <a:t>T</a:t>
            </a:r>
            <a:r>
              <a:rPr lang="en-US" altLang="zh-CN" sz="1200" b="1" baseline="-25000" dirty="0" err="1">
                <a:solidFill>
                  <a:srgbClr val="FF0000"/>
                </a:solidFill>
              </a:rPr>
              <a:t>mem</a:t>
            </a:r>
            <a:r>
              <a:rPr lang="en-US" altLang="zh-CN" sz="1200" b="1" dirty="0">
                <a:solidFill>
                  <a:srgbClr val="FF0000"/>
                </a:solidFill>
              </a:rPr>
              <a:t> ) + </a:t>
            </a:r>
            <a:r>
              <a:rPr lang="en-US" altLang="zh-CN" sz="1200" b="1" dirty="0" err="1">
                <a:solidFill>
                  <a:srgbClr val="FF0000"/>
                </a:solidFill>
              </a:rPr>
              <a:t>T</a:t>
            </a:r>
            <a:r>
              <a:rPr lang="en-US" altLang="zh-CN" sz="1200" b="1" baseline="-25000" dirty="0" err="1">
                <a:solidFill>
                  <a:srgbClr val="FF0000"/>
                </a:solidFill>
              </a:rPr>
              <a:t>setup</a:t>
            </a:r>
            <a:endParaRPr lang="en-US" altLang="zh-CN" sz="1200" b="1" baseline="-25000" dirty="0">
              <a:solidFill>
                <a:srgbClr val="FF0000"/>
              </a:solidFill>
            </a:endParaRPr>
          </a:p>
          <a:p>
            <a:pPr lvl="1"/>
            <a:endParaRPr lang="en-US" altLang="zh-CN" sz="1200" b="1" dirty="0"/>
          </a:p>
          <a:p>
            <a:pPr lvl="1"/>
            <a:r>
              <a:rPr lang="zh-CN" altLang="en-US" sz="1200" b="1" dirty="0"/>
              <a:t>其中：</a:t>
            </a:r>
            <a:endParaRPr lang="en-US" altLang="zh-CN" sz="1200" b="1" dirty="0"/>
          </a:p>
          <a:p>
            <a:pPr lvl="2">
              <a:buFont typeface="+mj-ea"/>
              <a:buAutoNum type="circleNumDbPlain"/>
            </a:pPr>
            <a:r>
              <a:rPr lang="en-US" altLang="zh-CN" sz="1000" b="1" dirty="0" err="1"/>
              <a:t>T</a:t>
            </a:r>
            <a:r>
              <a:rPr lang="en-US" altLang="zh-CN" sz="1000" b="1" baseline="-25000" dirty="0" err="1"/>
              <a:t>clk_to_q</a:t>
            </a:r>
            <a:r>
              <a:rPr lang="zh-CN" altLang="en-US" sz="1000" b="1" dirty="0"/>
              <a:t>为程序计数器的触发器延迟</a:t>
            </a:r>
            <a:endParaRPr lang="en-US" altLang="zh-CN" sz="1000" b="1" dirty="0"/>
          </a:p>
          <a:p>
            <a:pPr lvl="2">
              <a:buFont typeface="+mj-ea"/>
              <a:buAutoNum type="circleNumDbPlain"/>
            </a:pPr>
            <a:r>
              <a:rPr lang="en-US" altLang="zh-CN" sz="1000" b="1" dirty="0" err="1"/>
              <a:t>T</a:t>
            </a:r>
            <a:r>
              <a:rPr lang="en-US" altLang="zh-CN" sz="1000" b="1" baseline="-25000" dirty="0" err="1"/>
              <a:t>mux</a:t>
            </a:r>
            <a:r>
              <a:rPr lang="zh-CN" altLang="en-US" sz="1000" b="1" dirty="0"/>
              <a:t>为多路选择器的延迟</a:t>
            </a:r>
            <a:endParaRPr lang="en-US" altLang="zh-CN" sz="1000" b="1" dirty="0"/>
          </a:p>
          <a:p>
            <a:pPr lvl="2">
              <a:buFont typeface="+mj-ea"/>
              <a:buAutoNum type="circleNumDbPlain"/>
            </a:pPr>
            <a:r>
              <a:rPr lang="en-US" altLang="zh-CN" sz="1000" b="1" dirty="0" err="1"/>
              <a:t>T</a:t>
            </a:r>
            <a:r>
              <a:rPr lang="en-US" altLang="zh-CN" sz="1000" b="1" baseline="-25000" dirty="0" err="1"/>
              <a:t>alu</a:t>
            </a:r>
            <a:r>
              <a:rPr lang="zh-CN" altLang="en-US" sz="1000" b="1" dirty="0"/>
              <a:t>为运算器的延迟</a:t>
            </a:r>
            <a:endParaRPr lang="en-US" altLang="zh-CN" sz="1000" b="1" dirty="0"/>
          </a:p>
          <a:p>
            <a:pPr lvl="2">
              <a:buFont typeface="+mj-ea"/>
              <a:buAutoNum type="circleNumDbPlain"/>
            </a:pPr>
            <a:r>
              <a:rPr lang="en-US" altLang="zh-CN" sz="1000" b="1" dirty="0" err="1"/>
              <a:t>T</a:t>
            </a:r>
            <a:r>
              <a:rPr lang="en-US" altLang="zh-CN" sz="1000" b="1" baseline="-25000" dirty="0" err="1"/>
              <a:t>mem</a:t>
            </a:r>
            <a:r>
              <a:rPr lang="zh-CN" altLang="en-US" sz="1000" b="1" dirty="0"/>
              <a:t>为存储器的访存延迟</a:t>
            </a:r>
            <a:endParaRPr lang="en-US" altLang="zh-CN" sz="1000" b="1" dirty="0"/>
          </a:p>
          <a:p>
            <a:pPr lvl="2">
              <a:buFont typeface="+mj-ea"/>
              <a:buAutoNum type="circleNumDbPlain"/>
            </a:pPr>
            <a:r>
              <a:rPr lang="en-US" altLang="zh-CN" sz="1000" b="1" dirty="0" err="1"/>
              <a:t>T</a:t>
            </a:r>
            <a:r>
              <a:rPr lang="en-US" altLang="zh-CN" sz="1000" b="1" baseline="-25000" dirty="0" err="1"/>
              <a:t>setup</a:t>
            </a:r>
            <a:r>
              <a:rPr lang="zh-CN" altLang="en-US" sz="1000" b="1" dirty="0"/>
              <a:t>为写入寄存器堆的寄存器建立时间</a:t>
            </a:r>
            <a:endParaRPr lang="en-US" altLang="zh-CN" sz="650" b="1" dirty="0"/>
          </a:p>
          <a:p>
            <a:pPr lvl="1"/>
            <a:endParaRPr lang="en-US" altLang="zh-CN" sz="1050" b="1" dirty="0"/>
          </a:p>
        </p:txBody>
      </p:sp>
      <p:grpSp>
        <p:nvGrpSpPr>
          <p:cNvPr id="5" name="组合 4">
            <a:extLst>
              <a:ext uri="{FF2B5EF4-FFF2-40B4-BE49-F238E27FC236}">
                <a16:creationId xmlns:a16="http://schemas.microsoft.com/office/drawing/2014/main" id="{EB5A07EB-3FDB-44FA-B1AA-44355A08A7ED}"/>
              </a:ext>
            </a:extLst>
          </p:cNvPr>
          <p:cNvGrpSpPr/>
          <p:nvPr/>
        </p:nvGrpSpPr>
        <p:grpSpPr>
          <a:xfrm>
            <a:off x="4644008" y="4221085"/>
            <a:ext cx="4464496" cy="2578887"/>
            <a:chOff x="2069976" y="4005064"/>
            <a:chExt cx="5004048" cy="2805654"/>
          </a:xfrm>
        </p:grpSpPr>
        <p:pic>
          <p:nvPicPr>
            <p:cNvPr id="8" name="图片 7">
              <a:extLst>
                <a:ext uri="{FF2B5EF4-FFF2-40B4-BE49-F238E27FC236}">
                  <a16:creationId xmlns:a16="http://schemas.microsoft.com/office/drawing/2014/main" id="{9B7F2710-6A28-466B-9024-FBB66255CE76}"/>
                </a:ext>
              </a:extLst>
            </p:cNvPr>
            <p:cNvPicPr>
              <a:picLocks noChangeAspect="1"/>
            </p:cNvPicPr>
            <p:nvPr/>
          </p:nvPicPr>
          <p:blipFill>
            <a:blip r:embed="rId2"/>
            <a:stretch>
              <a:fillRect/>
            </a:stretch>
          </p:blipFill>
          <p:spPr>
            <a:xfrm>
              <a:off x="2069976" y="4005064"/>
              <a:ext cx="5004048" cy="2488499"/>
            </a:xfrm>
            <a:prstGeom prst="rect">
              <a:avLst/>
            </a:prstGeom>
          </p:spPr>
        </p:pic>
        <p:sp>
          <p:nvSpPr>
            <p:cNvPr id="9" name="文本框 8">
              <a:extLst>
                <a:ext uri="{FF2B5EF4-FFF2-40B4-BE49-F238E27FC236}">
                  <a16:creationId xmlns:a16="http://schemas.microsoft.com/office/drawing/2014/main" id="{2352B407-BC67-4FF2-85D8-A507811A4DD4}"/>
                </a:ext>
              </a:extLst>
            </p:cNvPr>
            <p:cNvSpPr txBox="1"/>
            <p:nvPr/>
          </p:nvSpPr>
          <p:spPr>
            <a:xfrm>
              <a:off x="3347864" y="6509362"/>
              <a:ext cx="2918253" cy="301356"/>
            </a:xfrm>
            <a:prstGeom prst="rect">
              <a:avLst/>
            </a:prstGeom>
            <a:noFill/>
          </p:spPr>
          <p:txBody>
            <a:bodyPr wrap="none" rtlCol="0">
              <a:spAutoFit/>
            </a:bodyPr>
            <a:lstStyle/>
            <a:p>
              <a:r>
                <a:rPr lang="zh-CN" altLang="en-US" sz="1200" b="1" dirty="0"/>
                <a:t>图</a:t>
              </a:r>
              <a:r>
                <a:rPr lang="en-US" altLang="zh-CN" sz="1200" b="1" dirty="0"/>
                <a:t>6.32    </a:t>
              </a:r>
              <a:r>
                <a:rPr lang="en-US" altLang="zh-CN" sz="1200" b="1" dirty="0" err="1"/>
                <a:t>lw</a:t>
              </a:r>
              <a:r>
                <a:rPr lang="zh-CN" altLang="en-US" sz="1200" b="1" dirty="0"/>
                <a:t>指令执行阶段的数据通路</a:t>
              </a:r>
            </a:p>
          </p:txBody>
        </p:sp>
      </p:grpSp>
      <p:grpSp>
        <p:nvGrpSpPr>
          <p:cNvPr id="10" name="组合 9">
            <a:extLst>
              <a:ext uri="{FF2B5EF4-FFF2-40B4-BE49-F238E27FC236}">
                <a16:creationId xmlns:a16="http://schemas.microsoft.com/office/drawing/2014/main" id="{C0617AD6-30CA-467D-8D34-39054C569611}"/>
              </a:ext>
            </a:extLst>
          </p:cNvPr>
          <p:cNvGrpSpPr/>
          <p:nvPr/>
        </p:nvGrpSpPr>
        <p:grpSpPr>
          <a:xfrm>
            <a:off x="35496" y="4221086"/>
            <a:ext cx="4104456" cy="2581257"/>
            <a:chOff x="1907704" y="3573016"/>
            <a:chExt cx="6156176" cy="3399991"/>
          </a:xfrm>
        </p:grpSpPr>
        <p:pic>
          <p:nvPicPr>
            <p:cNvPr id="11" name="图片 10">
              <a:extLst>
                <a:ext uri="{FF2B5EF4-FFF2-40B4-BE49-F238E27FC236}">
                  <a16:creationId xmlns:a16="http://schemas.microsoft.com/office/drawing/2014/main" id="{16D23480-CCD9-4AB1-B960-E02189A213A7}"/>
                </a:ext>
              </a:extLst>
            </p:cNvPr>
            <p:cNvPicPr>
              <a:picLocks noChangeAspect="1"/>
            </p:cNvPicPr>
            <p:nvPr/>
          </p:nvPicPr>
          <p:blipFill>
            <a:blip r:embed="rId3"/>
            <a:stretch>
              <a:fillRect/>
            </a:stretch>
          </p:blipFill>
          <p:spPr>
            <a:xfrm>
              <a:off x="1907704" y="3573016"/>
              <a:ext cx="6156176" cy="2915748"/>
            </a:xfrm>
            <a:prstGeom prst="rect">
              <a:avLst/>
            </a:prstGeom>
          </p:spPr>
        </p:pic>
        <p:sp>
          <p:nvSpPr>
            <p:cNvPr id="12" name="文本框 11">
              <a:extLst>
                <a:ext uri="{FF2B5EF4-FFF2-40B4-BE49-F238E27FC236}">
                  <a16:creationId xmlns:a16="http://schemas.microsoft.com/office/drawing/2014/main" id="{210F71FF-438A-450B-A7BE-33336528D46E}"/>
                </a:ext>
              </a:extLst>
            </p:cNvPr>
            <p:cNvSpPr txBox="1"/>
            <p:nvPr/>
          </p:nvSpPr>
          <p:spPr>
            <a:xfrm>
              <a:off x="2339716" y="6608148"/>
              <a:ext cx="5323616" cy="364859"/>
            </a:xfrm>
            <a:prstGeom prst="rect">
              <a:avLst/>
            </a:prstGeom>
            <a:noFill/>
          </p:spPr>
          <p:txBody>
            <a:bodyPr wrap="none" rtlCol="0">
              <a:spAutoFit/>
            </a:bodyPr>
            <a:lstStyle/>
            <a:p>
              <a:r>
                <a:rPr lang="zh-CN" altLang="en-US" sz="1200" b="1" dirty="0"/>
                <a:t>图</a:t>
              </a:r>
              <a:r>
                <a:rPr lang="en-US" altLang="zh-CN" sz="1200" b="1" dirty="0"/>
                <a:t>6.28    </a:t>
              </a:r>
              <a:r>
                <a:rPr lang="zh-CN" altLang="en-US" sz="1200" b="1" dirty="0"/>
                <a:t>多周期</a:t>
              </a:r>
              <a:r>
                <a:rPr lang="en-US" altLang="zh-CN" sz="1200" b="1" dirty="0"/>
                <a:t>MIPS</a:t>
              </a:r>
              <a:r>
                <a:rPr lang="zh-CN" altLang="en-US" sz="1200" b="1" dirty="0"/>
                <a:t>处理器取指令阶段的数据通路</a:t>
              </a:r>
            </a:p>
          </p:txBody>
        </p:sp>
      </p:grpSp>
    </p:spTree>
    <p:extLst>
      <p:ext uri="{BB962C8B-B14F-4D97-AF65-F5344CB8AC3E}">
        <p14:creationId xmlns:p14="http://schemas.microsoft.com/office/powerpoint/2010/main" val="3689087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6.2  </a:t>
            </a:r>
            <a:r>
              <a:rPr lang="zh-CN" altLang="en-US" b="1" dirty="0">
                <a:solidFill>
                  <a:srgbClr val="002060"/>
                </a:solidFill>
                <a:latin typeface="+mn-lt"/>
                <a:ea typeface="黑体" pitchFamily="49" charset="-122"/>
              </a:rPr>
              <a:t>指令周期</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516216" y="476672"/>
            <a:ext cx="2196752"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6.2.1</a:t>
            </a:r>
            <a:r>
              <a:rPr lang="zh-CN" altLang="en-US" sz="1200" b="1" i="0" dirty="0">
                <a:solidFill>
                  <a:srgbClr val="111111"/>
                </a:solidFill>
                <a:effectLst/>
                <a:latin typeface="Avenir"/>
              </a:rPr>
              <a:t>　指令执行的一般流程</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6.2.2</a:t>
            </a:r>
            <a:r>
              <a:rPr lang="zh-CN" altLang="en-US" sz="1200" b="1" i="0" dirty="0">
                <a:solidFill>
                  <a:srgbClr val="111111"/>
                </a:solidFill>
                <a:effectLst/>
                <a:latin typeface="Avenir"/>
              </a:rPr>
              <a:t>　指令周期的基本概念　</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6.2.3</a:t>
            </a:r>
            <a:r>
              <a:rPr lang="zh-CN" altLang="en-US" sz="1200" b="1" i="0" dirty="0">
                <a:solidFill>
                  <a:srgbClr val="111111"/>
                </a:solidFill>
                <a:effectLst/>
                <a:latin typeface="Avenir"/>
              </a:rPr>
              <a:t>　寄存器传送语言</a:t>
            </a:r>
            <a:endParaRPr lang="zh-CN" altLang="en-US" sz="1200" b="1" dirty="0"/>
          </a:p>
        </p:txBody>
      </p:sp>
      <p:grpSp>
        <p:nvGrpSpPr>
          <p:cNvPr id="17" name="组合 16">
            <a:extLst>
              <a:ext uri="{FF2B5EF4-FFF2-40B4-BE49-F238E27FC236}">
                <a16:creationId xmlns:a16="http://schemas.microsoft.com/office/drawing/2014/main" id="{66F7FBC1-CE05-42F5-8202-67ECA091524C}"/>
              </a:ext>
            </a:extLst>
          </p:cNvPr>
          <p:cNvGrpSpPr/>
          <p:nvPr/>
        </p:nvGrpSpPr>
        <p:grpSpPr>
          <a:xfrm>
            <a:off x="3419872" y="2132856"/>
            <a:ext cx="4104456" cy="4669487"/>
            <a:chOff x="3120466" y="3274641"/>
            <a:chExt cx="2633846" cy="3366675"/>
          </a:xfrm>
        </p:grpSpPr>
        <p:pic>
          <p:nvPicPr>
            <p:cNvPr id="15" name="图片 14">
              <a:extLst>
                <a:ext uri="{FF2B5EF4-FFF2-40B4-BE49-F238E27FC236}">
                  <a16:creationId xmlns:a16="http://schemas.microsoft.com/office/drawing/2014/main" id="{E3605D7B-23CE-4705-8987-61992FAE8079}"/>
                </a:ext>
              </a:extLst>
            </p:cNvPr>
            <p:cNvPicPr>
              <a:picLocks noChangeAspect="1"/>
            </p:cNvPicPr>
            <p:nvPr/>
          </p:nvPicPr>
          <p:blipFill>
            <a:blip r:embed="rId2"/>
            <a:stretch>
              <a:fillRect/>
            </a:stretch>
          </p:blipFill>
          <p:spPr>
            <a:xfrm>
              <a:off x="3120466" y="3274641"/>
              <a:ext cx="2633846" cy="3024336"/>
            </a:xfrm>
            <a:prstGeom prst="rect">
              <a:avLst/>
            </a:prstGeom>
          </p:spPr>
        </p:pic>
        <p:sp>
          <p:nvSpPr>
            <p:cNvPr id="16" name="文本框 15">
              <a:extLst>
                <a:ext uri="{FF2B5EF4-FFF2-40B4-BE49-F238E27FC236}">
                  <a16:creationId xmlns:a16="http://schemas.microsoft.com/office/drawing/2014/main" id="{ACA018E3-40C2-463B-9CDB-CB79855AFD14}"/>
                </a:ext>
              </a:extLst>
            </p:cNvPr>
            <p:cNvSpPr txBox="1"/>
            <p:nvPr/>
          </p:nvSpPr>
          <p:spPr>
            <a:xfrm>
              <a:off x="3998415" y="6441601"/>
              <a:ext cx="1324082" cy="199715"/>
            </a:xfrm>
            <a:prstGeom prst="rect">
              <a:avLst/>
            </a:prstGeom>
            <a:noFill/>
          </p:spPr>
          <p:txBody>
            <a:bodyPr wrap="none" rtlCol="0">
              <a:spAutoFit/>
            </a:bodyPr>
            <a:lstStyle/>
            <a:p>
              <a:r>
                <a:rPr lang="zh-CN" altLang="en-US" sz="1200" b="1" dirty="0"/>
                <a:t>图</a:t>
              </a:r>
              <a:r>
                <a:rPr lang="en-US" altLang="zh-CN" sz="1200" b="1" dirty="0"/>
                <a:t>6.2    </a:t>
              </a:r>
              <a:r>
                <a:rPr lang="zh-CN" altLang="en-US" sz="1200" b="1" dirty="0"/>
                <a:t>指令执行的一般流程</a:t>
              </a:r>
            </a:p>
          </p:txBody>
        </p:sp>
      </p:grpSp>
      <p:sp>
        <p:nvSpPr>
          <p:cNvPr id="10" name="内容占位符 2">
            <a:extLst>
              <a:ext uri="{FF2B5EF4-FFF2-40B4-BE49-F238E27FC236}">
                <a16:creationId xmlns:a16="http://schemas.microsoft.com/office/drawing/2014/main" id="{DD1F663F-401A-4143-8F37-C1A3592B29A7}"/>
              </a:ext>
            </a:extLst>
          </p:cNvPr>
          <p:cNvSpPr txBox="1">
            <a:spLocks noChangeArrowheads="1"/>
          </p:cNvSpPr>
          <p:nvPr/>
        </p:nvSpPr>
        <p:spPr bwMode="auto">
          <a:xfrm>
            <a:off x="457200" y="1412777"/>
            <a:ext cx="8229600"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zh-CN" b="1" dirty="0">
                <a:ea typeface="黑体" panose="02010609060101010101" pitchFamily="49" charset="-122"/>
              </a:rPr>
              <a:t>6.2.1  </a:t>
            </a:r>
            <a:r>
              <a:rPr lang="zh-CN" altLang="en-US" b="1" dirty="0">
                <a:ea typeface="黑体" panose="02010609060101010101" pitchFamily="49" charset="-122"/>
              </a:rPr>
              <a:t>指令执行的一般流程</a:t>
            </a:r>
            <a:endParaRPr lang="en-US" altLang="zh-CN" b="1" dirty="0">
              <a:ea typeface="黑体" panose="02010609060101010101" pitchFamily="49" charset="-122"/>
            </a:endParaRPr>
          </a:p>
          <a:p>
            <a:pPr lvl="1" eaLnBrk="1" hangingPunct="1"/>
            <a:endParaRPr lang="en-US" altLang="zh-CN" sz="1000" b="1" dirty="0"/>
          </a:p>
          <a:p>
            <a:pPr lvl="1" eaLnBrk="1" hangingPunct="1"/>
            <a:r>
              <a:rPr lang="zh-CN" altLang="en-US" sz="1600" b="1" dirty="0"/>
              <a:t>图</a:t>
            </a:r>
            <a:r>
              <a:rPr lang="en-US" altLang="zh-CN" sz="1600" b="1" dirty="0"/>
              <a:t>6.2</a:t>
            </a:r>
            <a:r>
              <a:rPr lang="zh-CN" altLang="en-US" sz="1600" b="1" dirty="0"/>
              <a:t>：控制器</a:t>
            </a:r>
            <a:r>
              <a:rPr lang="zh-CN" altLang="en-US" sz="1600" b="1" dirty="0">
                <a:solidFill>
                  <a:srgbClr val="FF0000"/>
                </a:solidFill>
              </a:rPr>
              <a:t>执行指令</a:t>
            </a:r>
            <a:r>
              <a:rPr lang="zh-CN" altLang="en-US" sz="1600" b="1" dirty="0"/>
              <a:t>的一般流程。</a:t>
            </a:r>
            <a:endParaRPr lang="en-US" altLang="zh-CN" sz="1200" b="1" dirty="0"/>
          </a:p>
        </p:txBody>
      </p:sp>
    </p:spTree>
    <p:extLst>
      <p:ext uri="{BB962C8B-B14F-4D97-AF65-F5344CB8AC3E}">
        <p14:creationId xmlns:p14="http://schemas.microsoft.com/office/powerpoint/2010/main" val="2307186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5223831"/>
          </a:xfrm>
        </p:spPr>
        <p:txBody>
          <a:bodyPr/>
          <a:lstStyle/>
          <a:p>
            <a:r>
              <a:rPr lang="zh-CN" altLang="en-US" sz="1200" b="1" dirty="0"/>
              <a:t>例</a:t>
            </a:r>
            <a:r>
              <a:rPr lang="en-US" altLang="zh-CN" sz="1200" b="1" dirty="0"/>
              <a:t>6.4</a:t>
            </a:r>
            <a:r>
              <a:rPr lang="zh-CN" altLang="en-US" sz="1200" b="1" dirty="0"/>
              <a:t>：求例</a:t>
            </a:r>
            <a:r>
              <a:rPr lang="en-US" altLang="zh-CN" sz="1200" b="1" dirty="0"/>
              <a:t>6.1</a:t>
            </a:r>
            <a:r>
              <a:rPr lang="zh-CN" altLang="en-US" sz="1200" b="1" dirty="0"/>
              <a:t>中基准测试程序</a:t>
            </a:r>
            <a:r>
              <a:rPr lang="en-US" altLang="zh-CN" sz="1200" b="1" dirty="0"/>
              <a:t>SPECINT2000</a:t>
            </a:r>
            <a:r>
              <a:rPr lang="zh-CN" altLang="en-US" sz="1200" b="1" dirty="0"/>
              <a:t>在</a:t>
            </a:r>
            <a:r>
              <a:rPr lang="zh-CN" altLang="en-US" sz="1200" b="1" dirty="0">
                <a:solidFill>
                  <a:srgbClr val="FF0000"/>
                </a:solidFill>
              </a:rPr>
              <a:t>多周期</a:t>
            </a:r>
            <a:r>
              <a:rPr lang="en-US" altLang="zh-CN" sz="1200" b="1" dirty="0">
                <a:solidFill>
                  <a:srgbClr val="FF0000"/>
                </a:solidFill>
              </a:rPr>
              <a:t>MIPS</a:t>
            </a:r>
            <a:r>
              <a:rPr lang="zh-CN" altLang="en-US" sz="1200" b="1" dirty="0">
                <a:solidFill>
                  <a:srgbClr val="FF0000"/>
                </a:solidFill>
              </a:rPr>
              <a:t>处理器</a:t>
            </a:r>
            <a:r>
              <a:rPr lang="zh-CN" altLang="en-US" sz="1200" b="1" dirty="0"/>
              <a:t>上运行的</a:t>
            </a:r>
            <a:r>
              <a:rPr lang="en-US" altLang="zh-CN" sz="1200" b="1" dirty="0"/>
              <a:t>CPI</a:t>
            </a:r>
            <a:r>
              <a:rPr lang="zh-CN" altLang="en-US" sz="1200" b="1" dirty="0"/>
              <a:t>（</a:t>
            </a:r>
            <a:r>
              <a:rPr lang="en-US" altLang="zh-CN" sz="1200" b="1" dirty="0"/>
              <a:t>SPECINT2000</a:t>
            </a:r>
            <a:r>
              <a:rPr lang="zh-CN" altLang="en-US" sz="1200" b="1" dirty="0"/>
              <a:t>基准测试程序包含的取数据指令、存数据指令、条件分支指令、跳转指令、</a:t>
            </a:r>
            <a:r>
              <a:rPr lang="en-US" altLang="zh-CN" sz="1200" b="1" dirty="0"/>
              <a:t>R</a:t>
            </a:r>
            <a:r>
              <a:rPr lang="zh-CN" altLang="en-US" sz="1200" b="1" dirty="0"/>
              <a:t>型算术逻辑运算指令比例分别为：</a:t>
            </a:r>
            <a:r>
              <a:rPr lang="en-US" altLang="zh-CN" sz="1200" b="1" dirty="0"/>
              <a:t>25%</a:t>
            </a:r>
            <a:r>
              <a:rPr lang="zh-CN" altLang="en-US" sz="1200" b="1" dirty="0"/>
              <a:t>、</a:t>
            </a:r>
            <a:r>
              <a:rPr lang="en-US" altLang="zh-CN" sz="1200" b="1" dirty="0"/>
              <a:t>10%</a:t>
            </a:r>
            <a:r>
              <a:rPr lang="zh-CN" altLang="en-US" sz="1200" b="1" dirty="0"/>
              <a:t>、</a:t>
            </a:r>
            <a:r>
              <a:rPr lang="en-US" altLang="zh-CN" sz="1200" b="1" dirty="0"/>
              <a:t>11%</a:t>
            </a:r>
            <a:r>
              <a:rPr lang="zh-CN" altLang="en-US" sz="1200" b="1" dirty="0"/>
              <a:t>、</a:t>
            </a:r>
            <a:r>
              <a:rPr lang="en-US" altLang="zh-CN" sz="1200" b="1" dirty="0"/>
              <a:t>2%</a:t>
            </a:r>
            <a:r>
              <a:rPr lang="zh-CN" altLang="en-US" sz="1200" b="1" dirty="0"/>
              <a:t>、</a:t>
            </a:r>
            <a:r>
              <a:rPr lang="en-US" altLang="zh-CN" sz="1200" b="1" dirty="0"/>
              <a:t>52%</a:t>
            </a:r>
            <a:r>
              <a:rPr lang="zh-CN" altLang="en-US" sz="1200" b="1" dirty="0"/>
              <a:t>）。假设程序的指令数目为</a:t>
            </a:r>
            <a:r>
              <a:rPr lang="en-US" altLang="zh-CN" sz="1200" b="1" dirty="0"/>
              <a:t>1000</a:t>
            </a:r>
            <a:r>
              <a:rPr lang="zh-CN" altLang="en-US" sz="1200" b="1" dirty="0"/>
              <a:t>亿条，</a:t>
            </a:r>
            <a:r>
              <a:rPr lang="en-US" altLang="zh-CN" sz="1200" b="1" dirty="0"/>
              <a:t>CPU</a:t>
            </a:r>
            <a:r>
              <a:rPr lang="zh-CN" altLang="en-US" sz="1200" b="1" dirty="0"/>
              <a:t>采用</a:t>
            </a:r>
            <a:r>
              <a:rPr lang="en-US" altLang="zh-CN" sz="1200" b="1" dirty="0"/>
              <a:t>65nm CMOS</a:t>
            </a:r>
            <a:r>
              <a:rPr lang="zh-CN" altLang="en-US" sz="1200" b="1" dirty="0"/>
              <a:t>工艺实现，各功能部件的时间延迟如表</a:t>
            </a:r>
            <a:r>
              <a:rPr lang="en-US" altLang="zh-CN" sz="1200" b="1" dirty="0"/>
              <a:t>6.8</a:t>
            </a:r>
            <a:r>
              <a:rPr lang="zh-CN" altLang="en-US" sz="1200" b="1" dirty="0"/>
              <a:t>所示，求该计算机最大时钟频率，以及基准测试程序的执行时间。</a:t>
            </a:r>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endParaRPr lang="en-US" altLang="zh-CN" sz="1200" b="1" dirty="0"/>
          </a:p>
          <a:p>
            <a:r>
              <a:rPr lang="zh-CN" altLang="en-US" sz="1200" b="1" dirty="0"/>
              <a:t>解：</a:t>
            </a:r>
            <a:endParaRPr lang="en-US" altLang="zh-CN" sz="1200" b="1" dirty="0"/>
          </a:p>
          <a:p>
            <a:pPr lvl="1"/>
            <a:r>
              <a:rPr lang="zh-CN" altLang="en-US" sz="1200" b="1" dirty="0"/>
              <a:t>在多周期</a:t>
            </a:r>
            <a:r>
              <a:rPr lang="en-US" altLang="zh-CN" sz="1200" b="1" dirty="0"/>
              <a:t>MIPS</a:t>
            </a:r>
            <a:r>
              <a:rPr lang="zh-CN" altLang="en-US" sz="1200" b="1" dirty="0"/>
              <a:t>处理器上，执行取数据指令、存数据指令、条件分支指令、跳转指令、</a:t>
            </a:r>
            <a:r>
              <a:rPr lang="en-US" altLang="zh-CN" sz="1200" b="1" dirty="0"/>
              <a:t>R</a:t>
            </a:r>
            <a:r>
              <a:rPr lang="zh-CN" altLang="en-US" sz="1200" b="1" dirty="0"/>
              <a:t>型算术逻辑运算指令的时钟周期数分别为：</a:t>
            </a:r>
            <a:r>
              <a:rPr lang="en-US" altLang="zh-CN" sz="1200" b="1" dirty="0"/>
              <a:t>5</a:t>
            </a:r>
            <a:r>
              <a:rPr lang="zh-CN" altLang="en-US" sz="1200" b="1" dirty="0"/>
              <a:t>、</a:t>
            </a:r>
            <a:r>
              <a:rPr lang="en-US" altLang="zh-CN" sz="1200" b="1" dirty="0"/>
              <a:t>4</a:t>
            </a:r>
            <a:r>
              <a:rPr lang="zh-CN" altLang="en-US" sz="1200" b="1" dirty="0"/>
              <a:t>、</a:t>
            </a:r>
            <a:r>
              <a:rPr lang="en-US" altLang="zh-CN" sz="1200" b="1" dirty="0"/>
              <a:t>3</a:t>
            </a:r>
            <a:r>
              <a:rPr lang="zh-CN" altLang="en-US" sz="1200" b="1" dirty="0"/>
              <a:t>、</a:t>
            </a:r>
            <a:r>
              <a:rPr lang="en-US" altLang="zh-CN" sz="1200" b="1" dirty="0"/>
              <a:t>3</a:t>
            </a:r>
            <a:r>
              <a:rPr lang="zh-CN" altLang="en-US" sz="1200" b="1" dirty="0"/>
              <a:t>（根据例</a:t>
            </a:r>
            <a:r>
              <a:rPr lang="en-US" altLang="zh-CN" sz="1200" b="1" dirty="0"/>
              <a:t>6.3</a:t>
            </a:r>
            <a:r>
              <a:rPr lang="zh-CN" altLang="en-US" sz="1200" b="1" dirty="0"/>
              <a:t>，</a:t>
            </a:r>
            <a:r>
              <a:rPr lang="en-US" altLang="zh-CN" sz="1200" b="1" dirty="0"/>
              <a:t>j</a:t>
            </a:r>
            <a:r>
              <a:rPr lang="zh-CN" altLang="en-US" sz="1200" b="1" dirty="0"/>
              <a:t>指令执行阶段只需要</a:t>
            </a:r>
            <a:r>
              <a:rPr lang="en-US" altLang="zh-CN" sz="1200" b="1" dirty="0"/>
              <a:t>1</a:t>
            </a:r>
            <a:r>
              <a:rPr lang="zh-CN" altLang="en-US" sz="1200" b="1" dirty="0"/>
              <a:t>个时钟周期）、</a:t>
            </a:r>
            <a:r>
              <a:rPr lang="en-US" altLang="zh-CN" sz="1200" b="1" dirty="0"/>
              <a:t>4</a:t>
            </a:r>
            <a:r>
              <a:rPr lang="zh-CN" altLang="en-US" sz="1200" b="1" dirty="0"/>
              <a:t>。</a:t>
            </a:r>
            <a:endParaRPr lang="en-US" altLang="zh-CN" sz="1200" b="1" dirty="0"/>
          </a:p>
          <a:p>
            <a:pPr lvl="1"/>
            <a:endParaRPr lang="en-US" altLang="zh-CN" sz="1200" b="1" dirty="0"/>
          </a:p>
          <a:p>
            <a:pPr lvl="1"/>
            <a:r>
              <a:rPr lang="zh-CN" altLang="en-US" sz="1200" b="1" dirty="0"/>
              <a:t>因此，</a:t>
            </a:r>
            <a:r>
              <a:rPr lang="en-US" altLang="zh-CN" sz="1200" b="1" dirty="0">
                <a:solidFill>
                  <a:srgbClr val="FF0000"/>
                </a:solidFill>
              </a:rPr>
              <a:t>CPI</a:t>
            </a:r>
            <a:r>
              <a:rPr lang="en-US" altLang="zh-CN" sz="1200" b="1" dirty="0"/>
              <a:t>= 0.25x5 + 0.1x4 + 0.11x3 + 0.02x3 + 0.52x4 = 4.12</a:t>
            </a:r>
          </a:p>
          <a:p>
            <a:pPr lvl="1"/>
            <a:endParaRPr lang="en-US" altLang="zh-CN" sz="1200" b="1" dirty="0"/>
          </a:p>
          <a:p>
            <a:pPr lvl="1"/>
            <a:r>
              <a:rPr lang="zh-CN" altLang="en-US" sz="1200" b="1" dirty="0"/>
              <a:t>多周期</a:t>
            </a:r>
            <a:r>
              <a:rPr lang="en-US" altLang="zh-CN" sz="1200" b="1" dirty="0"/>
              <a:t>MIPS</a:t>
            </a:r>
            <a:r>
              <a:rPr lang="zh-CN" altLang="en-US" sz="1200" b="1" dirty="0"/>
              <a:t>处理器的</a:t>
            </a:r>
            <a:r>
              <a:rPr lang="zh-CN" altLang="en-US" sz="1200" b="1" dirty="0">
                <a:solidFill>
                  <a:srgbClr val="FF0000"/>
                </a:solidFill>
              </a:rPr>
              <a:t>最小时钟周期</a:t>
            </a:r>
            <a:r>
              <a:rPr lang="zh-CN" altLang="en-US" sz="1200" b="1" dirty="0"/>
              <a:t>：</a:t>
            </a:r>
            <a:r>
              <a:rPr lang="en-US" altLang="zh-CN" sz="1200" b="1" dirty="0" err="1"/>
              <a:t>T</a:t>
            </a:r>
            <a:r>
              <a:rPr lang="en-US" altLang="zh-CN" sz="1200" b="1" baseline="-25000" dirty="0" err="1"/>
              <a:t>min_clk</a:t>
            </a:r>
            <a:r>
              <a:rPr lang="en-US" altLang="zh-CN" sz="1200" b="1" baseline="-25000" dirty="0"/>
              <a:t> </a:t>
            </a:r>
            <a:r>
              <a:rPr lang="en-US" altLang="zh-CN" sz="1200" b="1" dirty="0"/>
              <a:t>= </a:t>
            </a:r>
            <a:r>
              <a:rPr lang="en-US" altLang="zh-CN" sz="1200" b="1" dirty="0" err="1"/>
              <a:t>T</a:t>
            </a:r>
            <a:r>
              <a:rPr lang="en-US" altLang="zh-CN" sz="1200" b="1" baseline="-25000" dirty="0" err="1"/>
              <a:t>clk_to_q</a:t>
            </a:r>
            <a:r>
              <a:rPr lang="en-US" altLang="zh-CN" sz="1200" b="1" dirty="0"/>
              <a:t> + </a:t>
            </a:r>
            <a:r>
              <a:rPr lang="en-US" altLang="zh-CN" sz="1200" b="1" dirty="0" err="1"/>
              <a:t>T</a:t>
            </a:r>
            <a:r>
              <a:rPr lang="en-US" altLang="zh-CN" sz="1200" b="1" baseline="-25000" dirty="0" err="1"/>
              <a:t>mux</a:t>
            </a:r>
            <a:r>
              <a:rPr lang="en-US" altLang="zh-CN" sz="1200" b="1" dirty="0"/>
              <a:t> + max(</a:t>
            </a:r>
            <a:r>
              <a:rPr lang="en-US" altLang="zh-CN" sz="1200" b="1" dirty="0" err="1"/>
              <a:t>T</a:t>
            </a:r>
            <a:r>
              <a:rPr lang="en-US" altLang="zh-CN" sz="1200" b="1" baseline="-25000" dirty="0" err="1"/>
              <a:t>alu</a:t>
            </a:r>
            <a:r>
              <a:rPr lang="en-US" altLang="zh-CN" sz="1200" b="1" dirty="0"/>
              <a:t> + </a:t>
            </a:r>
            <a:r>
              <a:rPr lang="en-US" altLang="zh-CN" sz="1200" b="1" dirty="0" err="1"/>
              <a:t>T</a:t>
            </a:r>
            <a:r>
              <a:rPr lang="en-US" altLang="zh-CN" sz="1200" b="1" baseline="-25000" dirty="0" err="1"/>
              <a:t>mux</a:t>
            </a:r>
            <a:r>
              <a:rPr lang="en-US" altLang="zh-CN" sz="1200" b="1" dirty="0"/>
              <a:t> ,  </a:t>
            </a:r>
            <a:r>
              <a:rPr lang="en-US" altLang="zh-CN" sz="1200" b="1" dirty="0" err="1"/>
              <a:t>T</a:t>
            </a:r>
            <a:r>
              <a:rPr lang="en-US" altLang="zh-CN" sz="1200" b="1" baseline="-25000" dirty="0" err="1"/>
              <a:t>mem</a:t>
            </a:r>
            <a:r>
              <a:rPr lang="en-US" altLang="zh-CN" sz="1200" b="1" dirty="0"/>
              <a:t> ) + </a:t>
            </a:r>
            <a:r>
              <a:rPr lang="en-US" altLang="zh-CN" sz="1200" b="1" dirty="0" err="1"/>
              <a:t>T</a:t>
            </a:r>
            <a:r>
              <a:rPr lang="en-US" altLang="zh-CN" sz="1200" b="1" baseline="-25000" dirty="0" err="1"/>
              <a:t>setup</a:t>
            </a:r>
            <a:r>
              <a:rPr lang="en-US" altLang="zh-CN" sz="1200" b="1" dirty="0"/>
              <a:t> = 30 + 25 + max(200 + 25 , 250) + 20 = 325ps</a:t>
            </a:r>
          </a:p>
          <a:p>
            <a:pPr lvl="1"/>
            <a:endParaRPr lang="en-US" altLang="zh-CN" sz="1200" b="1" dirty="0"/>
          </a:p>
          <a:p>
            <a:pPr lvl="1"/>
            <a:r>
              <a:rPr lang="zh-CN" altLang="en-US" sz="1200" b="1" dirty="0"/>
              <a:t>因此，最大时钟频率为：</a:t>
            </a:r>
            <a:r>
              <a:rPr lang="en-US" altLang="zh-CN" sz="1200" b="1" dirty="0" err="1"/>
              <a:t>T</a:t>
            </a:r>
            <a:r>
              <a:rPr lang="en-US" altLang="zh-CN" sz="1200" b="1" baseline="-25000" dirty="0" err="1"/>
              <a:t>max_freq</a:t>
            </a:r>
            <a:r>
              <a:rPr lang="en-US" altLang="zh-CN" sz="1200" b="1" baseline="-25000" dirty="0"/>
              <a:t> </a:t>
            </a:r>
            <a:r>
              <a:rPr lang="en-US" altLang="zh-CN" sz="1200" b="1" dirty="0"/>
              <a:t>= 1/325ps = 3.08GHz</a:t>
            </a:r>
          </a:p>
          <a:p>
            <a:pPr lvl="1"/>
            <a:endParaRPr lang="en-US" altLang="zh-CN" sz="1200" b="1" dirty="0"/>
          </a:p>
          <a:p>
            <a:pPr lvl="1"/>
            <a:r>
              <a:rPr lang="zh-CN" altLang="en-US" sz="1200" b="1" dirty="0"/>
              <a:t>基准测试程序的执行时间为：</a:t>
            </a:r>
            <a:r>
              <a:rPr lang="en-US" altLang="zh-CN" sz="1200" b="1" dirty="0" err="1"/>
              <a:t>T</a:t>
            </a:r>
            <a:r>
              <a:rPr lang="en-US" altLang="zh-CN" sz="1200" b="1" baseline="-25000" dirty="0" err="1"/>
              <a:t>total</a:t>
            </a:r>
            <a:r>
              <a:rPr lang="en-US" altLang="zh-CN" sz="1200" b="1" baseline="-25000" dirty="0"/>
              <a:t> </a:t>
            </a:r>
            <a:r>
              <a:rPr lang="en-US" altLang="zh-CN" sz="1200" b="1" dirty="0"/>
              <a:t>= </a:t>
            </a:r>
            <a:r>
              <a:rPr lang="zh-CN" altLang="en-US" sz="1200" b="1" dirty="0"/>
              <a:t>指令条数</a:t>
            </a:r>
            <a:r>
              <a:rPr lang="en-US" altLang="zh-CN" sz="1200" b="1" dirty="0" err="1"/>
              <a:t>xCPIxT</a:t>
            </a:r>
            <a:r>
              <a:rPr lang="en-US" altLang="zh-CN" sz="1200" b="1" baseline="-25000" dirty="0" err="1"/>
              <a:t>min_clk</a:t>
            </a:r>
            <a:r>
              <a:rPr lang="en-US" altLang="zh-CN" sz="1200" b="1" baseline="-25000" dirty="0"/>
              <a:t> </a:t>
            </a:r>
            <a:r>
              <a:rPr lang="en-US" altLang="zh-CN" sz="1200" b="1" dirty="0"/>
              <a:t>= 1000x10</a:t>
            </a:r>
            <a:r>
              <a:rPr lang="en-US" altLang="zh-CN" sz="1200" b="1" baseline="30000" dirty="0"/>
              <a:t>8</a:t>
            </a:r>
            <a:r>
              <a:rPr lang="en-US" altLang="zh-CN" sz="1200" b="1" dirty="0"/>
              <a:t>x4.12x325x10</a:t>
            </a:r>
            <a:r>
              <a:rPr lang="en-US" altLang="zh-CN" sz="1200" b="1" baseline="30000" dirty="0"/>
              <a:t>-12 </a:t>
            </a:r>
            <a:r>
              <a:rPr lang="en-US" altLang="zh-CN" sz="1200" b="1" dirty="0"/>
              <a:t>= 133.9s</a:t>
            </a:r>
          </a:p>
          <a:p>
            <a:pPr lvl="1"/>
            <a:r>
              <a:rPr lang="zh-CN" altLang="en-US" sz="1200" b="1" u="sng" dirty="0">
                <a:solidFill>
                  <a:srgbClr val="C00000"/>
                </a:solidFill>
              </a:rPr>
              <a:t>性能比较从优到劣：单周期</a:t>
            </a:r>
            <a:r>
              <a:rPr lang="en-US" altLang="zh-CN" sz="1200" b="1" u="sng" dirty="0">
                <a:solidFill>
                  <a:srgbClr val="C00000"/>
                </a:solidFill>
              </a:rPr>
              <a:t>&gt;</a:t>
            </a:r>
            <a:r>
              <a:rPr lang="zh-CN" altLang="en-US" sz="1200" b="1" u="sng" dirty="0">
                <a:solidFill>
                  <a:srgbClr val="C00000"/>
                </a:solidFill>
              </a:rPr>
              <a:t>多周期</a:t>
            </a:r>
            <a:r>
              <a:rPr lang="en-US" altLang="zh-CN" sz="1200" b="1" u="sng" dirty="0">
                <a:solidFill>
                  <a:srgbClr val="C00000"/>
                </a:solidFill>
              </a:rPr>
              <a:t>&gt;</a:t>
            </a:r>
            <a:r>
              <a:rPr lang="zh-CN" altLang="en-US" sz="1200" b="1" u="sng" dirty="0">
                <a:solidFill>
                  <a:srgbClr val="C00000"/>
                </a:solidFill>
              </a:rPr>
              <a:t>单总线 ；因为</a:t>
            </a:r>
            <a:r>
              <a:rPr lang="en-US" altLang="zh-CN" sz="1200" b="1" u="sng" dirty="0">
                <a:solidFill>
                  <a:srgbClr val="C00000"/>
                </a:solidFill>
              </a:rPr>
              <a:t>LW</a:t>
            </a:r>
            <a:r>
              <a:rPr lang="zh-CN" altLang="en-US" sz="1200" b="1" u="sng" dirty="0">
                <a:solidFill>
                  <a:srgbClr val="C00000"/>
                </a:solidFill>
              </a:rPr>
              <a:t>指令以最慢的步骤进行同步</a:t>
            </a:r>
            <a:endParaRPr lang="en-US" altLang="zh-CN" sz="1200" b="1" u="sng" dirty="0">
              <a:solidFill>
                <a:srgbClr val="C00000"/>
              </a:solidFill>
            </a:endParaRPr>
          </a:p>
          <a:p>
            <a:pPr lvl="1"/>
            <a:endParaRPr lang="en-US" altLang="zh-CN" sz="1400" b="1" dirty="0"/>
          </a:p>
        </p:txBody>
      </p:sp>
      <p:graphicFrame>
        <p:nvGraphicFramePr>
          <p:cNvPr id="2" name="表格 3">
            <a:extLst>
              <a:ext uri="{FF2B5EF4-FFF2-40B4-BE49-F238E27FC236}">
                <a16:creationId xmlns:a16="http://schemas.microsoft.com/office/drawing/2014/main" id="{CABC571D-1217-45A0-8470-C5DB2FCD0501}"/>
              </a:ext>
            </a:extLst>
          </p:cNvPr>
          <p:cNvGraphicFramePr>
            <a:graphicFrameLocks noGrp="1"/>
          </p:cNvGraphicFramePr>
          <p:nvPr>
            <p:extLst>
              <p:ext uri="{D42A27DB-BD31-4B8C-83A1-F6EECF244321}">
                <p14:modId xmlns:p14="http://schemas.microsoft.com/office/powerpoint/2010/main" val="1650197338"/>
              </p:ext>
            </p:extLst>
          </p:nvPr>
        </p:nvGraphicFramePr>
        <p:xfrm>
          <a:off x="1451990" y="1373520"/>
          <a:ext cx="6432378" cy="975360"/>
        </p:xfrm>
        <a:graphic>
          <a:graphicData uri="http://schemas.openxmlformats.org/drawingml/2006/table">
            <a:tbl>
              <a:tblPr firstRow="1" bandRow="1">
                <a:tableStyleId>{5C22544A-7EE6-4342-B048-85BDC9FD1C3A}</a:tableStyleId>
              </a:tblPr>
              <a:tblGrid>
                <a:gridCol w="1072063">
                  <a:extLst>
                    <a:ext uri="{9D8B030D-6E8A-4147-A177-3AD203B41FA5}">
                      <a16:colId xmlns:a16="http://schemas.microsoft.com/office/drawing/2014/main" val="896238527"/>
                    </a:ext>
                  </a:extLst>
                </a:gridCol>
                <a:gridCol w="1072063">
                  <a:extLst>
                    <a:ext uri="{9D8B030D-6E8A-4147-A177-3AD203B41FA5}">
                      <a16:colId xmlns:a16="http://schemas.microsoft.com/office/drawing/2014/main" val="1915367157"/>
                    </a:ext>
                  </a:extLst>
                </a:gridCol>
                <a:gridCol w="1072063">
                  <a:extLst>
                    <a:ext uri="{9D8B030D-6E8A-4147-A177-3AD203B41FA5}">
                      <a16:colId xmlns:a16="http://schemas.microsoft.com/office/drawing/2014/main" val="671029971"/>
                    </a:ext>
                  </a:extLst>
                </a:gridCol>
                <a:gridCol w="1072063">
                  <a:extLst>
                    <a:ext uri="{9D8B030D-6E8A-4147-A177-3AD203B41FA5}">
                      <a16:colId xmlns:a16="http://schemas.microsoft.com/office/drawing/2014/main" val="3934227104"/>
                    </a:ext>
                  </a:extLst>
                </a:gridCol>
                <a:gridCol w="1072063">
                  <a:extLst>
                    <a:ext uri="{9D8B030D-6E8A-4147-A177-3AD203B41FA5}">
                      <a16:colId xmlns:a16="http://schemas.microsoft.com/office/drawing/2014/main" val="2018705616"/>
                    </a:ext>
                  </a:extLst>
                </a:gridCol>
                <a:gridCol w="1072063">
                  <a:extLst>
                    <a:ext uri="{9D8B030D-6E8A-4147-A177-3AD203B41FA5}">
                      <a16:colId xmlns:a16="http://schemas.microsoft.com/office/drawing/2014/main" val="1700442698"/>
                    </a:ext>
                  </a:extLst>
                </a:gridCol>
              </a:tblGrid>
              <a:tr h="147960">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tc>
                  <a:txBody>
                    <a:bodyPr/>
                    <a:lstStyle/>
                    <a:p>
                      <a:pPr algn="ctr"/>
                      <a:r>
                        <a:rPr lang="zh-CN" altLang="en-US" sz="1000" b="1" dirty="0"/>
                        <a:t>功能部件</a:t>
                      </a:r>
                    </a:p>
                  </a:txBody>
                  <a:tcPr anchor="ctr"/>
                </a:tc>
                <a:tc>
                  <a:txBody>
                    <a:bodyPr/>
                    <a:lstStyle/>
                    <a:p>
                      <a:pPr algn="ctr"/>
                      <a:r>
                        <a:rPr lang="zh-CN" altLang="en-US" sz="1000" b="1" dirty="0"/>
                        <a:t>参数</a:t>
                      </a:r>
                    </a:p>
                  </a:txBody>
                  <a:tcPr anchor="ctr"/>
                </a:tc>
                <a:tc>
                  <a:txBody>
                    <a:bodyPr/>
                    <a:lstStyle/>
                    <a:p>
                      <a:pPr algn="ctr"/>
                      <a:r>
                        <a:rPr lang="zh-CN" altLang="en-US" sz="1000" b="1" dirty="0"/>
                        <a:t>延迟</a:t>
                      </a:r>
                    </a:p>
                  </a:txBody>
                  <a:tcPr anchor="ctr"/>
                </a:tc>
                <a:extLst>
                  <a:ext uri="{0D108BD9-81ED-4DB2-BD59-A6C34878D82A}">
                    <a16:rowId xmlns:a16="http://schemas.microsoft.com/office/drawing/2014/main" val="3071277361"/>
                  </a:ext>
                </a:extLst>
              </a:tr>
              <a:tr h="147960">
                <a:tc>
                  <a:txBody>
                    <a:bodyPr/>
                    <a:lstStyle/>
                    <a:p>
                      <a:pPr algn="ctr"/>
                      <a:r>
                        <a:rPr lang="zh-CN" altLang="en-US" sz="1000" b="1" dirty="0"/>
                        <a:t>寄存器延迟</a:t>
                      </a:r>
                    </a:p>
                  </a:txBody>
                  <a:tcPr anchor="ctr"/>
                </a:tc>
                <a:tc>
                  <a:txBody>
                    <a:bodyPr/>
                    <a:lstStyle/>
                    <a:p>
                      <a:pPr algn="ctr"/>
                      <a:r>
                        <a:rPr lang="en-US" altLang="zh-CN" sz="1000" b="1" dirty="0" err="1"/>
                        <a:t>T</a:t>
                      </a:r>
                      <a:r>
                        <a:rPr lang="en-US" altLang="zh-CN" sz="1000" b="1" baseline="-25000" dirty="0" err="1"/>
                        <a:t>clk_to_q</a:t>
                      </a:r>
                      <a:endParaRPr lang="zh-CN" altLang="en-US" sz="1000" b="1" baseline="-25000" dirty="0"/>
                    </a:p>
                  </a:txBody>
                  <a:tcPr anchor="ctr"/>
                </a:tc>
                <a:tc>
                  <a:txBody>
                    <a:bodyPr/>
                    <a:lstStyle/>
                    <a:p>
                      <a:pPr algn="ctr"/>
                      <a:r>
                        <a:rPr lang="en-US" altLang="zh-CN" sz="1000" b="1" dirty="0"/>
                        <a:t>30ps</a:t>
                      </a:r>
                      <a:endParaRPr lang="zh-CN" altLang="en-US" sz="1000" b="1" dirty="0"/>
                    </a:p>
                  </a:txBody>
                  <a:tcPr anchor="ctr"/>
                </a:tc>
                <a:tc>
                  <a:txBody>
                    <a:bodyPr/>
                    <a:lstStyle/>
                    <a:p>
                      <a:pPr algn="ctr"/>
                      <a:r>
                        <a:rPr lang="zh-CN" altLang="en-US" sz="1000" b="1" dirty="0"/>
                        <a:t>运算器</a:t>
                      </a:r>
                      <a:r>
                        <a:rPr lang="en-US" altLang="zh-CN" sz="1000" b="1" dirty="0"/>
                        <a:t>ALU</a:t>
                      </a:r>
                      <a:endParaRPr lang="zh-CN" altLang="en-US" sz="1000" b="1" dirty="0"/>
                    </a:p>
                  </a:txBody>
                  <a:tcPr anchor="ctr"/>
                </a:tc>
                <a:tc>
                  <a:txBody>
                    <a:bodyPr/>
                    <a:lstStyle/>
                    <a:p>
                      <a:pPr algn="ctr"/>
                      <a:r>
                        <a:rPr lang="en-US" altLang="zh-CN" sz="1000" b="1" dirty="0" err="1"/>
                        <a:t>T</a:t>
                      </a:r>
                      <a:r>
                        <a:rPr lang="en-US" altLang="zh-CN" sz="1000" b="1" baseline="-25000" dirty="0" err="1"/>
                        <a:t>alu</a:t>
                      </a:r>
                      <a:endParaRPr lang="zh-CN" altLang="en-US" sz="1000" b="1" dirty="0"/>
                    </a:p>
                  </a:txBody>
                  <a:tcPr anchor="ctr"/>
                </a:tc>
                <a:tc>
                  <a:txBody>
                    <a:bodyPr/>
                    <a:lstStyle/>
                    <a:p>
                      <a:pPr algn="ctr"/>
                      <a:r>
                        <a:rPr lang="en-US" altLang="zh-CN" sz="1000" b="1" dirty="0"/>
                        <a:t>200ps</a:t>
                      </a:r>
                      <a:endParaRPr lang="zh-CN" altLang="en-US" sz="1000" b="1" dirty="0"/>
                    </a:p>
                  </a:txBody>
                  <a:tcPr anchor="ctr"/>
                </a:tc>
                <a:extLst>
                  <a:ext uri="{0D108BD9-81ED-4DB2-BD59-A6C34878D82A}">
                    <a16:rowId xmlns:a16="http://schemas.microsoft.com/office/drawing/2014/main" val="3273142304"/>
                  </a:ext>
                </a:extLst>
              </a:tr>
              <a:tr h="147960">
                <a:tc>
                  <a:txBody>
                    <a:bodyPr/>
                    <a:lstStyle/>
                    <a:p>
                      <a:pPr algn="ctr"/>
                      <a:r>
                        <a:rPr lang="zh-CN" altLang="en-US" sz="1000" b="1" dirty="0"/>
                        <a:t>存储器读</a:t>
                      </a:r>
                    </a:p>
                  </a:txBody>
                  <a:tcPr anchor="ctr"/>
                </a:tc>
                <a:tc>
                  <a:txBody>
                    <a:bodyPr/>
                    <a:lstStyle/>
                    <a:p>
                      <a:pPr algn="ctr"/>
                      <a:r>
                        <a:rPr lang="en-US" altLang="zh-CN" sz="1000" b="1" dirty="0" err="1"/>
                        <a:t>T</a:t>
                      </a:r>
                      <a:r>
                        <a:rPr lang="en-US" altLang="zh-CN" sz="1000" b="1" baseline="-25000" dirty="0" err="1"/>
                        <a:t>mem</a:t>
                      </a:r>
                      <a:endParaRPr lang="zh-CN" altLang="en-US" sz="1000" b="1" dirty="0"/>
                    </a:p>
                  </a:txBody>
                  <a:tcPr anchor="ctr"/>
                </a:tc>
                <a:tc>
                  <a:txBody>
                    <a:bodyPr/>
                    <a:lstStyle/>
                    <a:p>
                      <a:pPr algn="ctr"/>
                      <a:r>
                        <a:rPr lang="en-US" altLang="zh-CN" sz="1000" b="1" dirty="0"/>
                        <a:t>250ps</a:t>
                      </a:r>
                      <a:endParaRPr lang="zh-CN" altLang="en-US" sz="1000" b="1" dirty="0"/>
                    </a:p>
                  </a:txBody>
                  <a:tcPr anchor="ctr"/>
                </a:tc>
                <a:tc>
                  <a:txBody>
                    <a:bodyPr/>
                    <a:lstStyle/>
                    <a:p>
                      <a:pPr algn="ctr"/>
                      <a:r>
                        <a:rPr lang="zh-CN" altLang="en-US" sz="1000" b="1" dirty="0"/>
                        <a:t>多路选择器</a:t>
                      </a:r>
                    </a:p>
                  </a:txBody>
                  <a:tcPr anchor="ctr"/>
                </a:tc>
                <a:tc>
                  <a:txBody>
                    <a:bodyPr/>
                    <a:lstStyle/>
                    <a:p>
                      <a:pPr algn="ctr"/>
                      <a:r>
                        <a:rPr lang="en-US" altLang="zh-CN" sz="1000" b="1" dirty="0" err="1"/>
                        <a:t>T</a:t>
                      </a:r>
                      <a:r>
                        <a:rPr lang="en-US" altLang="zh-CN" sz="1000" b="1" baseline="-25000" dirty="0" err="1"/>
                        <a:t>mux</a:t>
                      </a:r>
                      <a:endParaRPr lang="zh-CN" altLang="en-US" sz="1000" b="1" dirty="0"/>
                    </a:p>
                  </a:txBody>
                  <a:tcPr anchor="ctr"/>
                </a:tc>
                <a:tc>
                  <a:txBody>
                    <a:bodyPr/>
                    <a:lstStyle/>
                    <a:p>
                      <a:pPr algn="ctr"/>
                      <a:r>
                        <a:rPr lang="en-US" altLang="zh-CN" sz="1000" b="1" dirty="0"/>
                        <a:t>25ps</a:t>
                      </a:r>
                      <a:endParaRPr lang="zh-CN" altLang="en-US" sz="1000" b="1" dirty="0"/>
                    </a:p>
                  </a:txBody>
                  <a:tcPr anchor="ctr"/>
                </a:tc>
                <a:extLst>
                  <a:ext uri="{0D108BD9-81ED-4DB2-BD59-A6C34878D82A}">
                    <a16:rowId xmlns:a16="http://schemas.microsoft.com/office/drawing/2014/main" val="374680777"/>
                  </a:ext>
                </a:extLst>
              </a:tr>
              <a:tr h="147960">
                <a:tc>
                  <a:txBody>
                    <a:bodyPr/>
                    <a:lstStyle/>
                    <a:p>
                      <a:pPr algn="ctr"/>
                      <a:r>
                        <a:rPr lang="zh-CN" altLang="en-US" sz="1000" b="1" dirty="0"/>
                        <a:t>寄存器堆读</a:t>
                      </a:r>
                    </a:p>
                  </a:txBody>
                  <a:tcPr anchor="ctr"/>
                </a:tc>
                <a:tc>
                  <a:txBody>
                    <a:bodyPr/>
                    <a:lstStyle/>
                    <a:p>
                      <a:pPr algn="ctr"/>
                      <a:r>
                        <a:rPr lang="en-US" altLang="zh-CN" sz="1000" b="1" dirty="0" err="1"/>
                        <a:t>T</a:t>
                      </a:r>
                      <a:r>
                        <a:rPr lang="en-US" altLang="zh-CN" sz="1000" b="1" baseline="-25000" dirty="0" err="1"/>
                        <a:t>RF_read</a:t>
                      </a:r>
                      <a:endParaRPr lang="zh-CN" altLang="en-US" sz="1000" b="1" dirty="0"/>
                    </a:p>
                  </a:txBody>
                  <a:tcPr anchor="ctr"/>
                </a:tc>
                <a:tc>
                  <a:txBody>
                    <a:bodyPr/>
                    <a:lstStyle/>
                    <a:p>
                      <a:pPr algn="ctr"/>
                      <a:r>
                        <a:rPr lang="en-US" altLang="zh-CN" sz="1000" b="1" dirty="0"/>
                        <a:t>150ps</a:t>
                      </a:r>
                      <a:endParaRPr lang="zh-CN" altLang="en-US" sz="1000" b="1" dirty="0"/>
                    </a:p>
                  </a:txBody>
                  <a:tcPr anchor="ctr"/>
                </a:tc>
                <a:tc>
                  <a:txBody>
                    <a:bodyPr/>
                    <a:lstStyle/>
                    <a:p>
                      <a:pPr algn="ctr"/>
                      <a:r>
                        <a:rPr lang="zh-CN" altLang="en-US" sz="1000" b="1" dirty="0"/>
                        <a:t>寄存器建立时间</a:t>
                      </a:r>
                    </a:p>
                  </a:txBody>
                  <a:tcPr anchor="ctr"/>
                </a:tc>
                <a:tc>
                  <a:txBody>
                    <a:bodyPr/>
                    <a:lstStyle/>
                    <a:p>
                      <a:pPr algn="ctr"/>
                      <a:r>
                        <a:rPr lang="en-US" altLang="zh-CN" sz="1000" b="1" dirty="0" err="1"/>
                        <a:t>T</a:t>
                      </a:r>
                      <a:r>
                        <a:rPr lang="en-US" altLang="zh-CN" sz="1000" b="1" baseline="-25000" dirty="0" err="1"/>
                        <a:t>setup</a:t>
                      </a:r>
                      <a:endParaRPr lang="zh-CN" altLang="en-US" sz="1000" b="1" dirty="0"/>
                    </a:p>
                  </a:txBody>
                  <a:tcPr anchor="ctr"/>
                </a:tc>
                <a:tc>
                  <a:txBody>
                    <a:bodyPr/>
                    <a:lstStyle/>
                    <a:p>
                      <a:pPr algn="ctr"/>
                      <a:r>
                        <a:rPr lang="en-US" altLang="zh-CN" sz="1000" b="1" dirty="0"/>
                        <a:t>20ps</a:t>
                      </a:r>
                      <a:endParaRPr lang="zh-CN" altLang="en-US" sz="1000" b="1" dirty="0"/>
                    </a:p>
                  </a:txBody>
                  <a:tcPr anchor="ctr"/>
                </a:tc>
                <a:extLst>
                  <a:ext uri="{0D108BD9-81ED-4DB2-BD59-A6C34878D82A}">
                    <a16:rowId xmlns:a16="http://schemas.microsoft.com/office/drawing/2014/main" val="1578879715"/>
                  </a:ext>
                </a:extLst>
              </a:tr>
            </a:tbl>
          </a:graphicData>
        </a:graphic>
      </p:graphicFrame>
      <p:sp>
        <p:nvSpPr>
          <p:cNvPr id="4" name="文本框 3">
            <a:extLst>
              <a:ext uri="{FF2B5EF4-FFF2-40B4-BE49-F238E27FC236}">
                <a16:creationId xmlns:a16="http://schemas.microsoft.com/office/drawing/2014/main" id="{CE52AFDC-9408-4D3F-B8DC-D2CFFF329B03}"/>
              </a:ext>
            </a:extLst>
          </p:cNvPr>
          <p:cNvSpPr txBox="1"/>
          <p:nvPr/>
        </p:nvSpPr>
        <p:spPr>
          <a:xfrm>
            <a:off x="3347864" y="1052736"/>
            <a:ext cx="2217274" cy="276999"/>
          </a:xfrm>
          <a:prstGeom prst="rect">
            <a:avLst/>
          </a:prstGeom>
          <a:noFill/>
        </p:spPr>
        <p:txBody>
          <a:bodyPr wrap="none" rtlCol="0">
            <a:spAutoFit/>
          </a:bodyPr>
          <a:lstStyle/>
          <a:p>
            <a:r>
              <a:rPr lang="zh-CN" altLang="en-US" sz="1200" b="1" dirty="0"/>
              <a:t>表</a:t>
            </a:r>
            <a:r>
              <a:rPr lang="en-US" altLang="zh-CN" sz="1200" b="1" dirty="0"/>
              <a:t>6.8    </a:t>
            </a:r>
            <a:r>
              <a:rPr lang="zh-CN" altLang="en-US" sz="1200" b="1" dirty="0"/>
              <a:t>各功能部件的时间延迟</a:t>
            </a:r>
          </a:p>
        </p:txBody>
      </p:sp>
      <p:sp>
        <p:nvSpPr>
          <p:cNvPr id="6" name="文本框 5">
            <a:extLst>
              <a:ext uri="{FF2B5EF4-FFF2-40B4-BE49-F238E27FC236}">
                <a16:creationId xmlns:a16="http://schemas.microsoft.com/office/drawing/2014/main" id="{8A92B2F4-E749-4547-A7D2-F80CA47F1568}"/>
              </a:ext>
            </a:extLst>
          </p:cNvPr>
          <p:cNvSpPr txBox="1"/>
          <p:nvPr/>
        </p:nvSpPr>
        <p:spPr>
          <a:xfrm>
            <a:off x="151501" y="5412472"/>
            <a:ext cx="4392488" cy="1354217"/>
          </a:xfrm>
          <a:prstGeom prst="rect">
            <a:avLst/>
          </a:prstGeom>
          <a:solidFill>
            <a:srgbClr val="FFFF00"/>
          </a:solidFill>
        </p:spPr>
        <p:txBody>
          <a:bodyPr wrap="square">
            <a:spAutoFit/>
          </a:bodyPr>
          <a:lstStyle/>
          <a:p>
            <a:r>
              <a:rPr lang="zh-CN" altLang="en-US" sz="800" b="1" dirty="0"/>
              <a:t>单总线处理器：</a:t>
            </a:r>
            <a:endParaRPr lang="en-US" altLang="zh-CN" sz="800" b="1" dirty="0"/>
          </a:p>
          <a:p>
            <a:endParaRPr lang="en-US" altLang="zh-CN" sz="800" b="1" dirty="0"/>
          </a:p>
          <a:p>
            <a:endParaRPr lang="en-US" altLang="zh-CN" sz="800" b="1" dirty="0"/>
          </a:p>
          <a:p>
            <a:r>
              <a:rPr lang="en-US" altLang="zh-CN" sz="800" b="1" dirty="0"/>
              <a:t>CPI = 0.25x9 + 0.1x9 + 0.11x9 + 0.02x7 + 0.52x7 = 7.92</a:t>
            </a:r>
            <a:endParaRPr lang="en-US" altLang="zh-CN" sz="100" b="1" dirty="0"/>
          </a:p>
          <a:p>
            <a:endParaRPr lang="en-US" altLang="zh-CN" sz="800" b="1" dirty="0"/>
          </a:p>
          <a:p>
            <a:r>
              <a:rPr lang="zh-CN" altLang="en-US" sz="800" b="1" dirty="0"/>
              <a:t>最小时钟周期：</a:t>
            </a:r>
            <a:r>
              <a:rPr lang="en-US" altLang="zh-CN" sz="800" b="1" dirty="0" err="1"/>
              <a:t>T</a:t>
            </a:r>
            <a:r>
              <a:rPr lang="en-US" altLang="zh-CN" sz="800" b="1" baseline="-25000" dirty="0" err="1"/>
              <a:t>min_clk</a:t>
            </a:r>
            <a:r>
              <a:rPr lang="en-US" altLang="zh-CN" sz="800" b="1" baseline="-25000" dirty="0"/>
              <a:t> </a:t>
            </a:r>
            <a:r>
              <a:rPr lang="en-US" altLang="zh-CN" sz="800" b="1" dirty="0"/>
              <a:t>= </a:t>
            </a:r>
            <a:r>
              <a:rPr lang="en-US" altLang="zh-CN" sz="800" b="1" dirty="0" err="1"/>
              <a:t>T</a:t>
            </a:r>
            <a:r>
              <a:rPr lang="en-US" altLang="zh-CN" sz="800" b="1" baseline="-25000" dirty="0" err="1"/>
              <a:t>clk_to_q</a:t>
            </a:r>
            <a:r>
              <a:rPr lang="en-US" altLang="zh-CN" sz="800" b="1" baseline="-25000" dirty="0"/>
              <a:t> </a:t>
            </a:r>
            <a:r>
              <a:rPr lang="en-US" altLang="zh-CN" sz="800" b="1" dirty="0"/>
              <a:t>+ max(</a:t>
            </a:r>
            <a:r>
              <a:rPr lang="en-US" altLang="zh-CN" sz="800" b="1" dirty="0" err="1"/>
              <a:t>T</a:t>
            </a:r>
            <a:r>
              <a:rPr lang="en-US" altLang="zh-CN" sz="800" b="1" baseline="-25000" dirty="0" err="1"/>
              <a:t>alu</a:t>
            </a:r>
            <a:r>
              <a:rPr lang="en-US" altLang="zh-CN" sz="800" b="1" dirty="0"/>
              <a:t>, </a:t>
            </a:r>
            <a:r>
              <a:rPr lang="en-US" altLang="zh-CN" sz="800" b="1" dirty="0" err="1"/>
              <a:t>T</a:t>
            </a:r>
            <a:r>
              <a:rPr lang="en-US" altLang="zh-CN" sz="800" b="1" baseline="-25000" dirty="0" err="1"/>
              <a:t>mem</a:t>
            </a:r>
            <a:r>
              <a:rPr lang="en-US" altLang="zh-CN" sz="800" b="1" dirty="0"/>
              <a:t>) + </a:t>
            </a:r>
            <a:r>
              <a:rPr lang="en-US" altLang="zh-CN" sz="800" b="1" dirty="0" err="1"/>
              <a:t>T</a:t>
            </a:r>
            <a:r>
              <a:rPr lang="en-US" altLang="zh-CN" sz="800" b="1" baseline="-25000" dirty="0" err="1"/>
              <a:t>setup</a:t>
            </a:r>
            <a:r>
              <a:rPr lang="en-US" altLang="zh-CN" sz="800" b="1" dirty="0"/>
              <a:t>= 30 + max(200, 250) + 20 = 300ps</a:t>
            </a:r>
            <a:endParaRPr lang="en-US" altLang="zh-CN" sz="600" b="1" dirty="0"/>
          </a:p>
          <a:p>
            <a:endParaRPr lang="en-US" altLang="zh-CN" sz="800" b="1" dirty="0"/>
          </a:p>
          <a:p>
            <a:r>
              <a:rPr lang="zh-CN" altLang="en-US" sz="800" b="1" dirty="0"/>
              <a:t>最大时钟频率为：</a:t>
            </a:r>
            <a:r>
              <a:rPr lang="en-US" altLang="zh-CN" sz="800" b="1" dirty="0" err="1"/>
              <a:t>T</a:t>
            </a:r>
            <a:r>
              <a:rPr lang="en-US" altLang="zh-CN" sz="800" b="1" baseline="-25000" dirty="0" err="1"/>
              <a:t>max_freq</a:t>
            </a:r>
            <a:r>
              <a:rPr lang="en-US" altLang="zh-CN" sz="800" b="1" baseline="-25000" dirty="0"/>
              <a:t> </a:t>
            </a:r>
            <a:r>
              <a:rPr lang="en-US" altLang="zh-CN" sz="800" b="1" dirty="0"/>
              <a:t>= 1/300ps = 3.33GHz</a:t>
            </a:r>
            <a:endParaRPr lang="en-US" altLang="zh-CN" sz="600" b="1" dirty="0"/>
          </a:p>
          <a:p>
            <a:endParaRPr lang="en-US" altLang="zh-CN" sz="800" b="1" dirty="0"/>
          </a:p>
          <a:p>
            <a:r>
              <a:rPr lang="zh-CN" altLang="en-US" sz="800" b="1" dirty="0"/>
              <a:t>基准测试程序的执行时间为：</a:t>
            </a:r>
            <a:r>
              <a:rPr lang="en-US" altLang="zh-CN" sz="800" b="1" dirty="0" err="1"/>
              <a:t>T</a:t>
            </a:r>
            <a:r>
              <a:rPr lang="en-US" altLang="zh-CN" sz="800" b="1" baseline="-25000" dirty="0" err="1"/>
              <a:t>total</a:t>
            </a:r>
            <a:r>
              <a:rPr lang="en-US" altLang="zh-CN" sz="800" b="1" baseline="-25000" dirty="0"/>
              <a:t> </a:t>
            </a:r>
            <a:r>
              <a:rPr lang="en-US" altLang="zh-CN" sz="800" b="1" dirty="0"/>
              <a:t>= </a:t>
            </a:r>
            <a:r>
              <a:rPr lang="zh-CN" altLang="en-US" sz="800" b="1" dirty="0"/>
              <a:t>指令条数</a:t>
            </a:r>
            <a:r>
              <a:rPr lang="en-US" altLang="zh-CN" sz="800" b="1" dirty="0" err="1"/>
              <a:t>xCPIxT</a:t>
            </a:r>
            <a:r>
              <a:rPr lang="en-US" altLang="zh-CN" sz="800" b="1" baseline="-25000" dirty="0" err="1"/>
              <a:t>min_clk</a:t>
            </a:r>
            <a:r>
              <a:rPr lang="en-US" altLang="zh-CN" sz="800" b="1" baseline="-25000" dirty="0"/>
              <a:t> </a:t>
            </a:r>
            <a:r>
              <a:rPr lang="en-US" altLang="zh-CN" sz="800" b="1" dirty="0"/>
              <a:t>= 1000x10</a:t>
            </a:r>
            <a:r>
              <a:rPr lang="en-US" altLang="zh-CN" sz="800" b="1" baseline="30000" dirty="0"/>
              <a:t>8</a:t>
            </a:r>
            <a:r>
              <a:rPr lang="en-US" altLang="zh-CN" sz="800" b="1" dirty="0"/>
              <a:t>x7.92x300x10</a:t>
            </a:r>
            <a:r>
              <a:rPr lang="en-US" altLang="zh-CN" sz="800" b="1" baseline="30000" dirty="0"/>
              <a:t>-12 </a:t>
            </a:r>
            <a:r>
              <a:rPr lang="en-US" altLang="zh-CN" sz="800" b="1" dirty="0"/>
              <a:t>= 237.6s</a:t>
            </a:r>
            <a:endParaRPr lang="zh-CN" altLang="en-US" sz="1050" dirty="0"/>
          </a:p>
        </p:txBody>
      </p:sp>
      <p:sp>
        <p:nvSpPr>
          <p:cNvPr id="7" name="文本框 6">
            <a:extLst>
              <a:ext uri="{FF2B5EF4-FFF2-40B4-BE49-F238E27FC236}">
                <a16:creationId xmlns:a16="http://schemas.microsoft.com/office/drawing/2014/main" id="{D8FB545D-CE4B-4847-BF96-E5C8D330096E}"/>
              </a:ext>
            </a:extLst>
          </p:cNvPr>
          <p:cNvSpPr txBox="1"/>
          <p:nvPr/>
        </p:nvSpPr>
        <p:spPr>
          <a:xfrm>
            <a:off x="4816035" y="5443250"/>
            <a:ext cx="4176464" cy="1323439"/>
          </a:xfrm>
          <a:prstGeom prst="rect">
            <a:avLst/>
          </a:prstGeom>
          <a:solidFill>
            <a:srgbClr val="92D050"/>
          </a:solidFill>
        </p:spPr>
        <p:txBody>
          <a:bodyPr wrap="square">
            <a:spAutoFit/>
          </a:bodyPr>
          <a:lstStyle/>
          <a:p>
            <a:r>
              <a:rPr lang="zh-CN" altLang="en-US" sz="800" b="1" dirty="0"/>
              <a:t>单周期</a:t>
            </a:r>
            <a:r>
              <a:rPr lang="en-US" altLang="zh-CN" sz="800" b="1" dirty="0"/>
              <a:t>MIPS</a:t>
            </a:r>
            <a:r>
              <a:rPr lang="zh-CN" altLang="en-US" sz="800" b="1" dirty="0"/>
              <a:t>处理器：</a:t>
            </a:r>
            <a:endParaRPr lang="en-US" altLang="zh-CN" sz="800" b="1" dirty="0"/>
          </a:p>
          <a:p>
            <a:endParaRPr lang="en-US" altLang="zh-CN" sz="800" b="1" dirty="0"/>
          </a:p>
          <a:p>
            <a:r>
              <a:rPr lang="zh-CN" altLang="en-US" sz="800" b="1" dirty="0"/>
              <a:t>单周期处理器的</a:t>
            </a:r>
            <a:r>
              <a:rPr lang="en-US" altLang="zh-CN" sz="800" b="1" dirty="0"/>
              <a:t>CPI = 1</a:t>
            </a:r>
          </a:p>
          <a:p>
            <a:endParaRPr lang="en-US" altLang="zh-CN" sz="800" b="1" dirty="0"/>
          </a:p>
          <a:p>
            <a:r>
              <a:rPr lang="zh-CN" altLang="en-US" sz="800" b="1" dirty="0"/>
              <a:t>最小时钟周期</a:t>
            </a:r>
            <a:r>
              <a:rPr lang="en-US" altLang="zh-CN" sz="800" b="1" dirty="0"/>
              <a:t>=</a:t>
            </a:r>
            <a:r>
              <a:rPr lang="en-US" altLang="zh-CN" sz="800" b="1" dirty="0" err="1"/>
              <a:t>T</a:t>
            </a:r>
            <a:r>
              <a:rPr lang="en-US" altLang="zh-CN" sz="800" b="1" baseline="-25000" dirty="0" err="1"/>
              <a:t>min_clk</a:t>
            </a:r>
            <a:r>
              <a:rPr lang="en-US" altLang="zh-CN" sz="800" b="1" baseline="-25000" dirty="0"/>
              <a:t> </a:t>
            </a:r>
            <a:r>
              <a:rPr lang="en-US" altLang="zh-CN" sz="800" b="1" dirty="0"/>
              <a:t>= </a:t>
            </a:r>
            <a:r>
              <a:rPr lang="en-US" altLang="zh-CN" sz="800" b="1" dirty="0" err="1"/>
              <a:t>T</a:t>
            </a:r>
            <a:r>
              <a:rPr lang="en-US" altLang="zh-CN" sz="800" b="1" baseline="-25000" dirty="0" err="1"/>
              <a:t>clk_to_q</a:t>
            </a:r>
            <a:r>
              <a:rPr lang="en-US" altLang="zh-CN" sz="800" b="1" dirty="0"/>
              <a:t> + 2T</a:t>
            </a:r>
            <a:r>
              <a:rPr lang="en-US" altLang="zh-CN" sz="800" b="1" baseline="-25000" dirty="0"/>
              <a:t>mem</a:t>
            </a:r>
            <a:r>
              <a:rPr lang="en-US" altLang="zh-CN" sz="800" b="1" dirty="0"/>
              <a:t> + </a:t>
            </a:r>
            <a:r>
              <a:rPr lang="en-US" altLang="zh-CN" sz="800" b="1" dirty="0" err="1"/>
              <a:t>T</a:t>
            </a:r>
            <a:r>
              <a:rPr lang="en-US" altLang="zh-CN" sz="800" b="1" baseline="-25000" dirty="0" err="1"/>
              <a:t>RF_read</a:t>
            </a:r>
            <a:r>
              <a:rPr lang="en-US" altLang="zh-CN" sz="800" b="1" dirty="0"/>
              <a:t> + </a:t>
            </a:r>
            <a:r>
              <a:rPr lang="en-US" altLang="zh-CN" sz="800" b="1" dirty="0" err="1"/>
              <a:t>T</a:t>
            </a:r>
            <a:r>
              <a:rPr lang="en-US" altLang="zh-CN" sz="800" b="1" baseline="-25000" dirty="0" err="1"/>
              <a:t>alu</a:t>
            </a:r>
            <a:r>
              <a:rPr lang="en-US" altLang="zh-CN" sz="800" b="1" dirty="0"/>
              <a:t> + </a:t>
            </a:r>
            <a:r>
              <a:rPr lang="en-US" altLang="zh-CN" sz="800" b="1" dirty="0" err="1"/>
              <a:t>T</a:t>
            </a:r>
            <a:r>
              <a:rPr lang="en-US" altLang="zh-CN" sz="800" b="1" baseline="-25000" dirty="0" err="1"/>
              <a:t>mux</a:t>
            </a:r>
            <a:r>
              <a:rPr lang="en-US" altLang="zh-CN" sz="800" b="1" dirty="0"/>
              <a:t> + </a:t>
            </a:r>
            <a:r>
              <a:rPr lang="en-US" altLang="zh-CN" sz="800" b="1" dirty="0" err="1"/>
              <a:t>T</a:t>
            </a:r>
            <a:r>
              <a:rPr lang="en-US" altLang="zh-CN" sz="800" b="1" baseline="-25000" dirty="0" err="1"/>
              <a:t>setup</a:t>
            </a:r>
            <a:r>
              <a:rPr lang="en-US" altLang="zh-CN" sz="800" b="1" dirty="0"/>
              <a:t> = 30 + 2x250 + 150 + 200 + 25 + 20 = 925ps</a:t>
            </a:r>
          </a:p>
          <a:p>
            <a:endParaRPr lang="en-US" altLang="zh-CN" sz="800" b="1" dirty="0"/>
          </a:p>
          <a:p>
            <a:r>
              <a:rPr lang="zh-CN" altLang="en-US" sz="800" b="1" dirty="0"/>
              <a:t>最大时钟频率为：</a:t>
            </a:r>
            <a:r>
              <a:rPr lang="en-US" altLang="zh-CN" sz="800" b="1" dirty="0" err="1"/>
              <a:t>T</a:t>
            </a:r>
            <a:r>
              <a:rPr lang="en-US" altLang="zh-CN" sz="800" b="1" baseline="-25000" dirty="0" err="1"/>
              <a:t>max_freq</a:t>
            </a:r>
            <a:r>
              <a:rPr lang="en-US" altLang="zh-CN" sz="800" b="1" baseline="-25000" dirty="0"/>
              <a:t> </a:t>
            </a:r>
            <a:r>
              <a:rPr lang="en-US" altLang="zh-CN" sz="800" b="1" dirty="0"/>
              <a:t>= 1/025ps = 1.08GHz</a:t>
            </a:r>
          </a:p>
          <a:p>
            <a:endParaRPr lang="en-US" altLang="zh-CN" sz="800" b="1" dirty="0"/>
          </a:p>
          <a:p>
            <a:r>
              <a:rPr lang="zh-CN" altLang="en-US" sz="800" b="1" dirty="0"/>
              <a:t>基准测试程序的执行时间为：</a:t>
            </a:r>
            <a:r>
              <a:rPr lang="en-US" altLang="zh-CN" sz="800" b="1" dirty="0" err="1"/>
              <a:t>T</a:t>
            </a:r>
            <a:r>
              <a:rPr lang="en-US" altLang="zh-CN" sz="800" b="1" baseline="-25000" dirty="0" err="1"/>
              <a:t>total</a:t>
            </a:r>
            <a:r>
              <a:rPr lang="en-US" altLang="zh-CN" sz="800" b="1" baseline="-25000" dirty="0"/>
              <a:t> </a:t>
            </a:r>
            <a:r>
              <a:rPr lang="en-US" altLang="zh-CN" sz="800" b="1" dirty="0"/>
              <a:t>= </a:t>
            </a:r>
            <a:r>
              <a:rPr lang="zh-CN" altLang="en-US" sz="800" b="1" dirty="0"/>
              <a:t>指令条数</a:t>
            </a:r>
            <a:r>
              <a:rPr lang="en-US" altLang="zh-CN" sz="800" b="1" dirty="0" err="1"/>
              <a:t>xCPIxT</a:t>
            </a:r>
            <a:r>
              <a:rPr lang="en-US" altLang="zh-CN" sz="800" b="1" baseline="-25000" dirty="0" err="1"/>
              <a:t>min_clk</a:t>
            </a:r>
            <a:r>
              <a:rPr lang="en-US" altLang="zh-CN" sz="800" b="1" baseline="-25000" dirty="0"/>
              <a:t> </a:t>
            </a:r>
            <a:r>
              <a:rPr lang="en-US" altLang="zh-CN" sz="800" b="1" dirty="0"/>
              <a:t>= 1000x10</a:t>
            </a:r>
            <a:r>
              <a:rPr lang="en-US" altLang="zh-CN" sz="800" b="1" baseline="30000" dirty="0"/>
              <a:t>8</a:t>
            </a:r>
            <a:r>
              <a:rPr lang="en-US" altLang="zh-CN" sz="800" b="1" dirty="0"/>
              <a:t>x1x925x10</a:t>
            </a:r>
            <a:r>
              <a:rPr lang="en-US" altLang="zh-CN" sz="800" b="1" baseline="30000" dirty="0"/>
              <a:t>-12 </a:t>
            </a:r>
            <a:r>
              <a:rPr lang="en-US" altLang="zh-CN" sz="800" b="1" dirty="0"/>
              <a:t>= 92.5s</a:t>
            </a:r>
          </a:p>
        </p:txBody>
      </p:sp>
    </p:spTree>
    <p:extLst>
      <p:ext uri="{BB962C8B-B14F-4D97-AF65-F5344CB8AC3E}">
        <p14:creationId xmlns:p14="http://schemas.microsoft.com/office/powerpoint/2010/main" val="1012821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503A23C-A4C9-4957-AEB9-840CA2E84356}"/>
              </a:ext>
            </a:extLst>
          </p:cNvPr>
          <p:cNvGrpSpPr/>
          <p:nvPr/>
        </p:nvGrpSpPr>
        <p:grpSpPr>
          <a:xfrm>
            <a:off x="233227" y="1268760"/>
            <a:ext cx="3690701" cy="3373343"/>
            <a:chOff x="1619672" y="1862783"/>
            <a:chExt cx="5611198" cy="4957155"/>
          </a:xfrm>
        </p:grpSpPr>
        <p:pic>
          <p:nvPicPr>
            <p:cNvPr id="5" name="图片 4">
              <a:extLst>
                <a:ext uri="{FF2B5EF4-FFF2-40B4-BE49-F238E27FC236}">
                  <a16:creationId xmlns:a16="http://schemas.microsoft.com/office/drawing/2014/main" id="{BBB68F16-BD8F-48DF-8BB3-BACC6DD89E57}"/>
                </a:ext>
              </a:extLst>
            </p:cNvPr>
            <p:cNvPicPr>
              <a:picLocks noChangeAspect="1"/>
            </p:cNvPicPr>
            <p:nvPr/>
          </p:nvPicPr>
          <p:blipFill>
            <a:blip r:embed="rId2"/>
            <a:stretch>
              <a:fillRect/>
            </a:stretch>
          </p:blipFill>
          <p:spPr>
            <a:xfrm>
              <a:off x="1619672" y="1862783"/>
              <a:ext cx="5611198" cy="4464496"/>
            </a:xfrm>
            <a:prstGeom prst="rect">
              <a:avLst/>
            </a:prstGeom>
          </p:spPr>
        </p:pic>
        <p:sp>
          <p:nvSpPr>
            <p:cNvPr id="6" name="文本框 5">
              <a:extLst>
                <a:ext uri="{FF2B5EF4-FFF2-40B4-BE49-F238E27FC236}">
                  <a16:creationId xmlns:a16="http://schemas.microsoft.com/office/drawing/2014/main" id="{C056D5F3-9C40-4896-9354-9A8AFC7AF13C}"/>
                </a:ext>
              </a:extLst>
            </p:cNvPr>
            <p:cNvSpPr txBox="1"/>
            <p:nvPr/>
          </p:nvSpPr>
          <p:spPr>
            <a:xfrm>
              <a:off x="3070700" y="6412886"/>
              <a:ext cx="3605022" cy="407052"/>
            </a:xfrm>
            <a:prstGeom prst="rect">
              <a:avLst/>
            </a:prstGeom>
            <a:noFill/>
          </p:spPr>
          <p:txBody>
            <a:bodyPr wrap="none" rtlCol="0">
              <a:spAutoFit/>
            </a:bodyPr>
            <a:lstStyle/>
            <a:p>
              <a:r>
                <a:rPr lang="zh-CN" altLang="en-US" sz="1200" b="1" dirty="0"/>
                <a:t>图</a:t>
              </a:r>
              <a:r>
                <a:rPr lang="en-US" altLang="zh-CN" sz="1200" b="1" dirty="0"/>
                <a:t>6.8    </a:t>
              </a:r>
              <a:r>
                <a:rPr lang="zh-CN" altLang="en-US" sz="1200" b="1" dirty="0"/>
                <a:t>单总线结构的计算机框图</a:t>
              </a:r>
            </a:p>
          </p:txBody>
        </p:sp>
      </p:grpSp>
      <p:grpSp>
        <p:nvGrpSpPr>
          <p:cNvPr id="7" name="组合 6">
            <a:extLst>
              <a:ext uri="{FF2B5EF4-FFF2-40B4-BE49-F238E27FC236}">
                <a16:creationId xmlns:a16="http://schemas.microsoft.com/office/drawing/2014/main" id="{D20361DE-ECB5-4B05-9621-CE03EF92EC80}"/>
              </a:ext>
            </a:extLst>
          </p:cNvPr>
          <p:cNvGrpSpPr/>
          <p:nvPr/>
        </p:nvGrpSpPr>
        <p:grpSpPr>
          <a:xfrm>
            <a:off x="4580614" y="1667355"/>
            <a:ext cx="4392488" cy="2705504"/>
            <a:chOff x="1907704" y="3212976"/>
            <a:chExt cx="5760353" cy="3696327"/>
          </a:xfrm>
        </p:grpSpPr>
        <p:pic>
          <p:nvPicPr>
            <p:cNvPr id="8" name="图片 7">
              <a:extLst>
                <a:ext uri="{FF2B5EF4-FFF2-40B4-BE49-F238E27FC236}">
                  <a16:creationId xmlns:a16="http://schemas.microsoft.com/office/drawing/2014/main" id="{2152C452-F9CC-42ED-8B22-025BF18969BA}"/>
                </a:ext>
              </a:extLst>
            </p:cNvPr>
            <p:cNvPicPr>
              <a:picLocks noChangeAspect="1"/>
            </p:cNvPicPr>
            <p:nvPr/>
          </p:nvPicPr>
          <p:blipFill>
            <a:blip r:embed="rId3"/>
            <a:stretch>
              <a:fillRect/>
            </a:stretch>
          </p:blipFill>
          <p:spPr>
            <a:xfrm>
              <a:off x="1907704" y="3212976"/>
              <a:ext cx="5760353" cy="3168352"/>
            </a:xfrm>
            <a:prstGeom prst="rect">
              <a:avLst/>
            </a:prstGeom>
          </p:spPr>
        </p:pic>
        <p:sp>
          <p:nvSpPr>
            <p:cNvPr id="9" name="文本框 8">
              <a:extLst>
                <a:ext uri="{FF2B5EF4-FFF2-40B4-BE49-F238E27FC236}">
                  <a16:creationId xmlns:a16="http://schemas.microsoft.com/office/drawing/2014/main" id="{A699E2C0-E0B8-4EA8-A75E-4DEBC479105E}"/>
                </a:ext>
              </a:extLst>
            </p:cNvPr>
            <p:cNvSpPr txBox="1"/>
            <p:nvPr/>
          </p:nvSpPr>
          <p:spPr>
            <a:xfrm>
              <a:off x="3218456" y="6530860"/>
              <a:ext cx="3818005" cy="378443"/>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sp>
        <p:nvSpPr>
          <p:cNvPr id="10" name="标题 1">
            <a:extLst>
              <a:ext uri="{FF2B5EF4-FFF2-40B4-BE49-F238E27FC236}">
                <a16:creationId xmlns:a16="http://schemas.microsoft.com/office/drawing/2014/main" id="{267776BE-48E5-463B-B3EC-E210D20D4155}"/>
              </a:ext>
            </a:extLst>
          </p:cNvPr>
          <p:cNvSpPr>
            <a:spLocks noGrp="1"/>
          </p:cNvSpPr>
          <p:nvPr>
            <p:ph type="title"/>
          </p:nvPr>
        </p:nvSpPr>
        <p:spPr>
          <a:xfrm>
            <a:off x="457200" y="274638"/>
            <a:ext cx="8229600" cy="1143000"/>
          </a:xfrm>
        </p:spPr>
        <p:txBody>
          <a:bodyPr/>
          <a:lstStyle/>
          <a:p>
            <a:r>
              <a:rPr lang="zh-CN" altLang="en-US" b="1" dirty="0"/>
              <a:t>单总线结构计算机</a:t>
            </a:r>
          </a:p>
        </p:txBody>
      </p:sp>
      <p:sp>
        <p:nvSpPr>
          <p:cNvPr id="12" name="文本框 11">
            <a:extLst>
              <a:ext uri="{FF2B5EF4-FFF2-40B4-BE49-F238E27FC236}">
                <a16:creationId xmlns:a16="http://schemas.microsoft.com/office/drawing/2014/main" id="{54536BDF-6336-4617-BAFC-9F3518E05749}"/>
              </a:ext>
            </a:extLst>
          </p:cNvPr>
          <p:cNvSpPr txBox="1"/>
          <p:nvPr/>
        </p:nvSpPr>
        <p:spPr>
          <a:xfrm>
            <a:off x="2987824" y="4725144"/>
            <a:ext cx="3024336" cy="1681807"/>
          </a:xfrm>
          <a:prstGeom prst="rect">
            <a:avLst/>
          </a:prstGeom>
          <a:solidFill>
            <a:srgbClr val="FFFF00"/>
          </a:solidFill>
        </p:spPr>
        <p:txBody>
          <a:bodyPr wrap="square">
            <a:spAutoFit/>
          </a:bodyPr>
          <a:lstStyle/>
          <a:p>
            <a:pPr algn="ctr">
              <a:lnSpc>
                <a:spcPct val="150000"/>
              </a:lnSpc>
            </a:pPr>
            <a:r>
              <a:rPr lang="zh-CN" altLang="en-US" sz="1000" b="1" dirty="0"/>
              <a:t>指令执行时间</a:t>
            </a:r>
            <a:endParaRPr lang="en-US" altLang="zh-CN" sz="1000" b="1" dirty="0"/>
          </a:p>
          <a:p>
            <a:pPr>
              <a:lnSpc>
                <a:spcPct val="150000"/>
              </a:lnSpc>
            </a:pPr>
            <a:r>
              <a:rPr lang="zh-CN" altLang="en-US" sz="1000" b="1" dirty="0"/>
              <a:t>取数指令（</a:t>
            </a:r>
            <a:r>
              <a:rPr lang="en-US" altLang="zh-CN" sz="1000" b="1" dirty="0" err="1"/>
              <a:t>lw</a:t>
            </a:r>
            <a:r>
              <a:rPr lang="zh-CN" altLang="en-US" sz="1000" b="1" dirty="0"/>
              <a:t>）：</a:t>
            </a:r>
            <a:r>
              <a:rPr lang="en-US" altLang="zh-CN" sz="1000" b="1" dirty="0"/>
              <a:t>9</a:t>
            </a:r>
            <a:r>
              <a:rPr lang="zh-CN" altLang="en-US" sz="1000" b="1" dirty="0"/>
              <a:t>个时钟周期</a:t>
            </a:r>
            <a:endParaRPr lang="en-US" altLang="zh-CN" sz="1000" b="1" dirty="0"/>
          </a:p>
          <a:p>
            <a:pPr>
              <a:lnSpc>
                <a:spcPct val="150000"/>
              </a:lnSpc>
            </a:pPr>
            <a:r>
              <a:rPr lang="zh-CN" altLang="en-US" sz="1000" b="1" dirty="0"/>
              <a:t>存数指令（</a:t>
            </a:r>
            <a:r>
              <a:rPr lang="en-US" altLang="zh-CN" sz="1000" b="1" dirty="0" err="1"/>
              <a:t>sw</a:t>
            </a:r>
            <a:r>
              <a:rPr lang="zh-CN" altLang="en-US" sz="1000" b="1" dirty="0"/>
              <a:t>）：</a:t>
            </a:r>
            <a:r>
              <a:rPr lang="en-US" altLang="zh-CN" sz="1000" b="1" dirty="0"/>
              <a:t>9</a:t>
            </a:r>
            <a:r>
              <a:rPr lang="zh-CN" altLang="en-US" sz="1000" b="1" dirty="0"/>
              <a:t>个时钟周期</a:t>
            </a:r>
            <a:endParaRPr lang="en-US" altLang="zh-CN" sz="1000" b="1" dirty="0"/>
          </a:p>
          <a:p>
            <a:pPr>
              <a:lnSpc>
                <a:spcPct val="150000"/>
              </a:lnSpc>
            </a:pPr>
            <a:r>
              <a:rPr lang="zh-CN" altLang="en-US" sz="1000" b="1" dirty="0"/>
              <a:t>条件分支指令（</a:t>
            </a:r>
            <a:r>
              <a:rPr lang="en-US" altLang="zh-CN" sz="1000" b="1" dirty="0" err="1"/>
              <a:t>beq</a:t>
            </a:r>
            <a:r>
              <a:rPr lang="zh-CN" altLang="en-US" sz="1000" b="1" dirty="0"/>
              <a:t>）：</a:t>
            </a:r>
            <a:r>
              <a:rPr lang="en-US" altLang="zh-CN" sz="1000" b="1" dirty="0"/>
              <a:t>9</a:t>
            </a:r>
            <a:r>
              <a:rPr lang="zh-CN" altLang="en-US" sz="1000" b="1" dirty="0"/>
              <a:t>个时钟周期</a:t>
            </a:r>
            <a:endParaRPr lang="en-US" altLang="zh-CN" sz="1000" b="1" dirty="0"/>
          </a:p>
          <a:p>
            <a:pPr>
              <a:lnSpc>
                <a:spcPct val="150000"/>
              </a:lnSpc>
            </a:pPr>
            <a:r>
              <a:rPr lang="en-US" altLang="zh-CN" sz="1000" b="1" dirty="0"/>
              <a:t>R</a:t>
            </a:r>
            <a:r>
              <a:rPr lang="zh-CN" altLang="en-US" sz="1000" b="1" dirty="0"/>
              <a:t>型算术逻辑运算指令（</a:t>
            </a:r>
            <a:r>
              <a:rPr lang="en-US" altLang="zh-CN" sz="1000" b="1" dirty="0"/>
              <a:t>add</a:t>
            </a:r>
            <a:r>
              <a:rPr lang="zh-CN" altLang="en-US" sz="1000" b="1" dirty="0"/>
              <a:t>）：</a:t>
            </a:r>
            <a:r>
              <a:rPr lang="en-US" altLang="zh-CN" sz="1000" b="1" dirty="0"/>
              <a:t>7</a:t>
            </a:r>
            <a:r>
              <a:rPr lang="zh-CN" altLang="en-US" sz="1000" b="1" dirty="0"/>
              <a:t>个时钟周期</a:t>
            </a:r>
            <a:endParaRPr lang="en-US" altLang="zh-CN" sz="1000" b="1" dirty="0"/>
          </a:p>
          <a:p>
            <a:pPr>
              <a:lnSpc>
                <a:spcPct val="150000"/>
              </a:lnSpc>
            </a:pPr>
            <a:r>
              <a:rPr lang="en-US" altLang="zh-CN" sz="1000" b="1" dirty="0"/>
              <a:t>I</a:t>
            </a:r>
            <a:r>
              <a:rPr lang="zh-CN" altLang="en-US" sz="1000" b="1" dirty="0"/>
              <a:t>型算术逻辑运算指令（</a:t>
            </a:r>
            <a:r>
              <a:rPr lang="en-US" altLang="zh-CN" sz="1000" b="1" dirty="0" err="1"/>
              <a:t>addi</a:t>
            </a:r>
            <a:r>
              <a:rPr lang="zh-CN" altLang="en-US" sz="1000" b="1" dirty="0"/>
              <a:t>）：</a:t>
            </a:r>
            <a:r>
              <a:rPr lang="en-US" altLang="zh-CN" sz="1000" b="1" dirty="0"/>
              <a:t>7</a:t>
            </a:r>
            <a:r>
              <a:rPr lang="zh-CN" altLang="en-US" sz="1000" b="1" dirty="0"/>
              <a:t>个时钟周期</a:t>
            </a:r>
            <a:endParaRPr lang="en-US" altLang="zh-CN" sz="1000" b="1" dirty="0"/>
          </a:p>
          <a:p>
            <a:pPr>
              <a:lnSpc>
                <a:spcPct val="150000"/>
              </a:lnSpc>
            </a:pPr>
            <a:r>
              <a:rPr lang="zh-CN" altLang="en-US" sz="1000" b="1" dirty="0"/>
              <a:t>跳转指令（</a:t>
            </a:r>
            <a:r>
              <a:rPr lang="en-US" altLang="zh-CN" sz="1000" b="1" dirty="0"/>
              <a:t>j</a:t>
            </a:r>
            <a:r>
              <a:rPr lang="zh-CN" altLang="en-US" sz="1000" b="1" dirty="0"/>
              <a:t>）：</a:t>
            </a:r>
            <a:r>
              <a:rPr lang="en-US" altLang="zh-CN" sz="1000" b="1" dirty="0"/>
              <a:t>7</a:t>
            </a:r>
            <a:r>
              <a:rPr lang="zh-CN" altLang="en-US" sz="1000" b="1" dirty="0"/>
              <a:t>个时钟周期</a:t>
            </a:r>
            <a:endParaRPr lang="zh-CN" altLang="en-US" sz="1000" dirty="0"/>
          </a:p>
        </p:txBody>
      </p:sp>
      <p:sp>
        <p:nvSpPr>
          <p:cNvPr id="14" name="文本框 13">
            <a:extLst>
              <a:ext uri="{FF2B5EF4-FFF2-40B4-BE49-F238E27FC236}">
                <a16:creationId xmlns:a16="http://schemas.microsoft.com/office/drawing/2014/main" id="{A6E4ABF1-7C77-49BC-B8B8-455AB9F68E33}"/>
              </a:ext>
            </a:extLst>
          </p:cNvPr>
          <p:cNvSpPr txBox="1"/>
          <p:nvPr/>
        </p:nvSpPr>
        <p:spPr>
          <a:xfrm>
            <a:off x="2096338" y="6495147"/>
            <a:ext cx="4995942" cy="246221"/>
          </a:xfrm>
          <a:prstGeom prst="rect">
            <a:avLst/>
          </a:prstGeom>
          <a:solidFill>
            <a:srgbClr val="92D050"/>
          </a:solidFill>
        </p:spPr>
        <p:txBody>
          <a:bodyPr wrap="square">
            <a:spAutoFit/>
          </a:bodyPr>
          <a:lstStyle/>
          <a:p>
            <a:r>
              <a:rPr lang="zh-CN" altLang="en-US" sz="1000" b="1" dirty="0"/>
              <a:t>最小时钟周期 </a:t>
            </a:r>
            <a:r>
              <a:rPr lang="en-US" altLang="zh-CN" sz="1000" b="1" dirty="0"/>
              <a:t>= </a:t>
            </a:r>
            <a:r>
              <a:rPr lang="en-US" altLang="zh-CN" sz="1000" b="1" dirty="0" err="1"/>
              <a:t>T</a:t>
            </a:r>
            <a:r>
              <a:rPr lang="en-US" altLang="zh-CN" sz="1000" b="1" baseline="-25000" dirty="0" err="1"/>
              <a:t>min_clk</a:t>
            </a:r>
            <a:r>
              <a:rPr lang="en-US" altLang="zh-CN" sz="1000" b="1" baseline="-25000" dirty="0"/>
              <a:t> </a:t>
            </a:r>
            <a:r>
              <a:rPr lang="en-US" altLang="zh-CN" sz="1000" b="1" dirty="0"/>
              <a:t>= </a:t>
            </a:r>
            <a:r>
              <a:rPr lang="en-US" altLang="zh-CN" sz="1000" b="1" dirty="0" err="1"/>
              <a:t>T</a:t>
            </a:r>
            <a:r>
              <a:rPr lang="en-US" altLang="zh-CN" sz="1000" b="1" baseline="-25000" dirty="0" err="1"/>
              <a:t>clk_to_q</a:t>
            </a:r>
            <a:r>
              <a:rPr lang="en-US" altLang="zh-CN" sz="1000" b="1" baseline="-25000" dirty="0"/>
              <a:t> </a:t>
            </a:r>
            <a:r>
              <a:rPr lang="en-US" altLang="zh-CN" sz="1000" b="1" dirty="0"/>
              <a:t>+ max(</a:t>
            </a:r>
            <a:r>
              <a:rPr lang="en-US" altLang="zh-CN" sz="1000" b="1" dirty="0" err="1"/>
              <a:t>T</a:t>
            </a:r>
            <a:r>
              <a:rPr lang="en-US" altLang="zh-CN" sz="1000" b="1" baseline="-25000" dirty="0" err="1"/>
              <a:t>alu</a:t>
            </a:r>
            <a:r>
              <a:rPr lang="en-US" altLang="zh-CN" sz="1000" b="1" dirty="0"/>
              <a:t>, </a:t>
            </a:r>
            <a:r>
              <a:rPr lang="en-US" altLang="zh-CN" sz="1000" b="1" dirty="0" err="1"/>
              <a:t>T</a:t>
            </a:r>
            <a:r>
              <a:rPr lang="en-US" altLang="zh-CN" sz="1000" b="1" baseline="-25000" dirty="0" err="1"/>
              <a:t>mem</a:t>
            </a:r>
            <a:r>
              <a:rPr lang="en-US" altLang="zh-CN" sz="1000" b="1" dirty="0"/>
              <a:t>) + </a:t>
            </a:r>
            <a:r>
              <a:rPr lang="en-US" altLang="zh-CN" sz="1000" b="1" dirty="0" err="1"/>
              <a:t>T</a:t>
            </a:r>
            <a:r>
              <a:rPr lang="en-US" altLang="zh-CN" sz="1000" b="1" baseline="-25000" dirty="0" err="1"/>
              <a:t>setup</a:t>
            </a:r>
            <a:r>
              <a:rPr lang="en-US" altLang="zh-CN" sz="1000" b="1" dirty="0"/>
              <a:t>= 30 + max(200, 250) + 20 = 300ps</a:t>
            </a:r>
            <a:endParaRPr lang="zh-CN" altLang="en-US" sz="1000" dirty="0"/>
          </a:p>
        </p:txBody>
      </p:sp>
    </p:spTree>
    <p:extLst>
      <p:ext uri="{BB962C8B-B14F-4D97-AF65-F5344CB8AC3E}">
        <p14:creationId xmlns:p14="http://schemas.microsoft.com/office/powerpoint/2010/main" val="1306933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67776BE-48E5-463B-B3EC-E210D20D4155}"/>
              </a:ext>
            </a:extLst>
          </p:cNvPr>
          <p:cNvSpPr>
            <a:spLocks noGrp="1"/>
          </p:cNvSpPr>
          <p:nvPr>
            <p:ph type="title"/>
          </p:nvPr>
        </p:nvSpPr>
        <p:spPr>
          <a:xfrm>
            <a:off x="457200" y="274638"/>
            <a:ext cx="8229600" cy="1143000"/>
          </a:xfrm>
        </p:spPr>
        <p:txBody>
          <a:bodyPr/>
          <a:lstStyle/>
          <a:p>
            <a:r>
              <a:rPr lang="zh-CN" altLang="en-US" b="1" dirty="0"/>
              <a:t>单周期</a:t>
            </a:r>
            <a:r>
              <a:rPr lang="en-US" altLang="zh-CN" b="1" dirty="0"/>
              <a:t>MIPS</a:t>
            </a:r>
            <a:r>
              <a:rPr lang="zh-CN" altLang="en-US" b="1" dirty="0"/>
              <a:t>处理器</a:t>
            </a:r>
          </a:p>
        </p:txBody>
      </p:sp>
      <p:grpSp>
        <p:nvGrpSpPr>
          <p:cNvPr id="11" name="组合 10">
            <a:extLst>
              <a:ext uri="{FF2B5EF4-FFF2-40B4-BE49-F238E27FC236}">
                <a16:creationId xmlns:a16="http://schemas.microsoft.com/office/drawing/2014/main" id="{D7ADD949-F925-445D-8182-17609504496B}"/>
              </a:ext>
            </a:extLst>
          </p:cNvPr>
          <p:cNvGrpSpPr/>
          <p:nvPr/>
        </p:nvGrpSpPr>
        <p:grpSpPr>
          <a:xfrm>
            <a:off x="827584" y="1412776"/>
            <a:ext cx="7272808" cy="4328689"/>
            <a:chOff x="1979712" y="3437312"/>
            <a:chExt cx="5940152" cy="3256066"/>
          </a:xfrm>
        </p:grpSpPr>
        <p:sp>
          <p:nvSpPr>
            <p:cNvPr id="12" name="文本框 11">
              <a:extLst>
                <a:ext uri="{FF2B5EF4-FFF2-40B4-BE49-F238E27FC236}">
                  <a16:creationId xmlns:a16="http://schemas.microsoft.com/office/drawing/2014/main" id="{5C5FB14B-06EB-4BEB-9E27-B1747E832183}"/>
                </a:ext>
              </a:extLst>
            </p:cNvPr>
            <p:cNvSpPr txBox="1"/>
            <p:nvPr/>
          </p:nvSpPr>
          <p:spPr>
            <a:xfrm>
              <a:off x="4019315" y="6416379"/>
              <a:ext cx="2779928" cy="276999"/>
            </a:xfrm>
            <a:prstGeom prst="rect">
              <a:avLst/>
            </a:prstGeom>
            <a:noFill/>
          </p:spPr>
          <p:txBody>
            <a:bodyPr wrap="none" rtlCol="0">
              <a:spAutoFit/>
            </a:bodyPr>
            <a:lstStyle/>
            <a:p>
              <a:r>
                <a:rPr lang="zh-CN" altLang="en-US" sz="1200" b="1" dirty="0"/>
                <a:t>图</a:t>
              </a:r>
              <a:r>
                <a:rPr lang="en-US" altLang="zh-CN" sz="1200" b="1" dirty="0"/>
                <a:t>6.25    </a:t>
              </a:r>
              <a:r>
                <a:rPr lang="zh-CN" altLang="en-US" sz="1200" b="1" dirty="0"/>
                <a:t>单周期</a:t>
              </a:r>
              <a:r>
                <a:rPr lang="en-US" altLang="zh-CN" sz="1200" b="1" dirty="0"/>
                <a:t>MIPS</a:t>
              </a:r>
              <a:r>
                <a:rPr lang="zh-CN" altLang="en-US" sz="1200" b="1" dirty="0"/>
                <a:t>处理器的数据通路</a:t>
              </a:r>
            </a:p>
          </p:txBody>
        </p:sp>
        <p:pic>
          <p:nvPicPr>
            <p:cNvPr id="13" name="图片 12">
              <a:extLst>
                <a:ext uri="{FF2B5EF4-FFF2-40B4-BE49-F238E27FC236}">
                  <a16:creationId xmlns:a16="http://schemas.microsoft.com/office/drawing/2014/main" id="{19FB5B82-D4EA-4F35-87DE-82C1CAF49E21}"/>
                </a:ext>
              </a:extLst>
            </p:cNvPr>
            <p:cNvPicPr>
              <a:picLocks noChangeAspect="1"/>
            </p:cNvPicPr>
            <p:nvPr/>
          </p:nvPicPr>
          <p:blipFill>
            <a:blip r:embed="rId2"/>
            <a:stretch>
              <a:fillRect/>
            </a:stretch>
          </p:blipFill>
          <p:spPr>
            <a:xfrm>
              <a:off x="1979712" y="3437312"/>
              <a:ext cx="5940152" cy="2936270"/>
            </a:xfrm>
            <a:prstGeom prst="rect">
              <a:avLst/>
            </a:prstGeom>
          </p:spPr>
        </p:pic>
      </p:grpSp>
      <p:sp>
        <p:nvSpPr>
          <p:cNvPr id="14" name="文本框 13">
            <a:extLst>
              <a:ext uri="{FF2B5EF4-FFF2-40B4-BE49-F238E27FC236}">
                <a16:creationId xmlns:a16="http://schemas.microsoft.com/office/drawing/2014/main" id="{FFB964D4-D813-4F9F-9172-358DA2E0BCB6}"/>
              </a:ext>
            </a:extLst>
          </p:cNvPr>
          <p:cNvSpPr txBox="1"/>
          <p:nvPr/>
        </p:nvSpPr>
        <p:spPr>
          <a:xfrm>
            <a:off x="3851920" y="5805264"/>
            <a:ext cx="1656184" cy="527645"/>
          </a:xfrm>
          <a:prstGeom prst="rect">
            <a:avLst/>
          </a:prstGeom>
          <a:solidFill>
            <a:srgbClr val="FFFF00"/>
          </a:solidFill>
        </p:spPr>
        <p:txBody>
          <a:bodyPr wrap="square">
            <a:spAutoFit/>
          </a:bodyPr>
          <a:lstStyle/>
          <a:p>
            <a:pPr algn="ctr">
              <a:lnSpc>
                <a:spcPct val="150000"/>
              </a:lnSpc>
            </a:pPr>
            <a:r>
              <a:rPr lang="zh-CN" altLang="en-US" sz="1000" b="1" dirty="0"/>
              <a:t>指令执行时间</a:t>
            </a:r>
            <a:endParaRPr lang="en-US" altLang="zh-CN" sz="1000" b="1" dirty="0"/>
          </a:p>
          <a:p>
            <a:pPr>
              <a:lnSpc>
                <a:spcPct val="150000"/>
              </a:lnSpc>
            </a:pPr>
            <a:r>
              <a:rPr lang="zh-CN" altLang="en-US" sz="1000" b="1" dirty="0"/>
              <a:t>所有指令：</a:t>
            </a:r>
            <a:r>
              <a:rPr lang="en-US" altLang="zh-CN" sz="1000" b="1" dirty="0"/>
              <a:t>1</a:t>
            </a:r>
            <a:r>
              <a:rPr lang="zh-CN" altLang="en-US" sz="1000" b="1" dirty="0"/>
              <a:t>个时钟周期</a:t>
            </a:r>
            <a:endParaRPr lang="en-US" altLang="zh-CN" sz="1000" b="1" dirty="0"/>
          </a:p>
        </p:txBody>
      </p:sp>
      <p:sp>
        <p:nvSpPr>
          <p:cNvPr id="15" name="文本框 14">
            <a:extLst>
              <a:ext uri="{FF2B5EF4-FFF2-40B4-BE49-F238E27FC236}">
                <a16:creationId xmlns:a16="http://schemas.microsoft.com/office/drawing/2014/main" id="{AFE4C700-5CCA-4F66-8CCC-8C43184B0C98}"/>
              </a:ext>
            </a:extLst>
          </p:cNvPr>
          <p:cNvSpPr txBox="1"/>
          <p:nvPr/>
        </p:nvSpPr>
        <p:spPr>
          <a:xfrm>
            <a:off x="1986345" y="6472311"/>
            <a:ext cx="6120680" cy="246221"/>
          </a:xfrm>
          <a:prstGeom prst="rect">
            <a:avLst/>
          </a:prstGeom>
          <a:solidFill>
            <a:srgbClr val="92D050"/>
          </a:solidFill>
        </p:spPr>
        <p:txBody>
          <a:bodyPr wrap="square">
            <a:spAutoFit/>
          </a:bodyPr>
          <a:lstStyle/>
          <a:p>
            <a:r>
              <a:rPr lang="zh-CN" altLang="en-US" sz="1000" b="1" dirty="0"/>
              <a:t>最小时钟周期 </a:t>
            </a:r>
            <a:r>
              <a:rPr lang="en-US" altLang="zh-CN" sz="1000" b="1" dirty="0"/>
              <a:t>= </a:t>
            </a:r>
            <a:r>
              <a:rPr lang="en-US" altLang="zh-CN" sz="1000" b="1" dirty="0" err="1"/>
              <a:t>T</a:t>
            </a:r>
            <a:r>
              <a:rPr lang="en-US" altLang="zh-CN" sz="1000" b="1" baseline="-25000" dirty="0" err="1"/>
              <a:t>min_clk</a:t>
            </a:r>
            <a:r>
              <a:rPr lang="en-US" altLang="zh-CN" sz="1000" b="1" baseline="-25000" dirty="0"/>
              <a:t> </a:t>
            </a:r>
            <a:r>
              <a:rPr lang="en-US" altLang="zh-CN" sz="1000" b="1" dirty="0"/>
              <a:t>= </a:t>
            </a:r>
            <a:r>
              <a:rPr lang="en-US" altLang="zh-CN" sz="1000" b="1" dirty="0" err="1"/>
              <a:t>T</a:t>
            </a:r>
            <a:r>
              <a:rPr lang="en-US" altLang="zh-CN" sz="1000" b="1" baseline="-25000" dirty="0" err="1"/>
              <a:t>clk_to_q</a:t>
            </a:r>
            <a:r>
              <a:rPr lang="en-US" altLang="zh-CN" sz="1000" b="1" dirty="0"/>
              <a:t> + 2T</a:t>
            </a:r>
            <a:r>
              <a:rPr lang="en-US" altLang="zh-CN" sz="1000" b="1" baseline="-25000" dirty="0"/>
              <a:t>mem</a:t>
            </a:r>
            <a:r>
              <a:rPr lang="en-US" altLang="zh-CN" sz="1000" b="1" dirty="0"/>
              <a:t> + </a:t>
            </a:r>
            <a:r>
              <a:rPr lang="en-US" altLang="zh-CN" sz="1000" b="1" dirty="0" err="1"/>
              <a:t>T</a:t>
            </a:r>
            <a:r>
              <a:rPr lang="en-US" altLang="zh-CN" sz="1000" b="1" baseline="-25000" dirty="0" err="1"/>
              <a:t>RF_read</a:t>
            </a:r>
            <a:r>
              <a:rPr lang="en-US" altLang="zh-CN" sz="1000" b="1" dirty="0"/>
              <a:t> + </a:t>
            </a:r>
            <a:r>
              <a:rPr lang="en-US" altLang="zh-CN" sz="1000" b="1" dirty="0" err="1"/>
              <a:t>T</a:t>
            </a:r>
            <a:r>
              <a:rPr lang="en-US" altLang="zh-CN" sz="1000" b="1" baseline="-25000" dirty="0" err="1"/>
              <a:t>alu</a:t>
            </a:r>
            <a:r>
              <a:rPr lang="en-US" altLang="zh-CN" sz="1000" b="1" dirty="0"/>
              <a:t> + </a:t>
            </a:r>
            <a:r>
              <a:rPr lang="en-US" altLang="zh-CN" sz="1000" b="1" dirty="0" err="1"/>
              <a:t>T</a:t>
            </a:r>
            <a:r>
              <a:rPr lang="en-US" altLang="zh-CN" sz="1000" b="1" baseline="-25000" dirty="0" err="1"/>
              <a:t>mux</a:t>
            </a:r>
            <a:r>
              <a:rPr lang="en-US" altLang="zh-CN" sz="1000" b="1" dirty="0"/>
              <a:t> + </a:t>
            </a:r>
            <a:r>
              <a:rPr lang="en-US" altLang="zh-CN" sz="1000" b="1" dirty="0" err="1"/>
              <a:t>T</a:t>
            </a:r>
            <a:r>
              <a:rPr lang="en-US" altLang="zh-CN" sz="1000" b="1" baseline="-25000" dirty="0" err="1"/>
              <a:t>setup</a:t>
            </a:r>
            <a:r>
              <a:rPr lang="en-US" altLang="zh-CN" sz="1000" b="1" dirty="0"/>
              <a:t> = 30 + 2x250 + 150 + 200 + 25 + 20 = 925ps</a:t>
            </a:r>
            <a:endParaRPr lang="zh-CN" altLang="en-US" sz="1000" dirty="0"/>
          </a:p>
        </p:txBody>
      </p:sp>
    </p:spTree>
    <p:extLst>
      <p:ext uri="{BB962C8B-B14F-4D97-AF65-F5344CB8AC3E}">
        <p14:creationId xmlns:p14="http://schemas.microsoft.com/office/powerpoint/2010/main" val="33604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67776BE-48E5-463B-B3EC-E210D20D4155}"/>
              </a:ext>
            </a:extLst>
          </p:cNvPr>
          <p:cNvSpPr>
            <a:spLocks noGrp="1"/>
          </p:cNvSpPr>
          <p:nvPr>
            <p:ph type="title"/>
          </p:nvPr>
        </p:nvSpPr>
        <p:spPr>
          <a:xfrm>
            <a:off x="457200" y="274638"/>
            <a:ext cx="8229600" cy="1143000"/>
          </a:xfrm>
        </p:spPr>
        <p:txBody>
          <a:bodyPr/>
          <a:lstStyle/>
          <a:p>
            <a:r>
              <a:rPr lang="zh-CN" altLang="en-US" b="1" dirty="0"/>
              <a:t>多周期</a:t>
            </a:r>
            <a:r>
              <a:rPr lang="en-US" altLang="zh-CN" b="1" dirty="0"/>
              <a:t>MIPS</a:t>
            </a:r>
            <a:r>
              <a:rPr lang="zh-CN" altLang="en-US" b="1" dirty="0"/>
              <a:t>处理器</a:t>
            </a:r>
          </a:p>
        </p:txBody>
      </p:sp>
      <p:grpSp>
        <p:nvGrpSpPr>
          <p:cNvPr id="6" name="组合 5">
            <a:extLst>
              <a:ext uri="{FF2B5EF4-FFF2-40B4-BE49-F238E27FC236}">
                <a16:creationId xmlns:a16="http://schemas.microsoft.com/office/drawing/2014/main" id="{5D535BBD-BC91-4077-A58E-10B1EF981CB4}"/>
              </a:ext>
            </a:extLst>
          </p:cNvPr>
          <p:cNvGrpSpPr/>
          <p:nvPr/>
        </p:nvGrpSpPr>
        <p:grpSpPr>
          <a:xfrm>
            <a:off x="35496" y="1556792"/>
            <a:ext cx="4608512" cy="2767083"/>
            <a:chOff x="1979712" y="3739185"/>
            <a:chExt cx="5508104" cy="3206487"/>
          </a:xfrm>
        </p:grpSpPr>
        <p:sp>
          <p:nvSpPr>
            <p:cNvPr id="7" name="文本框 6">
              <a:extLst>
                <a:ext uri="{FF2B5EF4-FFF2-40B4-BE49-F238E27FC236}">
                  <a16:creationId xmlns:a16="http://schemas.microsoft.com/office/drawing/2014/main" id="{40C5622B-9A63-4990-A94C-AD142B14F19B}"/>
                </a:ext>
              </a:extLst>
            </p:cNvPr>
            <p:cNvSpPr txBox="1"/>
            <p:nvPr/>
          </p:nvSpPr>
          <p:spPr>
            <a:xfrm>
              <a:off x="3356738" y="6624686"/>
              <a:ext cx="3322576" cy="320986"/>
            </a:xfrm>
            <a:prstGeom prst="rect">
              <a:avLst/>
            </a:prstGeom>
            <a:noFill/>
          </p:spPr>
          <p:txBody>
            <a:bodyPr wrap="none" rtlCol="0">
              <a:spAutoFit/>
            </a:bodyPr>
            <a:lstStyle/>
            <a:p>
              <a:r>
                <a:rPr lang="zh-CN" altLang="en-US" sz="1200" b="1" dirty="0"/>
                <a:t>图</a:t>
              </a:r>
              <a:r>
                <a:rPr lang="en-US" altLang="zh-CN" sz="1200" b="1" dirty="0"/>
                <a:t>6.27    </a:t>
              </a:r>
              <a:r>
                <a:rPr lang="zh-CN" altLang="en-US" sz="1200" b="1" dirty="0"/>
                <a:t>多周期</a:t>
              </a:r>
              <a:r>
                <a:rPr lang="en-US" altLang="zh-CN" sz="1200" b="1" dirty="0"/>
                <a:t>MIPS</a:t>
              </a:r>
              <a:r>
                <a:rPr lang="zh-CN" altLang="en-US" sz="1200" b="1" dirty="0"/>
                <a:t>处理器的数据通路</a:t>
              </a:r>
            </a:p>
          </p:txBody>
        </p:sp>
        <p:pic>
          <p:nvPicPr>
            <p:cNvPr id="8" name="图片 7">
              <a:extLst>
                <a:ext uri="{FF2B5EF4-FFF2-40B4-BE49-F238E27FC236}">
                  <a16:creationId xmlns:a16="http://schemas.microsoft.com/office/drawing/2014/main" id="{5BE9872C-8CB6-4529-A405-DDC8B3F8410A}"/>
                </a:ext>
              </a:extLst>
            </p:cNvPr>
            <p:cNvPicPr>
              <a:picLocks noChangeAspect="1"/>
            </p:cNvPicPr>
            <p:nvPr/>
          </p:nvPicPr>
          <p:blipFill>
            <a:blip r:embed="rId2"/>
            <a:stretch>
              <a:fillRect/>
            </a:stretch>
          </p:blipFill>
          <p:spPr>
            <a:xfrm>
              <a:off x="1979712" y="3739185"/>
              <a:ext cx="5508104" cy="2743715"/>
            </a:xfrm>
            <a:prstGeom prst="rect">
              <a:avLst/>
            </a:prstGeom>
          </p:spPr>
        </p:pic>
      </p:grpSp>
      <p:grpSp>
        <p:nvGrpSpPr>
          <p:cNvPr id="9" name="组合 8">
            <a:extLst>
              <a:ext uri="{FF2B5EF4-FFF2-40B4-BE49-F238E27FC236}">
                <a16:creationId xmlns:a16="http://schemas.microsoft.com/office/drawing/2014/main" id="{E8622F0A-7960-46F4-B844-F0A7CD712138}"/>
              </a:ext>
            </a:extLst>
          </p:cNvPr>
          <p:cNvGrpSpPr/>
          <p:nvPr/>
        </p:nvGrpSpPr>
        <p:grpSpPr>
          <a:xfrm>
            <a:off x="4920223" y="1772816"/>
            <a:ext cx="4157700" cy="2405915"/>
            <a:chOff x="7524328" y="5289123"/>
            <a:chExt cx="4157700" cy="2405915"/>
          </a:xfrm>
        </p:grpSpPr>
        <p:pic>
          <p:nvPicPr>
            <p:cNvPr id="14" name="图片 13">
              <a:extLst>
                <a:ext uri="{FF2B5EF4-FFF2-40B4-BE49-F238E27FC236}">
                  <a16:creationId xmlns:a16="http://schemas.microsoft.com/office/drawing/2014/main" id="{259568E9-C7E0-45A2-A606-352415BEFF68}"/>
                </a:ext>
              </a:extLst>
            </p:cNvPr>
            <p:cNvPicPr>
              <a:picLocks noChangeAspect="1"/>
            </p:cNvPicPr>
            <p:nvPr/>
          </p:nvPicPr>
          <p:blipFill>
            <a:blip r:embed="rId3"/>
            <a:stretch>
              <a:fillRect/>
            </a:stretch>
          </p:blipFill>
          <p:spPr>
            <a:xfrm>
              <a:off x="7524328" y="5289123"/>
              <a:ext cx="4157700" cy="1938585"/>
            </a:xfrm>
            <a:prstGeom prst="rect">
              <a:avLst/>
            </a:prstGeom>
          </p:spPr>
        </p:pic>
        <p:sp>
          <p:nvSpPr>
            <p:cNvPr id="15" name="文本框 14">
              <a:extLst>
                <a:ext uri="{FF2B5EF4-FFF2-40B4-BE49-F238E27FC236}">
                  <a16:creationId xmlns:a16="http://schemas.microsoft.com/office/drawing/2014/main" id="{0B2C6E3B-5647-4994-BD14-63F0B3B20CC5}"/>
                </a:ext>
              </a:extLst>
            </p:cNvPr>
            <p:cNvSpPr txBox="1"/>
            <p:nvPr/>
          </p:nvSpPr>
          <p:spPr>
            <a:xfrm>
              <a:off x="8028384" y="7418039"/>
              <a:ext cx="3323141" cy="276999"/>
            </a:xfrm>
            <a:prstGeom prst="rect">
              <a:avLst/>
            </a:prstGeom>
            <a:noFill/>
          </p:spPr>
          <p:txBody>
            <a:bodyPr wrap="square" rtlCol="0">
              <a:spAutoFit/>
            </a:bodyPr>
            <a:lstStyle/>
            <a:p>
              <a:r>
                <a:rPr lang="zh-CN" altLang="en-US" sz="1200" b="1" dirty="0"/>
                <a:t>图</a:t>
              </a:r>
              <a:r>
                <a:rPr lang="en-US" altLang="zh-CN" sz="1200" b="1" dirty="0"/>
                <a:t>6.35    </a:t>
              </a:r>
              <a:r>
                <a:rPr lang="zh-CN" altLang="en-US" sz="1200" b="1" dirty="0"/>
                <a:t>多周期</a:t>
              </a:r>
              <a:r>
                <a:rPr lang="en-US" altLang="zh-CN" sz="1200" b="1" dirty="0"/>
                <a:t>MIPS</a:t>
              </a:r>
              <a:r>
                <a:rPr lang="zh-CN" altLang="en-US" sz="1200" b="1" dirty="0"/>
                <a:t>处理器数据通路的指令图</a:t>
              </a:r>
            </a:p>
          </p:txBody>
        </p:sp>
      </p:grpSp>
      <p:sp>
        <p:nvSpPr>
          <p:cNvPr id="16" name="文本框 15">
            <a:extLst>
              <a:ext uri="{FF2B5EF4-FFF2-40B4-BE49-F238E27FC236}">
                <a16:creationId xmlns:a16="http://schemas.microsoft.com/office/drawing/2014/main" id="{699DC9A4-37B3-401C-A07C-C853EC144735}"/>
              </a:ext>
            </a:extLst>
          </p:cNvPr>
          <p:cNvSpPr txBox="1"/>
          <p:nvPr/>
        </p:nvSpPr>
        <p:spPr>
          <a:xfrm>
            <a:off x="2987824" y="4581128"/>
            <a:ext cx="3024336" cy="1681807"/>
          </a:xfrm>
          <a:prstGeom prst="rect">
            <a:avLst/>
          </a:prstGeom>
          <a:solidFill>
            <a:srgbClr val="FFFF00"/>
          </a:solidFill>
        </p:spPr>
        <p:txBody>
          <a:bodyPr wrap="square">
            <a:spAutoFit/>
          </a:bodyPr>
          <a:lstStyle/>
          <a:p>
            <a:pPr algn="ctr">
              <a:lnSpc>
                <a:spcPct val="150000"/>
              </a:lnSpc>
            </a:pPr>
            <a:r>
              <a:rPr lang="zh-CN" altLang="en-US" sz="1000" b="1" dirty="0"/>
              <a:t>指令执行时间</a:t>
            </a:r>
            <a:endParaRPr lang="en-US" altLang="zh-CN" sz="1000" b="1" dirty="0"/>
          </a:p>
          <a:p>
            <a:pPr>
              <a:lnSpc>
                <a:spcPct val="150000"/>
              </a:lnSpc>
            </a:pPr>
            <a:r>
              <a:rPr lang="zh-CN" altLang="en-US" sz="1000" b="1" dirty="0"/>
              <a:t>取数指令（</a:t>
            </a:r>
            <a:r>
              <a:rPr lang="en-US" altLang="zh-CN" sz="1000" b="1" dirty="0" err="1"/>
              <a:t>lw</a:t>
            </a:r>
            <a:r>
              <a:rPr lang="zh-CN" altLang="en-US" sz="1000" b="1" dirty="0"/>
              <a:t>）：</a:t>
            </a:r>
            <a:r>
              <a:rPr lang="en-US" altLang="zh-CN" sz="1000" b="1" dirty="0"/>
              <a:t>5</a:t>
            </a:r>
            <a:r>
              <a:rPr lang="zh-CN" altLang="en-US" sz="1000" b="1" dirty="0"/>
              <a:t>个时钟周期</a:t>
            </a:r>
            <a:endParaRPr lang="en-US" altLang="zh-CN" sz="1000" b="1" dirty="0"/>
          </a:p>
          <a:p>
            <a:pPr>
              <a:lnSpc>
                <a:spcPct val="150000"/>
              </a:lnSpc>
            </a:pPr>
            <a:r>
              <a:rPr lang="zh-CN" altLang="en-US" sz="1000" b="1" dirty="0"/>
              <a:t>存数指令（</a:t>
            </a:r>
            <a:r>
              <a:rPr lang="en-US" altLang="zh-CN" sz="1000" b="1" dirty="0" err="1"/>
              <a:t>sw</a:t>
            </a:r>
            <a:r>
              <a:rPr lang="zh-CN" altLang="en-US" sz="1000" b="1" dirty="0"/>
              <a:t>）：</a:t>
            </a:r>
            <a:r>
              <a:rPr lang="en-US" altLang="zh-CN" sz="1000" b="1" dirty="0"/>
              <a:t>4</a:t>
            </a:r>
            <a:r>
              <a:rPr lang="zh-CN" altLang="en-US" sz="1000" b="1" dirty="0"/>
              <a:t>个时钟周期</a:t>
            </a:r>
            <a:endParaRPr lang="en-US" altLang="zh-CN" sz="1000" b="1" dirty="0"/>
          </a:p>
          <a:p>
            <a:pPr>
              <a:lnSpc>
                <a:spcPct val="150000"/>
              </a:lnSpc>
            </a:pPr>
            <a:r>
              <a:rPr lang="zh-CN" altLang="en-US" sz="1000" b="1" dirty="0"/>
              <a:t>条件分支指令（</a:t>
            </a:r>
            <a:r>
              <a:rPr lang="en-US" altLang="zh-CN" sz="1000" b="1" dirty="0" err="1"/>
              <a:t>beq</a:t>
            </a:r>
            <a:r>
              <a:rPr lang="zh-CN" altLang="en-US" sz="1000" b="1" dirty="0"/>
              <a:t>）：</a:t>
            </a:r>
            <a:r>
              <a:rPr lang="en-US" altLang="zh-CN" sz="1000" b="1" dirty="0"/>
              <a:t>3</a:t>
            </a:r>
            <a:r>
              <a:rPr lang="zh-CN" altLang="en-US" sz="1000" b="1" dirty="0"/>
              <a:t>个时钟周期</a:t>
            </a:r>
            <a:endParaRPr lang="en-US" altLang="zh-CN" sz="1000" b="1" dirty="0"/>
          </a:p>
          <a:p>
            <a:pPr>
              <a:lnSpc>
                <a:spcPct val="150000"/>
              </a:lnSpc>
            </a:pPr>
            <a:r>
              <a:rPr lang="en-US" altLang="zh-CN" sz="1000" b="1" dirty="0"/>
              <a:t>R</a:t>
            </a:r>
            <a:r>
              <a:rPr lang="zh-CN" altLang="en-US" sz="1000" b="1" dirty="0"/>
              <a:t>型算术逻辑运算指令（</a:t>
            </a:r>
            <a:r>
              <a:rPr lang="en-US" altLang="zh-CN" sz="1000" b="1" dirty="0"/>
              <a:t>add</a:t>
            </a:r>
            <a:r>
              <a:rPr lang="zh-CN" altLang="en-US" sz="1000" b="1" dirty="0"/>
              <a:t>）：</a:t>
            </a:r>
            <a:r>
              <a:rPr lang="en-US" altLang="zh-CN" sz="1000" b="1" dirty="0"/>
              <a:t>4</a:t>
            </a:r>
            <a:r>
              <a:rPr lang="zh-CN" altLang="en-US" sz="1000" b="1" dirty="0"/>
              <a:t>个时钟周期</a:t>
            </a:r>
            <a:endParaRPr lang="en-US" altLang="zh-CN" sz="1000" b="1" dirty="0"/>
          </a:p>
          <a:p>
            <a:pPr>
              <a:lnSpc>
                <a:spcPct val="150000"/>
              </a:lnSpc>
            </a:pPr>
            <a:r>
              <a:rPr lang="en-US" altLang="zh-CN" sz="1000" b="1" dirty="0"/>
              <a:t>I</a:t>
            </a:r>
            <a:r>
              <a:rPr lang="zh-CN" altLang="en-US" sz="1000" b="1" dirty="0"/>
              <a:t>型算术逻辑运算指令（</a:t>
            </a:r>
            <a:r>
              <a:rPr lang="en-US" altLang="zh-CN" sz="1000" b="1" dirty="0" err="1"/>
              <a:t>addi</a:t>
            </a:r>
            <a:r>
              <a:rPr lang="zh-CN" altLang="en-US" sz="1000" b="1" dirty="0"/>
              <a:t>）：</a:t>
            </a:r>
            <a:r>
              <a:rPr lang="en-US" altLang="zh-CN" sz="1000" b="1" dirty="0"/>
              <a:t>4</a:t>
            </a:r>
            <a:r>
              <a:rPr lang="zh-CN" altLang="en-US" sz="1000" b="1" dirty="0"/>
              <a:t>个时钟周期</a:t>
            </a:r>
            <a:endParaRPr lang="en-US" altLang="zh-CN" sz="1000" b="1" dirty="0"/>
          </a:p>
          <a:p>
            <a:pPr>
              <a:lnSpc>
                <a:spcPct val="150000"/>
              </a:lnSpc>
            </a:pPr>
            <a:r>
              <a:rPr lang="zh-CN" altLang="en-US" sz="1000" b="1" dirty="0"/>
              <a:t>跳转指令（</a:t>
            </a:r>
            <a:r>
              <a:rPr lang="en-US" altLang="zh-CN" sz="1000" b="1" dirty="0"/>
              <a:t>j</a:t>
            </a:r>
            <a:r>
              <a:rPr lang="zh-CN" altLang="en-US" sz="1000" b="1" dirty="0"/>
              <a:t>）：</a:t>
            </a:r>
            <a:r>
              <a:rPr lang="en-US" altLang="zh-CN" sz="1000" b="1" dirty="0"/>
              <a:t>3</a:t>
            </a:r>
            <a:r>
              <a:rPr lang="zh-CN" altLang="en-US" sz="1000" b="1" dirty="0"/>
              <a:t>个时钟周期</a:t>
            </a:r>
            <a:endParaRPr lang="zh-CN" altLang="en-US" sz="1000" dirty="0"/>
          </a:p>
        </p:txBody>
      </p:sp>
      <p:sp>
        <p:nvSpPr>
          <p:cNvPr id="17" name="文本框 16">
            <a:extLst>
              <a:ext uri="{FF2B5EF4-FFF2-40B4-BE49-F238E27FC236}">
                <a16:creationId xmlns:a16="http://schemas.microsoft.com/office/drawing/2014/main" id="{F647C320-E3DA-4295-8689-010614CE1A0F}"/>
              </a:ext>
            </a:extLst>
          </p:cNvPr>
          <p:cNvSpPr txBox="1"/>
          <p:nvPr/>
        </p:nvSpPr>
        <p:spPr>
          <a:xfrm>
            <a:off x="1547664" y="6460251"/>
            <a:ext cx="6408712" cy="246221"/>
          </a:xfrm>
          <a:prstGeom prst="rect">
            <a:avLst/>
          </a:prstGeom>
          <a:solidFill>
            <a:srgbClr val="92D050"/>
          </a:solidFill>
        </p:spPr>
        <p:txBody>
          <a:bodyPr wrap="square">
            <a:spAutoFit/>
          </a:bodyPr>
          <a:lstStyle/>
          <a:p>
            <a:r>
              <a:rPr lang="zh-CN" altLang="en-US" sz="1000" b="1" dirty="0"/>
              <a:t>最小时钟周期 </a:t>
            </a:r>
            <a:r>
              <a:rPr lang="en-US" altLang="zh-CN" sz="1000" b="1" dirty="0"/>
              <a:t>= </a:t>
            </a:r>
            <a:r>
              <a:rPr lang="en-US" altLang="zh-CN" sz="1000" b="1" dirty="0" err="1"/>
              <a:t>T</a:t>
            </a:r>
            <a:r>
              <a:rPr lang="en-US" altLang="zh-CN" sz="1000" b="1" baseline="-25000" dirty="0" err="1"/>
              <a:t>min_clk</a:t>
            </a:r>
            <a:r>
              <a:rPr lang="en-US" altLang="zh-CN" sz="1000" b="1" baseline="-25000" dirty="0"/>
              <a:t> </a:t>
            </a:r>
            <a:r>
              <a:rPr lang="en-US" altLang="zh-CN" sz="1000" b="1" dirty="0"/>
              <a:t>= </a:t>
            </a:r>
            <a:r>
              <a:rPr lang="en-US" altLang="zh-CN" sz="1000" b="1" dirty="0" err="1"/>
              <a:t>T</a:t>
            </a:r>
            <a:r>
              <a:rPr lang="en-US" altLang="zh-CN" sz="1000" b="1" baseline="-25000" dirty="0" err="1"/>
              <a:t>clk_to_q</a:t>
            </a:r>
            <a:r>
              <a:rPr lang="en-US" altLang="zh-CN" sz="1000" b="1" dirty="0"/>
              <a:t> + </a:t>
            </a:r>
            <a:r>
              <a:rPr lang="en-US" altLang="zh-CN" sz="1000" b="1" dirty="0" err="1"/>
              <a:t>T</a:t>
            </a:r>
            <a:r>
              <a:rPr lang="en-US" altLang="zh-CN" sz="1000" b="1" baseline="-25000" dirty="0" err="1"/>
              <a:t>mux</a:t>
            </a:r>
            <a:r>
              <a:rPr lang="en-US" altLang="zh-CN" sz="1000" b="1" dirty="0"/>
              <a:t> + max(</a:t>
            </a:r>
            <a:r>
              <a:rPr lang="en-US" altLang="zh-CN" sz="1000" b="1" dirty="0" err="1"/>
              <a:t>T</a:t>
            </a:r>
            <a:r>
              <a:rPr lang="en-US" altLang="zh-CN" sz="1000" b="1" baseline="-25000" dirty="0" err="1"/>
              <a:t>alu</a:t>
            </a:r>
            <a:r>
              <a:rPr lang="en-US" altLang="zh-CN" sz="1000" b="1" dirty="0"/>
              <a:t> + </a:t>
            </a:r>
            <a:r>
              <a:rPr lang="en-US" altLang="zh-CN" sz="1000" b="1" dirty="0" err="1"/>
              <a:t>T</a:t>
            </a:r>
            <a:r>
              <a:rPr lang="en-US" altLang="zh-CN" sz="1000" b="1" baseline="-25000" dirty="0" err="1"/>
              <a:t>mux</a:t>
            </a:r>
            <a:r>
              <a:rPr lang="en-US" altLang="zh-CN" sz="1000" b="1" dirty="0"/>
              <a:t> ,  </a:t>
            </a:r>
            <a:r>
              <a:rPr lang="en-US" altLang="zh-CN" sz="1000" b="1" dirty="0" err="1"/>
              <a:t>T</a:t>
            </a:r>
            <a:r>
              <a:rPr lang="en-US" altLang="zh-CN" sz="1000" b="1" baseline="-25000" dirty="0" err="1"/>
              <a:t>mem</a:t>
            </a:r>
            <a:r>
              <a:rPr lang="en-US" altLang="zh-CN" sz="1000" b="1" dirty="0"/>
              <a:t> ) + </a:t>
            </a:r>
            <a:r>
              <a:rPr lang="en-US" altLang="zh-CN" sz="1000" b="1" dirty="0" err="1"/>
              <a:t>T</a:t>
            </a:r>
            <a:r>
              <a:rPr lang="en-US" altLang="zh-CN" sz="1000" b="1" baseline="-25000" dirty="0" err="1"/>
              <a:t>setup</a:t>
            </a:r>
            <a:r>
              <a:rPr lang="en-US" altLang="zh-CN" sz="1000" b="1" dirty="0"/>
              <a:t> = 30 + 25 + max(200 + 25 , 250) + 20 = 325ps</a:t>
            </a:r>
            <a:endParaRPr lang="zh-CN" altLang="en-US" sz="1000" dirty="0"/>
          </a:p>
        </p:txBody>
      </p:sp>
    </p:spTree>
    <p:extLst>
      <p:ext uri="{BB962C8B-B14F-4D97-AF65-F5344CB8AC3E}">
        <p14:creationId xmlns:p14="http://schemas.microsoft.com/office/powerpoint/2010/main" val="1943110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6.4  </a:t>
            </a:r>
            <a:r>
              <a:rPr lang="zh-CN" altLang="en-US" b="1" dirty="0">
                <a:solidFill>
                  <a:srgbClr val="002060"/>
                </a:solidFill>
                <a:latin typeface="+mn-lt"/>
                <a:ea typeface="黑体" pitchFamily="49" charset="-122"/>
              </a:rPr>
              <a:t>时序与控制</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6732240" y="489840"/>
            <a:ext cx="1872208" cy="646331"/>
          </a:xfrm>
          <a:prstGeom prst="rect">
            <a:avLst/>
          </a:prstGeom>
          <a:solidFill>
            <a:srgbClr val="FFFF00"/>
          </a:solidFill>
        </p:spPr>
        <p:txBody>
          <a:bodyPr wrap="square">
            <a:spAutoFit/>
          </a:bodyPr>
          <a:lstStyle/>
          <a:p>
            <a:r>
              <a:rPr lang="en-US" altLang="zh-CN" sz="1200" b="1" i="0" dirty="0">
                <a:solidFill>
                  <a:srgbClr val="111111"/>
                </a:solidFill>
                <a:effectLst/>
                <a:latin typeface="Avenir"/>
              </a:rPr>
              <a:t>6.4.1</a:t>
            </a:r>
            <a:r>
              <a:rPr lang="zh-CN" altLang="en-US" sz="1200" b="1" i="0" dirty="0">
                <a:solidFill>
                  <a:srgbClr val="111111"/>
                </a:solidFill>
                <a:effectLst/>
                <a:latin typeface="Avenir"/>
              </a:rPr>
              <a:t>　中央处理器的时序</a:t>
            </a:r>
            <a:endParaRPr lang="en-US" altLang="zh-CN" sz="1200" b="1" i="0" dirty="0">
              <a:solidFill>
                <a:srgbClr val="111111"/>
              </a:solidFill>
              <a:effectLst/>
              <a:latin typeface="Avenir"/>
            </a:endParaRPr>
          </a:p>
          <a:p>
            <a:r>
              <a:rPr lang="en-US" altLang="zh-CN" sz="1200" b="1" i="0" dirty="0">
                <a:solidFill>
                  <a:srgbClr val="111111"/>
                </a:solidFill>
                <a:effectLst/>
                <a:latin typeface="Avenir"/>
              </a:rPr>
              <a:t>6.4.2</a:t>
            </a:r>
            <a:r>
              <a:rPr lang="zh-CN" altLang="en-US" sz="1200" b="1" i="0" dirty="0">
                <a:solidFill>
                  <a:srgbClr val="111111"/>
                </a:solidFill>
                <a:effectLst/>
                <a:latin typeface="Avenir"/>
              </a:rPr>
              <a:t>　控制方式</a:t>
            </a:r>
            <a:endParaRPr lang="en-US" altLang="zh-CN" sz="1200" b="1" i="0" dirty="0">
              <a:solidFill>
                <a:srgbClr val="111111"/>
              </a:solidFill>
              <a:effectLst/>
              <a:latin typeface="Avenir"/>
            </a:endParaRPr>
          </a:p>
          <a:p>
            <a:r>
              <a:rPr lang="en-US" altLang="zh-CN" sz="1200" b="1" dirty="0">
                <a:solidFill>
                  <a:srgbClr val="111111"/>
                </a:solidFill>
                <a:latin typeface="Avenir"/>
              </a:rPr>
              <a:t>6.4.3    </a:t>
            </a:r>
            <a:r>
              <a:rPr lang="zh-CN" altLang="en-US" sz="1200" b="1" dirty="0">
                <a:solidFill>
                  <a:srgbClr val="111111"/>
                </a:solidFill>
                <a:latin typeface="Avenir"/>
              </a:rPr>
              <a:t>时序发生器</a:t>
            </a:r>
            <a:endParaRPr lang="zh-CN" altLang="en-US" sz="12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412776"/>
            <a:ext cx="8229600" cy="3960143"/>
          </a:xfrm>
        </p:spPr>
        <p:txBody>
          <a:bodyPr rtlCol="0">
            <a:normAutofit/>
          </a:bodyPr>
          <a:lstStyle/>
          <a:p>
            <a:pPr eaLnBrk="1" fontAlgn="auto" hangingPunct="1">
              <a:spcAft>
                <a:spcPts val="0"/>
              </a:spcAft>
              <a:defRPr/>
            </a:pPr>
            <a:r>
              <a:rPr lang="en-US" altLang="zh-CN" b="1" dirty="0">
                <a:ea typeface="黑体" pitchFamily="49" charset="-122"/>
              </a:rPr>
              <a:t>6.4.1  </a:t>
            </a:r>
            <a:r>
              <a:rPr lang="zh-CN" altLang="en-US" b="1" dirty="0">
                <a:ea typeface="黑体" pitchFamily="49" charset="-122"/>
              </a:rPr>
              <a:t>中央处理器的时序</a:t>
            </a:r>
            <a:endParaRPr lang="en-US" altLang="zh-CN" sz="1800" b="1" dirty="0"/>
          </a:p>
          <a:p>
            <a:pPr lvl="1" eaLnBrk="1" hangingPunct="1"/>
            <a:endParaRPr lang="en-US" altLang="zh-CN" sz="1200" b="1" dirty="0"/>
          </a:p>
          <a:p>
            <a:pPr lvl="1" eaLnBrk="1" hangingPunct="1"/>
            <a:r>
              <a:rPr lang="zh-CN" altLang="en-US" sz="1400" b="1" dirty="0">
                <a:solidFill>
                  <a:srgbClr val="FF0000"/>
                </a:solidFill>
              </a:rPr>
              <a:t>单周期处理器</a:t>
            </a:r>
            <a:r>
              <a:rPr lang="zh-CN" altLang="en-US" sz="1400" b="1" dirty="0"/>
              <a:t>：所有指令都在</a:t>
            </a:r>
            <a:r>
              <a:rPr lang="en-US" altLang="zh-CN" sz="1400" b="1" dirty="0"/>
              <a:t>1</a:t>
            </a:r>
            <a:r>
              <a:rPr lang="zh-CN" altLang="en-US" sz="1400" b="1" dirty="0"/>
              <a:t>个时钟周期内完成；控制信号同时产生，</a:t>
            </a:r>
            <a:r>
              <a:rPr lang="zh-CN" altLang="en-US" sz="1400" b="1" dirty="0">
                <a:solidFill>
                  <a:srgbClr val="FF0000"/>
                </a:solidFill>
              </a:rPr>
              <a:t>没有先后顺序</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solidFill>
                  <a:srgbClr val="FF0000"/>
                </a:solidFill>
              </a:rPr>
              <a:t>单总线结构的处理器</a:t>
            </a:r>
            <a:r>
              <a:rPr lang="zh-CN" altLang="en-US" sz="1400" b="1" dirty="0"/>
              <a:t>（图</a:t>
            </a:r>
            <a:r>
              <a:rPr lang="en-US" altLang="zh-CN" sz="1400" b="1" dirty="0"/>
              <a:t>6.14</a:t>
            </a:r>
            <a:r>
              <a:rPr lang="zh-CN" altLang="en-US" sz="1400" b="1" dirty="0"/>
              <a:t>）：</a:t>
            </a:r>
            <a:r>
              <a:rPr lang="en-US" altLang="zh-CN" sz="1400" b="1" dirty="0"/>
              <a:t>1</a:t>
            </a:r>
            <a:r>
              <a:rPr lang="zh-CN" altLang="en-US" sz="1400" b="1" dirty="0"/>
              <a:t>个指令周期包含若干个机器周期（取指周期、计算周期和执行周期），</a:t>
            </a:r>
            <a:r>
              <a:rPr lang="en-US" altLang="zh-CN" sz="1400" b="1" dirty="0"/>
              <a:t>1</a:t>
            </a:r>
            <a:r>
              <a:rPr lang="zh-CN" altLang="en-US" sz="1400" b="1" dirty="0"/>
              <a:t>个机器周期又包含若干个时钟周期（取指周期、计算周期、执行周期分别包含</a:t>
            </a:r>
            <a:r>
              <a:rPr lang="en-US" altLang="zh-CN" sz="1400" b="1" dirty="0"/>
              <a:t>4</a:t>
            </a:r>
            <a:r>
              <a:rPr lang="zh-CN" altLang="en-US" sz="1400" b="1" dirty="0"/>
              <a:t>个、</a:t>
            </a:r>
            <a:r>
              <a:rPr lang="en-US" altLang="zh-CN" sz="1400" b="1" dirty="0"/>
              <a:t>2</a:t>
            </a:r>
            <a:r>
              <a:rPr lang="zh-CN" altLang="en-US" sz="1400" b="1" dirty="0"/>
              <a:t>个、</a:t>
            </a:r>
            <a:r>
              <a:rPr lang="en-US" altLang="zh-CN" sz="1400" b="1" dirty="0"/>
              <a:t>3</a:t>
            </a:r>
            <a:r>
              <a:rPr lang="zh-CN" altLang="en-US" sz="1400" b="1" dirty="0"/>
              <a:t>个时钟周期）；控制信号应有</a:t>
            </a:r>
            <a:r>
              <a:rPr lang="zh-CN" altLang="en-US" sz="1400" b="1" dirty="0">
                <a:solidFill>
                  <a:srgbClr val="FF0000"/>
                </a:solidFill>
              </a:rPr>
              <a:t>严格的时间先后顺序</a:t>
            </a:r>
            <a:r>
              <a:rPr lang="zh-CN" altLang="en-US" sz="1400" b="1" dirty="0"/>
              <a:t>，才能保证指令的正确执行。</a:t>
            </a:r>
            <a:endParaRPr lang="en-US" altLang="zh-CN" sz="1400" b="1" dirty="0"/>
          </a:p>
          <a:p>
            <a:pPr lvl="1" eaLnBrk="1" hangingPunct="1"/>
            <a:endParaRPr lang="en-US" altLang="zh-CN" sz="1400" b="1" dirty="0"/>
          </a:p>
          <a:p>
            <a:pPr lvl="1" eaLnBrk="1" hangingPunct="1"/>
            <a:r>
              <a:rPr lang="zh-CN" altLang="en-US" sz="1400" b="1" dirty="0">
                <a:solidFill>
                  <a:srgbClr val="FF0000"/>
                </a:solidFill>
              </a:rPr>
              <a:t>多周期处理器</a:t>
            </a:r>
            <a:r>
              <a:rPr lang="zh-CN" altLang="en-US" sz="1400" b="1" dirty="0"/>
              <a:t>（图</a:t>
            </a:r>
            <a:r>
              <a:rPr lang="en-US" altLang="zh-CN" sz="1400" b="1" dirty="0"/>
              <a:t>6.35</a:t>
            </a:r>
            <a:r>
              <a:rPr lang="zh-CN" altLang="en-US" sz="1400" b="1" dirty="0"/>
              <a:t>）：与单总线结构的处理器类似，控制信号应有</a:t>
            </a:r>
            <a:r>
              <a:rPr lang="zh-CN" altLang="en-US" sz="1400" b="1" dirty="0">
                <a:solidFill>
                  <a:srgbClr val="FF0000"/>
                </a:solidFill>
              </a:rPr>
              <a:t>严格的时间先后顺序</a:t>
            </a:r>
            <a:r>
              <a:rPr lang="zh-CN" altLang="en-US" sz="1400" b="1" dirty="0"/>
              <a:t>，才能保证指令的正确执行。</a:t>
            </a:r>
            <a:endParaRPr lang="en-US" altLang="zh-CN" sz="1400" b="1" dirty="0"/>
          </a:p>
          <a:p>
            <a:pPr lvl="1" eaLnBrk="1" hangingPunct="1"/>
            <a:endParaRPr lang="en-US" altLang="zh-CN" sz="1400" b="1" dirty="0"/>
          </a:p>
          <a:p>
            <a:pPr lvl="1" eaLnBrk="1" hangingPunct="1"/>
            <a:endParaRPr lang="en-US" altLang="zh-CN" sz="1600" b="1" dirty="0"/>
          </a:p>
          <a:p>
            <a:pPr lvl="1" eaLnBrk="1" hangingPunct="1"/>
            <a:endParaRPr lang="en-US" altLang="zh-CN" sz="1050" b="1" dirty="0"/>
          </a:p>
        </p:txBody>
      </p:sp>
      <p:grpSp>
        <p:nvGrpSpPr>
          <p:cNvPr id="16" name="组合 15">
            <a:extLst>
              <a:ext uri="{FF2B5EF4-FFF2-40B4-BE49-F238E27FC236}">
                <a16:creationId xmlns:a16="http://schemas.microsoft.com/office/drawing/2014/main" id="{C6E6C6A3-1BBD-8849-42D2-581F02E29021}"/>
              </a:ext>
            </a:extLst>
          </p:cNvPr>
          <p:cNvGrpSpPr/>
          <p:nvPr/>
        </p:nvGrpSpPr>
        <p:grpSpPr>
          <a:xfrm>
            <a:off x="5148064" y="4581128"/>
            <a:ext cx="3816423" cy="2198518"/>
            <a:chOff x="7524328" y="5704335"/>
            <a:chExt cx="4292978" cy="2318229"/>
          </a:xfrm>
        </p:grpSpPr>
        <p:pic>
          <p:nvPicPr>
            <p:cNvPr id="17" name="图片 16">
              <a:extLst>
                <a:ext uri="{FF2B5EF4-FFF2-40B4-BE49-F238E27FC236}">
                  <a16:creationId xmlns:a16="http://schemas.microsoft.com/office/drawing/2014/main" id="{140ED59B-B4AE-1F3F-4301-69A17D9FDE71}"/>
                </a:ext>
              </a:extLst>
            </p:cNvPr>
            <p:cNvPicPr>
              <a:picLocks noChangeAspect="1"/>
            </p:cNvPicPr>
            <p:nvPr/>
          </p:nvPicPr>
          <p:blipFill>
            <a:blip r:embed="rId2"/>
            <a:stretch>
              <a:fillRect/>
            </a:stretch>
          </p:blipFill>
          <p:spPr>
            <a:xfrm>
              <a:off x="7524328" y="5704335"/>
              <a:ext cx="4157700" cy="1938584"/>
            </a:xfrm>
            <a:prstGeom prst="rect">
              <a:avLst/>
            </a:prstGeom>
          </p:spPr>
        </p:pic>
        <p:sp>
          <p:nvSpPr>
            <p:cNvPr id="18" name="文本框 17">
              <a:extLst>
                <a:ext uri="{FF2B5EF4-FFF2-40B4-BE49-F238E27FC236}">
                  <a16:creationId xmlns:a16="http://schemas.microsoft.com/office/drawing/2014/main" id="{AE72E77A-2FEE-13F0-2428-53D74703925C}"/>
                </a:ext>
              </a:extLst>
            </p:cNvPr>
            <p:cNvSpPr txBox="1"/>
            <p:nvPr/>
          </p:nvSpPr>
          <p:spPr>
            <a:xfrm>
              <a:off x="7929325" y="7730482"/>
              <a:ext cx="3887981" cy="292082"/>
            </a:xfrm>
            <a:prstGeom prst="rect">
              <a:avLst/>
            </a:prstGeom>
            <a:noFill/>
          </p:spPr>
          <p:txBody>
            <a:bodyPr wrap="square" rtlCol="0">
              <a:spAutoFit/>
            </a:bodyPr>
            <a:lstStyle/>
            <a:p>
              <a:r>
                <a:rPr lang="zh-CN" altLang="en-US" sz="1200" b="1" dirty="0"/>
                <a:t>图</a:t>
              </a:r>
              <a:r>
                <a:rPr lang="en-US" altLang="zh-CN" sz="1200" b="1" dirty="0"/>
                <a:t>6.35    </a:t>
              </a:r>
              <a:r>
                <a:rPr lang="zh-CN" altLang="en-US" sz="1200" b="1" dirty="0"/>
                <a:t>多周期</a:t>
              </a:r>
              <a:r>
                <a:rPr lang="en-US" altLang="zh-CN" sz="1200" b="1" dirty="0"/>
                <a:t>MIPS</a:t>
              </a:r>
              <a:r>
                <a:rPr lang="zh-CN" altLang="en-US" sz="1200" b="1" dirty="0"/>
                <a:t>处理器数据通路的指令图</a:t>
              </a:r>
            </a:p>
          </p:txBody>
        </p:sp>
      </p:grpSp>
      <p:grpSp>
        <p:nvGrpSpPr>
          <p:cNvPr id="19" name="组合 18">
            <a:extLst>
              <a:ext uri="{FF2B5EF4-FFF2-40B4-BE49-F238E27FC236}">
                <a16:creationId xmlns:a16="http://schemas.microsoft.com/office/drawing/2014/main" id="{FAFF13A1-5694-3DD2-1229-95DD3168985A}"/>
              </a:ext>
            </a:extLst>
          </p:cNvPr>
          <p:cNvGrpSpPr/>
          <p:nvPr/>
        </p:nvGrpSpPr>
        <p:grpSpPr>
          <a:xfrm>
            <a:off x="539552" y="4603432"/>
            <a:ext cx="3744416" cy="2137936"/>
            <a:chOff x="1907704" y="3382464"/>
            <a:chExt cx="5760353" cy="3670417"/>
          </a:xfrm>
        </p:grpSpPr>
        <p:pic>
          <p:nvPicPr>
            <p:cNvPr id="20" name="图片 19">
              <a:extLst>
                <a:ext uri="{FF2B5EF4-FFF2-40B4-BE49-F238E27FC236}">
                  <a16:creationId xmlns:a16="http://schemas.microsoft.com/office/drawing/2014/main" id="{38A4354D-4EA2-AB49-A879-88F4E7F5CF41}"/>
                </a:ext>
              </a:extLst>
            </p:cNvPr>
            <p:cNvPicPr>
              <a:picLocks noChangeAspect="1"/>
            </p:cNvPicPr>
            <p:nvPr/>
          </p:nvPicPr>
          <p:blipFill>
            <a:blip r:embed="rId3"/>
            <a:stretch>
              <a:fillRect/>
            </a:stretch>
          </p:blipFill>
          <p:spPr>
            <a:xfrm>
              <a:off x="1907704" y="3382464"/>
              <a:ext cx="5760353" cy="3168352"/>
            </a:xfrm>
            <a:prstGeom prst="rect">
              <a:avLst/>
            </a:prstGeom>
          </p:spPr>
        </p:pic>
        <p:sp>
          <p:nvSpPr>
            <p:cNvPr id="21" name="文本框 20">
              <a:extLst>
                <a:ext uri="{FF2B5EF4-FFF2-40B4-BE49-F238E27FC236}">
                  <a16:creationId xmlns:a16="http://schemas.microsoft.com/office/drawing/2014/main" id="{05A74841-5B7D-4301-D859-37A2CA880B85}"/>
                </a:ext>
              </a:extLst>
            </p:cNvPr>
            <p:cNvSpPr txBox="1"/>
            <p:nvPr/>
          </p:nvSpPr>
          <p:spPr>
            <a:xfrm>
              <a:off x="2631516" y="6674437"/>
              <a:ext cx="3818005" cy="378444"/>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spTree>
    <p:extLst>
      <p:ext uri="{BB962C8B-B14F-4D97-AF65-F5344CB8AC3E}">
        <p14:creationId xmlns:p14="http://schemas.microsoft.com/office/powerpoint/2010/main" val="2361481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2E9C18-8914-6FBA-6486-7F4D5EFACA45}"/>
              </a:ext>
            </a:extLst>
          </p:cNvPr>
          <p:cNvSpPr>
            <a:spLocks noGrp="1"/>
          </p:cNvSpPr>
          <p:nvPr>
            <p:ph idx="1"/>
          </p:nvPr>
        </p:nvSpPr>
        <p:spPr>
          <a:xfrm>
            <a:off x="457200" y="188640"/>
            <a:ext cx="8229600" cy="4525963"/>
          </a:xfrm>
        </p:spPr>
        <p:txBody>
          <a:bodyPr/>
          <a:lstStyle/>
          <a:p>
            <a:pPr lvl="1"/>
            <a:r>
              <a:rPr lang="zh-CN" altLang="en-US" sz="1400" b="1" dirty="0"/>
              <a:t>传统的计算机采用</a:t>
            </a:r>
            <a:r>
              <a:rPr lang="zh-CN" altLang="en-US" sz="1400" b="1" dirty="0">
                <a:solidFill>
                  <a:srgbClr val="FF0000"/>
                </a:solidFill>
              </a:rPr>
              <a:t>三级时序系统</a:t>
            </a:r>
            <a:r>
              <a:rPr lang="zh-CN" altLang="en-US" sz="1400" b="1" dirty="0"/>
              <a:t>（图</a:t>
            </a:r>
            <a:r>
              <a:rPr lang="en-US" altLang="zh-CN" sz="1400" b="1" dirty="0"/>
              <a:t>6.3</a:t>
            </a:r>
            <a:r>
              <a:rPr lang="zh-CN" altLang="en-US" sz="1400" b="1" dirty="0"/>
              <a:t>）：</a:t>
            </a:r>
            <a:r>
              <a:rPr lang="zh-CN" altLang="en-US" sz="1400" b="1" dirty="0">
                <a:solidFill>
                  <a:srgbClr val="FF0000"/>
                </a:solidFill>
              </a:rPr>
              <a:t>指令周期、机器周期、时钟周期（节拍脉冲）</a:t>
            </a:r>
            <a:r>
              <a:rPr lang="zh-CN" altLang="en-US" sz="1400" b="1" dirty="0"/>
              <a:t>。</a:t>
            </a:r>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r>
              <a:rPr lang="zh-CN" altLang="en-US" sz="1400" b="1" dirty="0"/>
              <a:t>图</a:t>
            </a:r>
            <a:r>
              <a:rPr lang="en-US" altLang="zh-CN" sz="1400" b="1" dirty="0"/>
              <a:t>6.36</a:t>
            </a:r>
            <a:r>
              <a:rPr lang="zh-CN" altLang="en-US" sz="1400" b="1" dirty="0"/>
              <a:t>：</a:t>
            </a:r>
            <a:r>
              <a:rPr lang="zh-CN" altLang="en-US" sz="1400" b="1" dirty="0">
                <a:solidFill>
                  <a:srgbClr val="FF0000"/>
                </a:solidFill>
              </a:rPr>
              <a:t>三级时序系统</a:t>
            </a:r>
            <a:r>
              <a:rPr lang="zh-CN" altLang="en-US" sz="1400" b="1" dirty="0"/>
              <a:t>示意图。</a:t>
            </a:r>
            <a:endParaRPr lang="en-US" altLang="zh-CN" sz="1400" b="1" dirty="0"/>
          </a:p>
          <a:p>
            <a:pPr lvl="2"/>
            <a:r>
              <a:rPr lang="zh-CN" altLang="en-US" sz="1100" b="1" dirty="0">
                <a:solidFill>
                  <a:srgbClr val="FF0000"/>
                </a:solidFill>
              </a:rPr>
              <a:t>状态周期</a:t>
            </a:r>
            <a:r>
              <a:rPr lang="zh-CN" altLang="en-US" sz="1100" b="1" dirty="0"/>
              <a:t>：表示当前指令周期处于哪个机器周期，例如</a:t>
            </a:r>
            <a:r>
              <a:rPr lang="en-US" altLang="zh-CN" sz="1100" b="1" dirty="0">
                <a:solidFill>
                  <a:srgbClr val="FF0000"/>
                </a:solidFill>
              </a:rPr>
              <a:t>M1</a:t>
            </a:r>
            <a:r>
              <a:rPr lang="zh-CN" altLang="en-US" sz="1100" b="1" dirty="0"/>
              <a:t>为取指令周期、</a:t>
            </a:r>
            <a:r>
              <a:rPr lang="en-US" altLang="zh-CN" sz="1100" b="1" dirty="0">
                <a:solidFill>
                  <a:srgbClr val="FF0000"/>
                </a:solidFill>
              </a:rPr>
              <a:t>M2</a:t>
            </a:r>
            <a:r>
              <a:rPr lang="zh-CN" altLang="en-US" sz="1100" b="1" dirty="0"/>
              <a:t>为指令译码周期。</a:t>
            </a:r>
            <a:endParaRPr lang="en-US" altLang="zh-CN" sz="1100" b="1" dirty="0"/>
          </a:p>
          <a:p>
            <a:pPr lvl="2"/>
            <a:endParaRPr lang="en-US" altLang="zh-CN" sz="1100" b="1" dirty="0">
              <a:solidFill>
                <a:srgbClr val="FF0000"/>
              </a:solidFill>
            </a:endParaRPr>
          </a:p>
          <a:p>
            <a:pPr lvl="2"/>
            <a:r>
              <a:rPr lang="zh-CN" altLang="en-US" sz="1100" b="1" dirty="0">
                <a:solidFill>
                  <a:srgbClr val="FF0000"/>
                </a:solidFill>
              </a:rPr>
              <a:t>节拍电位</a:t>
            </a:r>
            <a:r>
              <a:rPr lang="zh-CN" altLang="en-US" sz="1100" b="1" dirty="0"/>
              <a:t>：表示当前机器周期处于哪个节拍，例如</a:t>
            </a:r>
            <a:r>
              <a:rPr lang="en-US" altLang="zh-CN" sz="1100" b="1" dirty="0"/>
              <a:t>1</a:t>
            </a:r>
            <a:r>
              <a:rPr lang="zh-CN" altLang="en-US" sz="1100" b="1" dirty="0"/>
              <a:t>个状态周期包含</a:t>
            </a:r>
            <a:r>
              <a:rPr lang="en-US" altLang="zh-CN" sz="1100" b="1" dirty="0"/>
              <a:t>4</a:t>
            </a:r>
            <a:r>
              <a:rPr lang="zh-CN" altLang="en-US" sz="1100" b="1" dirty="0"/>
              <a:t>个节拍（</a:t>
            </a:r>
            <a:r>
              <a:rPr lang="en-US" altLang="zh-CN" sz="1100" b="1" dirty="0">
                <a:solidFill>
                  <a:srgbClr val="FF0000"/>
                </a:solidFill>
              </a:rPr>
              <a:t>T1</a:t>
            </a:r>
            <a:r>
              <a:rPr lang="zh-CN" altLang="en-US" sz="1100" b="1" dirty="0">
                <a:solidFill>
                  <a:srgbClr val="FF0000"/>
                </a:solidFill>
              </a:rPr>
              <a:t>、</a:t>
            </a:r>
            <a:r>
              <a:rPr lang="en-US" altLang="zh-CN" sz="1100" b="1" dirty="0">
                <a:solidFill>
                  <a:srgbClr val="FF0000"/>
                </a:solidFill>
              </a:rPr>
              <a:t>T2</a:t>
            </a:r>
            <a:r>
              <a:rPr lang="zh-CN" altLang="en-US" sz="1100" b="1" dirty="0">
                <a:solidFill>
                  <a:srgbClr val="FF0000"/>
                </a:solidFill>
              </a:rPr>
              <a:t>、</a:t>
            </a:r>
            <a:r>
              <a:rPr lang="en-US" altLang="zh-CN" sz="1100" b="1" dirty="0">
                <a:solidFill>
                  <a:srgbClr val="FF0000"/>
                </a:solidFill>
              </a:rPr>
              <a:t>T3</a:t>
            </a:r>
            <a:r>
              <a:rPr lang="zh-CN" altLang="en-US" sz="1100" b="1" dirty="0">
                <a:solidFill>
                  <a:srgbClr val="FF0000"/>
                </a:solidFill>
              </a:rPr>
              <a:t>、</a:t>
            </a:r>
            <a:r>
              <a:rPr lang="en-US" altLang="zh-CN" sz="1100" b="1" dirty="0">
                <a:solidFill>
                  <a:srgbClr val="FF0000"/>
                </a:solidFill>
              </a:rPr>
              <a:t>T4</a:t>
            </a:r>
            <a:r>
              <a:rPr lang="zh-CN" altLang="en-US" sz="1100" b="1" dirty="0"/>
              <a:t>）。</a:t>
            </a:r>
            <a:endParaRPr lang="en-US" altLang="zh-CN" sz="1100" b="1" dirty="0"/>
          </a:p>
          <a:p>
            <a:pPr lvl="2"/>
            <a:endParaRPr lang="en-US" altLang="zh-CN" sz="1100" b="1" dirty="0">
              <a:solidFill>
                <a:srgbClr val="FF0000"/>
              </a:solidFill>
            </a:endParaRPr>
          </a:p>
          <a:p>
            <a:pPr lvl="2"/>
            <a:r>
              <a:rPr lang="zh-CN" altLang="en-US" sz="1100" b="1" dirty="0">
                <a:solidFill>
                  <a:srgbClr val="FF0000"/>
                </a:solidFill>
              </a:rPr>
              <a:t>节拍脉冲</a:t>
            </a:r>
            <a:r>
              <a:rPr lang="zh-CN" altLang="en-US" sz="1100" b="1" dirty="0"/>
              <a:t>：一个节拍电位内设置一个或多个节拍脉冲，例如</a:t>
            </a:r>
            <a:r>
              <a:rPr lang="en-US" altLang="zh-CN" sz="1100" b="1" dirty="0"/>
              <a:t>1</a:t>
            </a:r>
            <a:r>
              <a:rPr lang="zh-CN" altLang="en-US" sz="1100" b="1" dirty="0"/>
              <a:t>个节拍电位内设置</a:t>
            </a:r>
            <a:r>
              <a:rPr lang="en-US" altLang="zh-CN" sz="1100" b="1" dirty="0"/>
              <a:t>2</a:t>
            </a:r>
            <a:r>
              <a:rPr lang="zh-CN" altLang="en-US" sz="1100" b="1" dirty="0"/>
              <a:t>个节拍脉冲（</a:t>
            </a:r>
            <a:r>
              <a:rPr lang="en-US" altLang="zh-CN" sz="1100" b="1" dirty="0">
                <a:solidFill>
                  <a:srgbClr val="FF0000"/>
                </a:solidFill>
              </a:rPr>
              <a:t>P1</a:t>
            </a:r>
            <a:r>
              <a:rPr lang="zh-CN" altLang="en-US" sz="1100" b="1" dirty="0">
                <a:solidFill>
                  <a:srgbClr val="FF0000"/>
                </a:solidFill>
              </a:rPr>
              <a:t>、</a:t>
            </a:r>
            <a:r>
              <a:rPr lang="en-US" altLang="zh-CN" sz="1100" b="1" dirty="0">
                <a:solidFill>
                  <a:srgbClr val="FF0000"/>
                </a:solidFill>
              </a:rPr>
              <a:t>P2</a:t>
            </a:r>
            <a:r>
              <a:rPr lang="zh-CN" altLang="en-US" sz="1100" b="1" dirty="0"/>
              <a:t>）。</a:t>
            </a:r>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2"/>
            <a:endParaRPr lang="en-US" altLang="zh-CN" sz="1100" b="1" dirty="0"/>
          </a:p>
          <a:p>
            <a:pPr lvl="1"/>
            <a:endParaRPr lang="en-US" altLang="zh-CN" sz="1400" b="1" dirty="0"/>
          </a:p>
          <a:p>
            <a:pPr lvl="1"/>
            <a:endParaRPr lang="en-US" altLang="zh-CN" sz="1400" b="1" dirty="0"/>
          </a:p>
          <a:p>
            <a:pPr lvl="1"/>
            <a:r>
              <a:rPr lang="zh-CN" altLang="en-US" sz="1400" b="1" dirty="0"/>
              <a:t>现代计算机不再设置节拍脉冲，一个时钟周期就是一个节拍，称为</a:t>
            </a:r>
            <a:r>
              <a:rPr lang="zh-CN" altLang="en-US" sz="1400" b="1" dirty="0">
                <a:solidFill>
                  <a:srgbClr val="FF0000"/>
                </a:solidFill>
              </a:rPr>
              <a:t>现代时序系统</a:t>
            </a:r>
            <a:r>
              <a:rPr lang="zh-CN" altLang="en-US" sz="1400" b="1" dirty="0"/>
              <a:t>。</a:t>
            </a:r>
            <a:endParaRPr lang="zh-CN" altLang="en-US" sz="1600" b="1" dirty="0"/>
          </a:p>
        </p:txBody>
      </p:sp>
      <p:grpSp>
        <p:nvGrpSpPr>
          <p:cNvPr id="6" name="组合 5">
            <a:extLst>
              <a:ext uri="{FF2B5EF4-FFF2-40B4-BE49-F238E27FC236}">
                <a16:creationId xmlns:a16="http://schemas.microsoft.com/office/drawing/2014/main" id="{44285424-9F1D-77E1-31D4-2D87B334126C}"/>
              </a:ext>
            </a:extLst>
          </p:cNvPr>
          <p:cNvGrpSpPr/>
          <p:nvPr/>
        </p:nvGrpSpPr>
        <p:grpSpPr>
          <a:xfrm>
            <a:off x="2267744" y="735238"/>
            <a:ext cx="4351656" cy="1109586"/>
            <a:chOff x="1372901" y="1912832"/>
            <a:chExt cx="5637184" cy="1771679"/>
          </a:xfrm>
        </p:grpSpPr>
        <p:pic>
          <p:nvPicPr>
            <p:cNvPr id="7" name="图片 6">
              <a:extLst>
                <a:ext uri="{FF2B5EF4-FFF2-40B4-BE49-F238E27FC236}">
                  <a16:creationId xmlns:a16="http://schemas.microsoft.com/office/drawing/2014/main" id="{21698CDE-D811-94F0-DD84-8B0F13D28374}"/>
                </a:ext>
              </a:extLst>
            </p:cNvPr>
            <p:cNvPicPr>
              <a:picLocks noChangeAspect="1"/>
            </p:cNvPicPr>
            <p:nvPr/>
          </p:nvPicPr>
          <p:blipFill>
            <a:blip r:embed="rId2"/>
            <a:stretch>
              <a:fillRect/>
            </a:stretch>
          </p:blipFill>
          <p:spPr>
            <a:xfrm>
              <a:off x="1372901" y="1912832"/>
              <a:ext cx="5637184" cy="1346460"/>
            </a:xfrm>
            <a:prstGeom prst="rect">
              <a:avLst/>
            </a:prstGeom>
          </p:spPr>
        </p:pic>
        <p:sp>
          <p:nvSpPr>
            <p:cNvPr id="8" name="文本框 7">
              <a:extLst>
                <a:ext uri="{FF2B5EF4-FFF2-40B4-BE49-F238E27FC236}">
                  <a16:creationId xmlns:a16="http://schemas.microsoft.com/office/drawing/2014/main" id="{4AFA14C4-528C-6491-A65F-459A45169F0E}"/>
                </a:ext>
              </a:extLst>
            </p:cNvPr>
            <p:cNvSpPr txBox="1"/>
            <p:nvPr/>
          </p:nvSpPr>
          <p:spPr>
            <a:xfrm>
              <a:off x="2356157" y="3407512"/>
              <a:ext cx="3294492" cy="276999"/>
            </a:xfrm>
            <a:prstGeom prst="rect">
              <a:avLst/>
            </a:prstGeom>
            <a:noFill/>
          </p:spPr>
          <p:txBody>
            <a:bodyPr wrap="none" rtlCol="0">
              <a:spAutoFit/>
            </a:bodyPr>
            <a:lstStyle/>
            <a:p>
              <a:r>
                <a:rPr lang="zh-CN" altLang="en-US" sz="1200" b="1" dirty="0"/>
                <a:t>图</a:t>
              </a:r>
              <a:r>
                <a:rPr lang="en-US" altLang="zh-CN" sz="1200" b="1" dirty="0"/>
                <a:t>6.3    </a:t>
              </a:r>
              <a:r>
                <a:rPr lang="zh-CN" altLang="en-US" sz="1200" b="1" dirty="0"/>
                <a:t>指令周期、机器周期与时钟周期的关系</a:t>
              </a:r>
            </a:p>
          </p:txBody>
        </p:sp>
      </p:grpSp>
      <p:grpSp>
        <p:nvGrpSpPr>
          <p:cNvPr id="10" name="组合 9">
            <a:extLst>
              <a:ext uri="{FF2B5EF4-FFF2-40B4-BE49-F238E27FC236}">
                <a16:creationId xmlns:a16="http://schemas.microsoft.com/office/drawing/2014/main" id="{AA0B67C2-5270-E352-506D-5661EE0CBC36}"/>
              </a:ext>
            </a:extLst>
          </p:cNvPr>
          <p:cNvGrpSpPr/>
          <p:nvPr/>
        </p:nvGrpSpPr>
        <p:grpSpPr>
          <a:xfrm>
            <a:off x="2123728" y="3949419"/>
            <a:ext cx="4653326" cy="1927853"/>
            <a:chOff x="1845014" y="4452432"/>
            <a:chExt cx="5292080" cy="2276859"/>
          </a:xfrm>
        </p:grpSpPr>
        <p:pic>
          <p:nvPicPr>
            <p:cNvPr id="5" name="图片 4">
              <a:extLst>
                <a:ext uri="{FF2B5EF4-FFF2-40B4-BE49-F238E27FC236}">
                  <a16:creationId xmlns:a16="http://schemas.microsoft.com/office/drawing/2014/main" id="{5F9A2846-21BD-49F8-3416-54B03D07FA42}"/>
                </a:ext>
              </a:extLst>
            </p:cNvPr>
            <p:cNvPicPr>
              <a:picLocks noChangeAspect="1"/>
            </p:cNvPicPr>
            <p:nvPr/>
          </p:nvPicPr>
          <p:blipFill>
            <a:blip r:embed="rId3"/>
            <a:stretch>
              <a:fillRect/>
            </a:stretch>
          </p:blipFill>
          <p:spPr>
            <a:xfrm>
              <a:off x="1845014" y="4452432"/>
              <a:ext cx="5292080" cy="1993207"/>
            </a:xfrm>
            <a:prstGeom prst="rect">
              <a:avLst/>
            </a:prstGeom>
          </p:spPr>
        </p:pic>
        <p:sp>
          <p:nvSpPr>
            <p:cNvPr id="9" name="文本框 8">
              <a:extLst>
                <a:ext uri="{FF2B5EF4-FFF2-40B4-BE49-F238E27FC236}">
                  <a16:creationId xmlns:a16="http://schemas.microsoft.com/office/drawing/2014/main" id="{3833B259-D918-8700-3E57-3CD5D2AFAE14}"/>
                </a:ext>
              </a:extLst>
            </p:cNvPr>
            <p:cNvSpPr txBox="1"/>
            <p:nvPr/>
          </p:nvSpPr>
          <p:spPr>
            <a:xfrm>
              <a:off x="3347864" y="6452292"/>
              <a:ext cx="2141933" cy="276999"/>
            </a:xfrm>
            <a:prstGeom prst="rect">
              <a:avLst/>
            </a:prstGeom>
            <a:noFill/>
          </p:spPr>
          <p:txBody>
            <a:bodyPr wrap="none" rtlCol="0">
              <a:spAutoFit/>
            </a:bodyPr>
            <a:lstStyle/>
            <a:p>
              <a:r>
                <a:rPr lang="zh-CN" altLang="en-US" sz="1200" b="1" dirty="0"/>
                <a:t>图</a:t>
              </a:r>
              <a:r>
                <a:rPr lang="en-US" altLang="zh-CN" sz="1200" b="1" dirty="0"/>
                <a:t>6.36    </a:t>
              </a:r>
              <a:r>
                <a:rPr lang="zh-CN" altLang="en-US" sz="1200" b="1" dirty="0"/>
                <a:t>三级时序系统示意图</a:t>
              </a:r>
            </a:p>
          </p:txBody>
        </p:sp>
      </p:grpSp>
    </p:spTree>
    <p:extLst>
      <p:ext uri="{BB962C8B-B14F-4D97-AF65-F5344CB8AC3E}">
        <p14:creationId xmlns:p14="http://schemas.microsoft.com/office/powerpoint/2010/main" val="2183786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5902C-97DD-F194-F6C3-E393CDF90AFF}"/>
              </a:ext>
            </a:extLst>
          </p:cNvPr>
          <p:cNvSpPr>
            <a:spLocks noGrp="1"/>
          </p:cNvSpPr>
          <p:nvPr>
            <p:ph idx="1"/>
          </p:nvPr>
        </p:nvSpPr>
        <p:spPr>
          <a:xfrm>
            <a:off x="457200" y="116632"/>
            <a:ext cx="8229600" cy="5256584"/>
          </a:xfrm>
        </p:spPr>
        <p:txBody>
          <a:bodyPr rtlCol="0">
            <a:normAutofit/>
          </a:bodyPr>
          <a:lstStyle/>
          <a:p>
            <a:pPr eaLnBrk="1" fontAlgn="auto" hangingPunct="1">
              <a:spcAft>
                <a:spcPts val="0"/>
              </a:spcAft>
              <a:defRPr/>
            </a:pPr>
            <a:r>
              <a:rPr lang="en-US" altLang="zh-CN" b="1" dirty="0">
                <a:ea typeface="黑体" pitchFamily="49" charset="-122"/>
              </a:rPr>
              <a:t>6.4.2  </a:t>
            </a:r>
            <a:r>
              <a:rPr lang="zh-CN" altLang="en-US" b="1" dirty="0">
                <a:ea typeface="黑体" pitchFamily="49" charset="-122"/>
              </a:rPr>
              <a:t>控制方式</a:t>
            </a:r>
            <a:endParaRPr lang="en-US" altLang="zh-CN" sz="1800" b="1" dirty="0"/>
          </a:p>
          <a:p>
            <a:pPr lvl="1" eaLnBrk="1" hangingPunct="1"/>
            <a:endParaRPr lang="en-US" altLang="zh-CN" sz="1000" b="1" dirty="0"/>
          </a:p>
          <a:p>
            <a:pPr lvl="1" eaLnBrk="1" hangingPunct="1"/>
            <a:r>
              <a:rPr lang="en-US" altLang="zh-CN" sz="2000" b="1" dirty="0"/>
              <a:t>1</a:t>
            </a:r>
            <a:r>
              <a:rPr lang="zh-CN" altLang="en-US" sz="2000" b="1" dirty="0"/>
              <a:t>、同步控制方式</a:t>
            </a:r>
            <a:endParaRPr lang="en-US" altLang="zh-CN" sz="2000" b="1" dirty="0"/>
          </a:p>
          <a:p>
            <a:pPr lvl="1" eaLnBrk="1" hangingPunct="1"/>
            <a:endParaRPr lang="en-US" altLang="zh-CN" sz="1000" b="1" dirty="0"/>
          </a:p>
          <a:p>
            <a:pPr lvl="2" eaLnBrk="1" hangingPunct="1"/>
            <a:r>
              <a:rPr lang="zh-CN" altLang="en-US" sz="1400" b="1" dirty="0"/>
              <a:t>同步控制方式又称为固定时序方式，选取各部件中</a:t>
            </a:r>
            <a:r>
              <a:rPr lang="zh-CN" altLang="en-US" sz="1400" b="1" dirty="0">
                <a:solidFill>
                  <a:srgbClr val="FF0000"/>
                </a:solidFill>
              </a:rPr>
              <a:t>最长的操作时间</a:t>
            </a:r>
            <a:r>
              <a:rPr lang="zh-CN" altLang="en-US" sz="1400" b="1" dirty="0"/>
              <a:t>作为统一的时间间隔标准（时钟周期）。</a:t>
            </a:r>
            <a:endParaRPr lang="en-US" altLang="zh-CN" sz="1400" b="1" dirty="0"/>
          </a:p>
          <a:p>
            <a:pPr lvl="2" eaLnBrk="1" hangingPunct="1"/>
            <a:endParaRPr lang="en-US" altLang="zh-CN" sz="1000" b="1" dirty="0"/>
          </a:p>
          <a:p>
            <a:pPr lvl="2" eaLnBrk="1" hangingPunct="1"/>
            <a:r>
              <a:rPr lang="zh-CN" altLang="en-US" sz="1800" b="1" dirty="0"/>
              <a:t>（</a:t>
            </a:r>
            <a:r>
              <a:rPr lang="en-US" altLang="zh-CN" sz="1800" b="1" dirty="0"/>
              <a:t>1</a:t>
            </a:r>
            <a:r>
              <a:rPr lang="zh-CN" altLang="en-US" sz="1800" b="1" dirty="0"/>
              <a:t>）定长指令周期</a:t>
            </a:r>
            <a:endParaRPr lang="en-US" altLang="zh-CN" sz="1600" b="1" dirty="0"/>
          </a:p>
          <a:p>
            <a:pPr lvl="3" eaLnBrk="1" hangingPunct="1"/>
            <a:endParaRPr lang="en-US" altLang="zh-CN" sz="1200" b="1" dirty="0"/>
          </a:p>
          <a:p>
            <a:pPr lvl="3" eaLnBrk="1" hangingPunct="1"/>
            <a:r>
              <a:rPr lang="zh-CN" altLang="en-US" sz="1200" b="1" dirty="0"/>
              <a:t>每条指令包含的机器周期数是固定的（例如</a:t>
            </a:r>
            <a:r>
              <a:rPr lang="en-US" altLang="zh-CN" sz="1200" b="1" dirty="0"/>
              <a:t>1</a:t>
            </a:r>
            <a:r>
              <a:rPr lang="zh-CN" altLang="en-US" sz="1200" b="1" dirty="0"/>
              <a:t>个指令周期</a:t>
            </a:r>
            <a:r>
              <a:rPr lang="en-US" altLang="zh-CN" sz="1200" b="1" dirty="0"/>
              <a:t>=3</a:t>
            </a:r>
            <a:r>
              <a:rPr lang="zh-CN" altLang="en-US" sz="1200" b="1" dirty="0"/>
              <a:t>个机器周期：</a:t>
            </a:r>
            <a:r>
              <a:rPr lang="zh-CN" altLang="en-US" sz="1200" b="1" dirty="0">
                <a:solidFill>
                  <a:srgbClr val="FF0000"/>
                </a:solidFill>
              </a:rPr>
              <a:t>取指周期、计算周期、执行周期</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每个机器周期包含的时钟周期数也是固定的（例如</a:t>
            </a:r>
            <a:r>
              <a:rPr lang="en-US" altLang="zh-CN" sz="1200" b="1" dirty="0"/>
              <a:t>1</a:t>
            </a:r>
            <a:r>
              <a:rPr lang="zh-CN" altLang="en-US" sz="1200" b="1" dirty="0"/>
              <a:t>个机器周期</a:t>
            </a:r>
            <a:r>
              <a:rPr lang="en-US" altLang="zh-CN" sz="1200" b="1" dirty="0"/>
              <a:t>=4</a:t>
            </a:r>
            <a:r>
              <a:rPr lang="zh-CN" altLang="en-US" sz="1200" b="1" dirty="0"/>
              <a:t>个时钟周期：</a:t>
            </a:r>
            <a:r>
              <a:rPr lang="en-US" altLang="zh-CN" sz="1200" b="1" dirty="0">
                <a:solidFill>
                  <a:srgbClr val="FF0000"/>
                </a:solidFill>
              </a:rPr>
              <a:t>T1</a:t>
            </a:r>
            <a:r>
              <a:rPr lang="zh-CN" altLang="en-US" sz="1200" b="1" dirty="0">
                <a:solidFill>
                  <a:srgbClr val="FF0000"/>
                </a:solidFill>
              </a:rPr>
              <a:t>、</a:t>
            </a:r>
            <a:r>
              <a:rPr lang="en-US" altLang="zh-CN" sz="1200" b="1" dirty="0">
                <a:solidFill>
                  <a:srgbClr val="FF0000"/>
                </a:solidFill>
              </a:rPr>
              <a:t>T2</a:t>
            </a:r>
            <a:r>
              <a:rPr lang="zh-CN" altLang="en-US" sz="1200" b="1" dirty="0">
                <a:solidFill>
                  <a:srgbClr val="FF0000"/>
                </a:solidFill>
              </a:rPr>
              <a:t>、</a:t>
            </a:r>
            <a:r>
              <a:rPr lang="en-US" altLang="zh-CN" sz="1200" b="1" dirty="0">
                <a:solidFill>
                  <a:srgbClr val="FF0000"/>
                </a:solidFill>
              </a:rPr>
              <a:t>T3</a:t>
            </a:r>
            <a:r>
              <a:rPr lang="zh-CN" altLang="en-US" sz="1200" b="1" dirty="0">
                <a:solidFill>
                  <a:srgbClr val="FF0000"/>
                </a:solidFill>
              </a:rPr>
              <a:t>、</a:t>
            </a:r>
            <a:r>
              <a:rPr lang="en-US" altLang="zh-CN" sz="1200" b="1" dirty="0">
                <a:solidFill>
                  <a:srgbClr val="FF0000"/>
                </a:solidFill>
              </a:rPr>
              <a:t>T4</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即每条指令的执行都需要</a:t>
            </a:r>
            <a:r>
              <a:rPr lang="en-US" altLang="zh-CN" sz="1200" b="1" dirty="0"/>
              <a:t>12</a:t>
            </a:r>
            <a:r>
              <a:rPr lang="zh-CN" altLang="en-US" sz="1200" b="1" dirty="0"/>
              <a:t>个时钟周期（</a:t>
            </a:r>
            <a:r>
              <a:rPr lang="en-US" altLang="zh-CN" sz="1200" b="1" dirty="0"/>
              <a:t>3x4=12</a:t>
            </a:r>
            <a:r>
              <a:rPr lang="zh-CN" altLang="en-US" sz="1200" b="1" dirty="0"/>
              <a:t>），图</a:t>
            </a:r>
            <a:r>
              <a:rPr lang="en-US" altLang="zh-CN" sz="1200" b="1" dirty="0"/>
              <a:t>6.37</a:t>
            </a:r>
            <a:r>
              <a:rPr lang="zh-CN" altLang="en-US" sz="1200" b="1" dirty="0"/>
              <a:t>。</a:t>
            </a:r>
            <a:endParaRPr lang="en-US" altLang="zh-CN" sz="12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3" eaLnBrk="1" hangingPunct="1"/>
            <a:endParaRPr lang="en-US" altLang="zh-CN" sz="1200" b="1" dirty="0"/>
          </a:p>
          <a:p>
            <a:pPr lvl="1" eaLnBrk="1" hangingPunct="1"/>
            <a:endParaRPr lang="en-US" altLang="zh-CN" sz="1050" b="1" dirty="0"/>
          </a:p>
        </p:txBody>
      </p:sp>
      <p:grpSp>
        <p:nvGrpSpPr>
          <p:cNvPr id="8" name="组合 7">
            <a:extLst>
              <a:ext uri="{FF2B5EF4-FFF2-40B4-BE49-F238E27FC236}">
                <a16:creationId xmlns:a16="http://schemas.microsoft.com/office/drawing/2014/main" id="{6BA9CCFB-EF90-3C59-49F4-076A5EBBA1DF}"/>
              </a:ext>
            </a:extLst>
          </p:cNvPr>
          <p:cNvGrpSpPr/>
          <p:nvPr/>
        </p:nvGrpSpPr>
        <p:grpSpPr>
          <a:xfrm>
            <a:off x="2411760" y="4348725"/>
            <a:ext cx="4572000" cy="2381610"/>
            <a:chOff x="2483768" y="4276717"/>
            <a:chExt cx="4572000" cy="2381610"/>
          </a:xfrm>
        </p:grpSpPr>
        <p:pic>
          <p:nvPicPr>
            <p:cNvPr id="6" name="图片 5">
              <a:extLst>
                <a:ext uri="{FF2B5EF4-FFF2-40B4-BE49-F238E27FC236}">
                  <a16:creationId xmlns:a16="http://schemas.microsoft.com/office/drawing/2014/main" id="{A6E721E6-2EB2-6080-C1DA-613F99D539C4}"/>
                </a:ext>
              </a:extLst>
            </p:cNvPr>
            <p:cNvPicPr>
              <a:picLocks noChangeAspect="1"/>
            </p:cNvPicPr>
            <p:nvPr/>
          </p:nvPicPr>
          <p:blipFill>
            <a:blip r:embed="rId2"/>
            <a:stretch>
              <a:fillRect/>
            </a:stretch>
          </p:blipFill>
          <p:spPr>
            <a:xfrm>
              <a:off x="2483768" y="4276717"/>
              <a:ext cx="4572000" cy="2032603"/>
            </a:xfrm>
            <a:prstGeom prst="rect">
              <a:avLst/>
            </a:prstGeom>
          </p:spPr>
        </p:pic>
        <p:sp>
          <p:nvSpPr>
            <p:cNvPr id="7" name="文本框 6">
              <a:extLst>
                <a:ext uri="{FF2B5EF4-FFF2-40B4-BE49-F238E27FC236}">
                  <a16:creationId xmlns:a16="http://schemas.microsoft.com/office/drawing/2014/main" id="{967DB070-0254-DDBB-3490-980B2563F859}"/>
                </a:ext>
              </a:extLst>
            </p:cNvPr>
            <p:cNvSpPr txBox="1"/>
            <p:nvPr/>
          </p:nvSpPr>
          <p:spPr>
            <a:xfrm>
              <a:off x="3635896" y="6381328"/>
              <a:ext cx="2449710" cy="276999"/>
            </a:xfrm>
            <a:prstGeom prst="rect">
              <a:avLst/>
            </a:prstGeom>
            <a:noFill/>
          </p:spPr>
          <p:txBody>
            <a:bodyPr wrap="none" rtlCol="0">
              <a:spAutoFit/>
            </a:bodyPr>
            <a:lstStyle/>
            <a:p>
              <a:r>
                <a:rPr lang="zh-CN" altLang="en-US" sz="1200" b="1" dirty="0"/>
                <a:t>图</a:t>
              </a:r>
              <a:r>
                <a:rPr lang="en-US" altLang="zh-CN" sz="1200" b="1" dirty="0"/>
                <a:t>6.37    </a:t>
              </a:r>
              <a:r>
                <a:rPr lang="zh-CN" altLang="en-US" sz="1200" b="1" dirty="0"/>
                <a:t>定长指令周期的三级时序</a:t>
              </a:r>
            </a:p>
          </p:txBody>
        </p:sp>
      </p:grpSp>
    </p:spTree>
    <p:extLst>
      <p:ext uri="{BB962C8B-B14F-4D97-AF65-F5344CB8AC3E}">
        <p14:creationId xmlns:p14="http://schemas.microsoft.com/office/powerpoint/2010/main" val="2289344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5902C-97DD-F194-F6C3-E393CDF90AFF}"/>
              </a:ext>
            </a:extLst>
          </p:cNvPr>
          <p:cNvSpPr>
            <a:spLocks noGrp="1"/>
          </p:cNvSpPr>
          <p:nvPr>
            <p:ph idx="1"/>
          </p:nvPr>
        </p:nvSpPr>
        <p:spPr>
          <a:xfrm>
            <a:off x="457200" y="260648"/>
            <a:ext cx="8229600" cy="5256584"/>
          </a:xfrm>
        </p:spPr>
        <p:txBody>
          <a:bodyPr rtlCol="0">
            <a:normAutofit/>
          </a:bodyPr>
          <a:lstStyle/>
          <a:p>
            <a:pPr lvl="2" eaLnBrk="1" hangingPunct="1"/>
            <a:r>
              <a:rPr lang="zh-CN" altLang="en-US" sz="1800" b="1" dirty="0"/>
              <a:t>（</a:t>
            </a:r>
            <a:r>
              <a:rPr lang="en-US" altLang="zh-CN" sz="1800" b="1" dirty="0"/>
              <a:t>2</a:t>
            </a:r>
            <a:r>
              <a:rPr lang="zh-CN" altLang="en-US" sz="1800" b="1" dirty="0"/>
              <a:t>）变长指令周期</a:t>
            </a:r>
            <a:endParaRPr lang="en-US" altLang="zh-CN" sz="1600" b="1" dirty="0"/>
          </a:p>
          <a:p>
            <a:pPr lvl="3" eaLnBrk="1" hangingPunct="1"/>
            <a:endParaRPr lang="en-US" altLang="zh-CN" sz="1000" b="1" dirty="0"/>
          </a:p>
          <a:p>
            <a:pPr lvl="3" eaLnBrk="1" hangingPunct="1"/>
            <a:r>
              <a:rPr lang="zh-CN" altLang="en-US" sz="1200" b="1" dirty="0"/>
              <a:t>不同的指令包含的机器周期数是不同的；例如单总线结构的计算机（图</a:t>
            </a:r>
            <a:r>
              <a:rPr lang="en-US" altLang="zh-CN" sz="1200" b="1" dirty="0"/>
              <a:t>6.14</a:t>
            </a:r>
            <a:r>
              <a:rPr lang="zh-CN" altLang="en-US" sz="1200" b="1" dirty="0"/>
              <a:t>）</a:t>
            </a:r>
            <a:r>
              <a:rPr lang="en-US" altLang="zh-CN" sz="1200" b="1" dirty="0" err="1">
                <a:solidFill>
                  <a:srgbClr val="FF0000"/>
                </a:solidFill>
              </a:rPr>
              <a:t>lw</a:t>
            </a:r>
            <a:r>
              <a:rPr lang="zh-CN" altLang="en-US" sz="1200" b="1" dirty="0">
                <a:solidFill>
                  <a:srgbClr val="FF0000"/>
                </a:solidFill>
              </a:rPr>
              <a:t>、</a:t>
            </a:r>
            <a:r>
              <a:rPr lang="en-US" altLang="zh-CN" sz="1200" b="1" dirty="0" err="1">
                <a:solidFill>
                  <a:srgbClr val="FF0000"/>
                </a:solidFill>
              </a:rPr>
              <a:t>sw</a:t>
            </a:r>
            <a:r>
              <a:rPr lang="zh-CN" altLang="en-US" sz="1200" b="1" dirty="0">
                <a:solidFill>
                  <a:srgbClr val="FF0000"/>
                </a:solidFill>
              </a:rPr>
              <a:t>、</a:t>
            </a:r>
            <a:r>
              <a:rPr lang="en-US" altLang="zh-CN" sz="1200" b="1" dirty="0" err="1">
                <a:solidFill>
                  <a:srgbClr val="FF0000"/>
                </a:solidFill>
              </a:rPr>
              <a:t>beq</a:t>
            </a:r>
            <a:r>
              <a:rPr lang="zh-CN" altLang="en-US" sz="1200" b="1" dirty="0">
                <a:solidFill>
                  <a:srgbClr val="FF0000"/>
                </a:solidFill>
              </a:rPr>
              <a:t>指令</a:t>
            </a:r>
            <a:r>
              <a:rPr lang="zh-CN" altLang="en-US" sz="1200" b="1" dirty="0"/>
              <a:t>包含</a:t>
            </a:r>
            <a:r>
              <a:rPr lang="en-US" altLang="zh-CN" sz="1200" b="1" dirty="0"/>
              <a:t>3</a:t>
            </a:r>
            <a:r>
              <a:rPr lang="zh-CN" altLang="en-US" sz="1200" b="1" dirty="0"/>
              <a:t>个机器周期：取指周期、计算周期、执行周期，</a:t>
            </a:r>
            <a:r>
              <a:rPr lang="en-US" altLang="zh-CN" sz="1200" b="1" dirty="0">
                <a:solidFill>
                  <a:srgbClr val="FF0000"/>
                </a:solidFill>
              </a:rPr>
              <a:t>add</a:t>
            </a:r>
            <a:r>
              <a:rPr lang="zh-CN" altLang="en-US" sz="1200" b="1" dirty="0">
                <a:solidFill>
                  <a:srgbClr val="FF0000"/>
                </a:solidFill>
              </a:rPr>
              <a:t>、</a:t>
            </a:r>
            <a:r>
              <a:rPr lang="en-US" altLang="zh-CN" sz="1200" b="1" dirty="0" err="1">
                <a:solidFill>
                  <a:srgbClr val="FF0000"/>
                </a:solidFill>
              </a:rPr>
              <a:t>addi</a:t>
            </a:r>
            <a:r>
              <a:rPr lang="zh-CN" altLang="en-US" sz="1200" b="1" dirty="0">
                <a:solidFill>
                  <a:srgbClr val="FF0000"/>
                </a:solidFill>
              </a:rPr>
              <a:t>指令</a:t>
            </a:r>
            <a:r>
              <a:rPr lang="zh-CN" altLang="en-US" sz="1200" b="1" dirty="0"/>
              <a:t>包含</a:t>
            </a:r>
            <a:r>
              <a:rPr lang="en-US" altLang="zh-CN" sz="1200" b="1" dirty="0"/>
              <a:t>2</a:t>
            </a:r>
            <a:r>
              <a:rPr lang="zh-CN" altLang="en-US" sz="1200" b="1" dirty="0"/>
              <a:t>个机器周期：取指周期、执行周期。</a:t>
            </a:r>
            <a:endParaRPr lang="en-US" altLang="zh-CN" sz="1200" b="1" dirty="0"/>
          </a:p>
          <a:p>
            <a:pPr lvl="3" eaLnBrk="1" hangingPunct="1"/>
            <a:endParaRPr lang="en-US" altLang="zh-CN" sz="1200" b="1" dirty="0"/>
          </a:p>
          <a:p>
            <a:pPr lvl="3" eaLnBrk="1" hangingPunct="1"/>
            <a:r>
              <a:rPr lang="zh-CN" altLang="en-US" sz="1200" b="1" dirty="0"/>
              <a:t>图</a:t>
            </a:r>
            <a:r>
              <a:rPr lang="en-US" altLang="zh-CN" sz="1200" b="1" dirty="0"/>
              <a:t>6.38</a:t>
            </a:r>
            <a:r>
              <a:rPr lang="zh-CN" altLang="en-US" sz="1200" b="1" dirty="0"/>
              <a:t>中第</a:t>
            </a:r>
            <a:r>
              <a:rPr lang="en-US" altLang="zh-CN" sz="1200" b="1" dirty="0"/>
              <a:t>1</a:t>
            </a:r>
            <a:r>
              <a:rPr lang="zh-CN" altLang="en-US" sz="1200" b="1" dirty="0"/>
              <a:t>个指令周期包含</a:t>
            </a:r>
            <a:r>
              <a:rPr lang="en-US" altLang="zh-CN" sz="1200" b="1" dirty="0"/>
              <a:t>3</a:t>
            </a:r>
            <a:r>
              <a:rPr lang="zh-CN" altLang="en-US" sz="1200" b="1" dirty="0"/>
              <a:t>个机器周期：</a:t>
            </a:r>
            <a:r>
              <a:rPr lang="en-US" altLang="zh-CN" sz="1200" b="1" dirty="0" err="1"/>
              <a:t>M</a:t>
            </a:r>
            <a:r>
              <a:rPr lang="en-US" altLang="zh-CN" sz="1200" b="1" baseline="-25000" dirty="0" err="1"/>
              <a:t>if</a:t>
            </a:r>
            <a:r>
              <a:rPr lang="zh-CN" altLang="en-US" sz="1200" b="1" dirty="0"/>
              <a:t>、</a:t>
            </a:r>
            <a:r>
              <a:rPr lang="en-US" altLang="zh-CN" sz="1200" b="1" dirty="0" err="1"/>
              <a:t>M</a:t>
            </a:r>
            <a:r>
              <a:rPr lang="en-US" altLang="zh-CN" sz="1200" b="1" baseline="-25000" dirty="0" err="1"/>
              <a:t>cal</a:t>
            </a:r>
            <a:r>
              <a:rPr lang="zh-CN" altLang="en-US" sz="1200" b="1" dirty="0"/>
              <a:t>、</a:t>
            </a:r>
            <a:r>
              <a:rPr lang="en-US" altLang="zh-CN" sz="1200" b="1" dirty="0"/>
              <a:t>M</a:t>
            </a:r>
            <a:r>
              <a:rPr lang="en-US" altLang="zh-CN" sz="1200" b="1" baseline="-25000" dirty="0"/>
              <a:t>ex</a:t>
            </a:r>
            <a:r>
              <a:rPr lang="zh-CN" altLang="en-US" sz="1200" b="1" dirty="0"/>
              <a:t>，第</a:t>
            </a:r>
            <a:r>
              <a:rPr lang="en-US" altLang="zh-CN" sz="1200" b="1" dirty="0"/>
              <a:t>2</a:t>
            </a:r>
            <a:r>
              <a:rPr lang="zh-CN" altLang="en-US" sz="1200" b="1" dirty="0"/>
              <a:t>个指令周期包含</a:t>
            </a:r>
            <a:r>
              <a:rPr lang="en-US" altLang="zh-CN" sz="1200" b="1" dirty="0"/>
              <a:t>2</a:t>
            </a:r>
            <a:r>
              <a:rPr lang="zh-CN" altLang="en-US" sz="1200" b="1" dirty="0"/>
              <a:t>个机器周期：</a:t>
            </a:r>
            <a:r>
              <a:rPr lang="en-US" altLang="zh-CN" sz="1200" b="1" dirty="0" err="1"/>
              <a:t>M</a:t>
            </a:r>
            <a:r>
              <a:rPr lang="en-US" altLang="zh-CN" sz="1200" b="1" baseline="-25000" dirty="0" err="1"/>
              <a:t>if</a:t>
            </a:r>
            <a:r>
              <a:rPr lang="zh-CN" altLang="en-US" sz="1200" b="1" dirty="0"/>
              <a:t>、</a:t>
            </a:r>
            <a:r>
              <a:rPr lang="en-US" altLang="zh-CN" sz="1200" b="1" dirty="0"/>
              <a:t>M</a:t>
            </a:r>
            <a:r>
              <a:rPr lang="en-US" altLang="zh-CN" sz="1200" b="1" baseline="-25000" dirty="0"/>
              <a:t>ex</a:t>
            </a:r>
            <a:r>
              <a:rPr lang="zh-CN" altLang="en-US" sz="1200" b="1" dirty="0"/>
              <a:t>。</a:t>
            </a:r>
            <a:endParaRPr lang="en-US" altLang="zh-CN" sz="1200" b="1" dirty="0"/>
          </a:p>
          <a:p>
            <a:pPr lvl="3" eaLnBrk="1" hangingPunct="1"/>
            <a:endParaRPr lang="en-US" altLang="zh-CN" sz="1200" b="1" dirty="0"/>
          </a:p>
          <a:p>
            <a:pPr lvl="3" eaLnBrk="1" hangingPunct="1"/>
            <a:r>
              <a:rPr lang="zh-CN" altLang="en-US" sz="1200" b="1" dirty="0"/>
              <a:t>不同的机器周期包含的时钟周期数也是不同的，例如</a:t>
            </a:r>
            <a:r>
              <a:rPr lang="zh-CN" altLang="en-US" sz="1200" b="1" dirty="0">
                <a:solidFill>
                  <a:srgbClr val="FF0000"/>
                </a:solidFill>
              </a:rPr>
              <a:t>取指指令</a:t>
            </a:r>
            <a:r>
              <a:rPr lang="zh-CN" altLang="en-US" sz="1200" b="1" dirty="0"/>
              <a:t>包含</a:t>
            </a:r>
            <a:r>
              <a:rPr lang="en-US" altLang="zh-CN" sz="1200" b="1" dirty="0"/>
              <a:t>4</a:t>
            </a:r>
            <a:r>
              <a:rPr lang="zh-CN" altLang="en-US" sz="1200" b="1" dirty="0"/>
              <a:t>个时钟周期，</a:t>
            </a:r>
            <a:r>
              <a:rPr lang="zh-CN" altLang="en-US" sz="1200" b="1" dirty="0">
                <a:solidFill>
                  <a:srgbClr val="FF0000"/>
                </a:solidFill>
              </a:rPr>
              <a:t>计算周期</a:t>
            </a:r>
            <a:r>
              <a:rPr lang="zh-CN" altLang="en-US" sz="1200" b="1" dirty="0"/>
              <a:t>包含</a:t>
            </a:r>
            <a:r>
              <a:rPr lang="en-US" altLang="zh-CN" sz="1200" b="1" dirty="0"/>
              <a:t>2</a:t>
            </a:r>
            <a:r>
              <a:rPr lang="zh-CN" altLang="en-US" sz="1200" b="1" dirty="0"/>
              <a:t>个时钟周期，</a:t>
            </a:r>
            <a:r>
              <a:rPr lang="zh-CN" altLang="en-US" sz="1200" b="1" dirty="0">
                <a:solidFill>
                  <a:srgbClr val="FF0000"/>
                </a:solidFill>
              </a:rPr>
              <a:t>执行周期</a:t>
            </a:r>
            <a:r>
              <a:rPr lang="zh-CN" altLang="en-US" sz="1200" b="1" dirty="0"/>
              <a:t>包含</a:t>
            </a:r>
            <a:r>
              <a:rPr lang="en-US" altLang="zh-CN" sz="1200" b="1" dirty="0"/>
              <a:t>3</a:t>
            </a:r>
            <a:r>
              <a:rPr lang="zh-CN" altLang="en-US" sz="1200" b="1" dirty="0"/>
              <a:t>个时钟周期。</a:t>
            </a:r>
            <a:endParaRPr lang="en-US" altLang="zh-CN" sz="1200" b="1" dirty="0"/>
          </a:p>
          <a:p>
            <a:pPr lvl="3" eaLnBrk="1" hangingPunct="1"/>
            <a:endParaRPr lang="en-US" altLang="zh-CN" sz="1200" b="1" dirty="0"/>
          </a:p>
          <a:p>
            <a:pPr lvl="3" eaLnBrk="1" hangingPunct="1"/>
            <a:r>
              <a:rPr lang="zh-CN" altLang="en-US" sz="1200" b="1" dirty="0"/>
              <a:t>执行</a:t>
            </a:r>
            <a:r>
              <a:rPr lang="en-US" altLang="zh-CN" sz="1200" b="1" dirty="0" err="1"/>
              <a:t>lw</a:t>
            </a:r>
            <a:r>
              <a:rPr lang="zh-CN" altLang="en-US" sz="1200" b="1" dirty="0"/>
              <a:t>、</a:t>
            </a:r>
            <a:r>
              <a:rPr lang="en-US" altLang="zh-CN" sz="1200" b="1" dirty="0" err="1"/>
              <a:t>sw</a:t>
            </a:r>
            <a:r>
              <a:rPr lang="zh-CN" altLang="en-US" sz="1200" b="1" dirty="0"/>
              <a:t>、</a:t>
            </a:r>
            <a:r>
              <a:rPr lang="en-US" altLang="zh-CN" sz="1200" b="1" dirty="0" err="1"/>
              <a:t>beq</a:t>
            </a:r>
            <a:r>
              <a:rPr lang="zh-CN" altLang="en-US" sz="1200" b="1" dirty="0"/>
              <a:t>指令需要</a:t>
            </a:r>
            <a:r>
              <a:rPr lang="en-US" altLang="zh-CN" sz="1200" b="1" dirty="0"/>
              <a:t>9</a:t>
            </a:r>
            <a:r>
              <a:rPr lang="zh-CN" altLang="en-US" sz="1200" b="1" dirty="0"/>
              <a:t>个时钟周期，执行</a:t>
            </a:r>
            <a:r>
              <a:rPr lang="en-US" altLang="zh-CN" sz="1200" b="1" dirty="0"/>
              <a:t>add</a:t>
            </a:r>
            <a:r>
              <a:rPr lang="zh-CN" altLang="en-US" sz="1200" b="1" dirty="0"/>
              <a:t>、</a:t>
            </a:r>
            <a:r>
              <a:rPr lang="en-US" altLang="zh-CN" sz="1200" b="1" dirty="0" err="1"/>
              <a:t>addi</a:t>
            </a:r>
            <a:r>
              <a:rPr lang="zh-CN" altLang="en-US" sz="1200" b="1" dirty="0"/>
              <a:t>指令需要</a:t>
            </a:r>
            <a:r>
              <a:rPr lang="en-US" altLang="zh-CN" sz="1200" b="1" dirty="0"/>
              <a:t>7</a:t>
            </a:r>
            <a:r>
              <a:rPr lang="zh-CN" altLang="en-US" sz="1200" b="1" dirty="0"/>
              <a:t>个时钟周期。</a:t>
            </a:r>
            <a:endParaRPr lang="en-US" altLang="zh-CN" sz="1200" b="1" dirty="0"/>
          </a:p>
          <a:p>
            <a:pPr lvl="3" eaLnBrk="1" hangingPunct="1"/>
            <a:endParaRPr lang="en-US" altLang="zh-CN" sz="1200" b="1" dirty="0"/>
          </a:p>
          <a:p>
            <a:pPr lvl="3" eaLnBrk="1" hangingPunct="1"/>
            <a:r>
              <a:rPr lang="zh-CN" altLang="en-US" sz="1200" b="1" dirty="0"/>
              <a:t>教材中</a:t>
            </a:r>
            <a:r>
              <a:rPr lang="en-US" altLang="zh-CN" sz="1200" b="1" dirty="0"/>
              <a:t>P219</a:t>
            </a:r>
            <a:r>
              <a:rPr lang="zh-CN" altLang="en-US" sz="1200" b="1" dirty="0"/>
              <a:t>的“（</a:t>
            </a:r>
            <a:r>
              <a:rPr lang="en-US" altLang="zh-CN" sz="1200" b="1" dirty="0"/>
              <a:t>2</a:t>
            </a:r>
            <a:r>
              <a:rPr lang="zh-CN" altLang="en-US" sz="1200" b="1" dirty="0"/>
              <a:t>）机器周期固定，节拍数不固定”和“（</a:t>
            </a:r>
            <a:r>
              <a:rPr lang="en-US" altLang="zh-CN" sz="1200" b="1" dirty="0"/>
              <a:t>3</a:t>
            </a:r>
            <a:r>
              <a:rPr lang="zh-CN" altLang="en-US" sz="1200" b="1" dirty="0"/>
              <a:t>）中央与局部控制相结合”都属于变长指令周期。</a:t>
            </a:r>
            <a:endParaRPr lang="en-US" altLang="zh-CN" sz="1200" b="1" dirty="0"/>
          </a:p>
          <a:p>
            <a:pPr lvl="1" eaLnBrk="1" hangingPunct="1"/>
            <a:endParaRPr lang="en-US" altLang="zh-CN" sz="1050" b="1" dirty="0"/>
          </a:p>
        </p:txBody>
      </p:sp>
      <p:grpSp>
        <p:nvGrpSpPr>
          <p:cNvPr id="3" name="组合 2">
            <a:extLst>
              <a:ext uri="{FF2B5EF4-FFF2-40B4-BE49-F238E27FC236}">
                <a16:creationId xmlns:a16="http://schemas.microsoft.com/office/drawing/2014/main" id="{0FB2EC1D-D7B4-924E-51BD-6A35BE165A8E}"/>
              </a:ext>
            </a:extLst>
          </p:cNvPr>
          <p:cNvGrpSpPr/>
          <p:nvPr/>
        </p:nvGrpSpPr>
        <p:grpSpPr>
          <a:xfrm>
            <a:off x="457200" y="4495314"/>
            <a:ext cx="2619164" cy="1517404"/>
            <a:chOff x="1389892" y="3212976"/>
            <a:chExt cx="6278165" cy="3847539"/>
          </a:xfrm>
        </p:grpSpPr>
        <p:pic>
          <p:nvPicPr>
            <p:cNvPr id="5" name="图片 4">
              <a:extLst>
                <a:ext uri="{FF2B5EF4-FFF2-40B4-BE49-F238E27FC236}">
                  <a16:creationId xmlns:a16="http://schemas.microsoft.com/office/drawing/2014/main" id="{205C2D21-8B58-F456-42A8-4659A2EBC669}"/>
                </a:ext>
              </a:extLst>
            </p:cNvPr>
            <p:cNvPicPr>
              <a:picLocks noChangeAspect="1"/>
            </p:cNvPicPr>
            <p:nvPr/>
          </p:nvPicPr>
          <p:blipFill>
            <a:blip r:embed="rId2"/>
            <a:stretch>
              <a:fillRect/>
            </a:stretch>
          </p:blipFill>
          <p:spPr>
            <a:xfrm>
              <a:off x="1907704" y="3212976"/>
              <a:ext cx="5760353" cy="3168352"/>
            </a:xfrm>
            <a:prstGeom prst="rect">
              <a:avLst/>
            </a:prstGeom>
          </p:spPr>
        </p:pic>
        <p:sp>
          <p:nvSpPr>
            <p:cNvPr id="6" name="文本框 5">
              <a:extLst>
                <a:ext uri="{FF2B5EF4-FFF2-40B4-BE49-F238E27FC236}">
                  <a16:creationId xmlns:a16="http://schemas.microsoft.com/office/drawing/2014/main" id="{7EE056AD-8ECD-5BDB-02A6-960209DD8ED5}"/>
                </a:ext>
              </a:extLst>
            </p:cNvPr>
            <p:cNvSpPr txBox="1"/>
            <p:nvPr/>
          </p:nvSpPr>
          <p:spPr>
            <a:xfrm>
              <a:off x="1389892" y="6682071"/>
              <a:ext cx="3818007" cy="378444"/>
            </a:xfrm>
            <a:prstGeom prst="rect">
              <a:avLst/>
            </a:prstGeom>
            <a:noFill/>
          </p:spPr>
          <p:txBody>
            <a:bodyPr wrap="none" rtlCol="0">
              <a:spAutoFit/>
            </a:bodyPr>
            <a:lstStyle/>
            <a:p>
              <a:r>
                <a:rPr lang="zh-CN" altLang="en-US" sz="1200" b="1" dirty="0"/>
                <a:t>图</a:t>
              </a:r>
              <a:r>
                <a:rPr lang="en-US" altLang="zh-CN" sz="1200" b="1" dirty="0"/>
                <a:t>6.14    </a:t>
              </a:r>
              <a:r>
                <a:rPr lang="zh-CN" altLang="en-US" sz="1200" b="1" dirty="0"/>
                <a:t>单总线结构数据通路指令方框图</a:t>
              </a:r>
            </a:p>
          </p:txBody>
        </p:sp>
      </p:grpSp>
      <p:grpSp>
        <p:nvGrpSpPr>
          <p:cNvPr id="11" name="组合 10">
            <a:extLst>
              <a:ext uri="{FF2B5EF4-FFF2-40B4-BE49-F238E27FC236}">
                <a16:creationId xmlns:a16="http://schemas.microsoft.com/office/drawing/2014/main" id="{2B756A3D-0EC3-A64B-6540-1D1AB32B12AA}"/>
              </a:ext>
            </a:extLst>
          </p:cNvPr>
          <p:cNvGrpSpPr/>
          <p:nvPr/>
        </p:nvGrpSpPr>
        <p:grpSpPr>
          <a:xfrm>
            <a:off x="4355976" y="4077072"/>
            <a:ext cx="4283968" cy="2212645"/>
            <a:chOff x="1979712" y="4077072"/>
            <a:chExt cx="5292080" cy="2728929"/>
          </a:xfrm>
        </p:grpSpPr>
        <p:pic>
          <p:nvPicPr>
            <p:cNvPr id="12" name="图片 11">
              <a:extLst>
                <a:ext uri="{FF2B5EF4-FFF2-40B4-BE49-F238E27FC236}">
                  <a16:creationId xmlns:a16="http://schemas.microsoft.com/office/drawing/2014/main" id="{820C4CC3-D7AC-E878-4B5C-5BDEC70A781F}"/>
                </a:ext>
              </a:extLst>
            </p:cNvPr>
            <p:cNvPicPr>
              <a:picLocks noChangeAspect="1"/>
            </p:cNvPicPr>
            <p:nvPr/>
          </p:nvPicPr>
          <p:blipFill>
            <a:blip r:embed="rId3"/>
            <a:stretch>
              <a:fillRect/>
            </a:stretch>
          </p:blipFill>
          <p:spPr>
            <a:xfrm>
              <a:off x="1979712" y="4077072"/>
              <a:ext cx="5292080" cy="2392576"/>
            </a:xfrm>
            <a:prstGeom prst="rect">
              <a:avLst/>
            </a:prstGeom>
          </p:spPr>
        </p:pic>
        <p:sp>
          <p:nvSpPr>
            <p:cNvPr id="13" name="文本框 12">
              <a:extLst>
                <a:ext uri="{FF2B5EF4-FFF2-40B4-BE49-F238E27FC236}">
                  <a16:creationId xmlns:a16="http://schemas.microsoft.com/office/drawing/2014/main" id="{75342FE6-C4B0-6672-5741-0A1CBB267BCF}"/>
                </a:ext>
              </a:extLst>
            </p:cNvPr>
            <p:cNvSpPr txBox="1"/>
            <p:nvPr/>
          </p:nvSpPr>
          <p:spPr>
            <a:xfrm>
              <a:off x="3421385" y="6464369"/>
              <a:ext cx="3026181" cy="341632"/>
            </a:xfrm>
            <a:prstGeom prst="rect">
              <a:avLst/>
            </a:prstGeom>
            <a:noFill/>
          </p:spPr>
          <p:txBody>
            <a:bodyPr wrap="none" rtlCol="0">
              <a:spAutoFit/>
            </a:bodyPr>
            <a:lstStyle/>
            <a:p>
              <a:r>
                <a:rPr lang="zh-CN" altLang="en-US" sz="1200" b="1" dirty="0"/>
                <a:t>图</a:t>
              </a:r>
              <a:r>
                <a:rPr lang="en-US" altLang="zh-CN" sz="1200" b="1" dirty="0"/>
                <a:t>6.38    </a:t>
              </a:r>
              <a:r>
                <a:rPr lang="zh-CN" altLang="en-US" sz="1200" b="1" dirty="0"/>
                <a:t>变长指令周期的三级时序</a:t>
              </a:r>
            </a:p>
          </p:txBody>
        </p:sp>
      </p:grpSp>
    </p:spTree>
    <p:extLst>
      <p:ext uri="{BB962C8B-B14F-4D97-AF65-F5344CB8AC3E}">
        <p14:creationId xmlns:p14="http://schemas.microsoft.com/office/powerpoint/2010/main" val="18304145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5902C-97DD-F194-F6C3-E393CDF90AFF}"/>
              </a:ext>
            </a:extLst>
          </p:cNvPr>
          <p:cNvSpPr>
            <a:spLocks noGrp="1"/>
          </p:cNvSpPr>
          <p:nvPr>
            <p:ph idx="1"/>
          </p:nvPr>
        </p:nvSpPr>
        <p:spPr>
          <a:xfrm>
            <a:off x="457200" y="404664"/>
            <a:ext cx="8229600" cy="5256584"/>
          </a:xfrm>
        </p:spPr>
        <p:txBody>
          <a:bodyPr rtlCol="0">
            <a:normAutofit/>
          </a:bodyPr>
          <a:lstStyle/>
          <a:p>
            <a:pPr lvl="1" eaLnBrk="1" hangingPunct="1"/>
            <a:r>
              <a:rPr lang="en-US" altLang="zh-CN" sz="2000" b="1" dirty="0"/>
              <a:t>2</a:t>
            </a:r>
            <a:r>
              <a:rPr lang="zh-CN" altLang="en-US" sz="2000" b="1" dirty="0"/>
              <a:t>、异步控制方式</a:t>
            </a:r>
            <a:endParaRPr lang="en-US" altLang="zh-CN" sz="2000" b="1" dirty="0"/>
          </a:p>
          <a:p>
            <a:pPr lvl="1" eaLnBrk="1" hangingPunct="1"/>
            <a:endParaRPr lang="en-US" altLang="zh-CN" sz="1000" b="1" dirty="0"/>
          </a:p>
          <a:p>
            <a:pPr lvl="2" eaLnBrk="1" hangingPunct="1"/>
            <a:r>
              <a:rPr lang="zh-CN" altLang="en-US" sz="1600" b="1" dirty="0"/>
              <a:t>异步控制方式</a:t>
            </a:r>
            <a:r>
              <a:rPr lang="zh-CN" altLang="en-US" sz="1600" b="1" dirty="0">
                <a:solidFill>
                  <a:srgbClr val="FF0000"/>
                </a:solidFill>
              </a:rPr>
              <a:t>没有统一时钟信号</a:t>
            </a:r>
            <a:r>
              <a:rPr lang="zh-CN" altLang="en-US" sz="1600" b="1" dirty="0"/>
              <a:t>，没有固定的机器周期和节拍。</a:t>
            </a:r>
            <a:endParaRPr lang="en-US" altLang="zh-CN" sz="1600" b="1" dirty="0"/>
          </a:p>
          <a:p>
            <a:pPr lvl="2" eaLnBrk="1" hangingPunct="1"/>
            <a:endParaRPr lang="en-US" altLang="zh-CN" sz="1600" b="1" dirty="0"/>
          </a:p>
          <a:p>
            <a:pPr lvl="2" eaLnBrk="1" hangingPunct="1"/>
            <a:r>
              <a:rPr lang="zh-CN" altLang="en-US" sz="1600" b="1" dirty="0"/>
              <a:t>各功能部件及操作的时序采用</a:t>
            </a:r>
            <a:r>
              <a:rPr lang="zh-CN" altLang="en-US" sz="1600" b="1" dirty="0">
                <a:solidFill>
                  <a:srgbClr val="FF0000"/>
                </a:solidFill>
              </a:rPr>
              <a:t>应答机制</a:t>
            </a:r>
            <a:r>
              <a:rPr lang="zh-CN" altLang="en-US" sz="1600" b="1" dirty="0"/>
              <a:t>实现，控制部件发出操作控制信号给功能部件后，必须等到功能部件发出</a:t>
            </a:r>
            <a:r>
              <a:rPr lang="zh-CN" altLang="en-US" sz="1600" b="1" dirty="0">
                <a:solidFill>
                  <a:srgbClr val="FF0000"/>
                </a:solidFill>
              </a:rPr>
              <a:t>应答信号</a:t>
            </a:r>
            <a:r>
              <a:rPr lang="zh-CN" altLang="en-US" sz="1600" b="1" dirty="0"/>
              <a:t>，才能开始下一步的操作。</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1" eaLnBrk="1" hangingPunct="1"/>
            <a:r>
              <a:rPr lang="en-US" altLang="zh-CN" sz="2000" b="1" dirty="0"/>
              <a:t>3</a:t>
            </a:r>
            <a:r>
              <a:rPr lang="zh-CN" altLang="en-US" sz="2000" b="1" dirty="0"/>
              <a:t>、联合控制方式</a:t>
            </a:r>
            <a:endParaRPr lang="en-US" altLang="zh-CN" sz="2000" b="1" dirty="0"/>
          </a:p>
          <a:p>
            <a:pPr lvl="1" eaLnBrk="1" hangingPunct="1"/>
            <a:endParaRPr lang="en-US" altLang="zh-CN" sz="1000" b="1" dirty="0"/>
          </a:p>
          <a:p>
            <a:pPr lvl="2" eaLnBrk="1" hangingPunct="1"/>
            <a:r>
              <a:rPr lang="zh-CN" altLang="en-US" sz="1600" b="1" dirty="0">
                <a:solidFill>
                  <a:srgbClr val="FF0000"/>
                </a:solidFill>
              </a:rPr>
              <a:t>同步控制和异步控制相结合</a:t>
            </a:r>
            <a:r>
              <a:rPr lang="zh-CN" altLang="en-US" sz="1600" b="1" dirty="0"/>
              <a:t>的方式。</a:t>
            </a:r>
            <a:endParaRPr lang="en-US" altLang="zh-CN" sz="1600" b="1" dirty="0"/>
          </a:p>
          <a:p>
            <a:pPr lvl="2" eaLnBrk="1" hangingPunct="1"/>
            <a:endParaRPr lang="en-US" altLang="zh-CN" sz="1600" b="1" dirty="0"/>
          </a:p>
          <a:p>
            <a:pPr lvl="2" eaLnBrk="1" hangingPunct="1"/>
            <a:r>
              <a:rPr lang="zh-CN" altLang="en-US" sz="1600" b="1" dirty="0"/>
              <a:t>对大多数操作控制序列采用机器周期、节拍电位进行</a:t>
            </a:r>
            <a:r>
              <a:rPr lang="zh-CN" altLang="en-US" sz="1600" b="1" dirty="0">
                <a:solidFill>
                  <a:srgbClr val="FF0000"/>
                </a:solidFill>
              </a:rPr>
              <a:t>同步控制</a:t>
            </a:r>
            <a:r>
              <a:rPr lang="zh-CN" altLang="en-US" sz="1600" b="1" dirty="0"/>
              <a:t>；而对少数时间难以确定的操作可以采用</a:t>
            </a:r>
            <a:r>
              <a:rPr lang="zh-CN" altLang="en-US" sz="1600" b="1" dirty="0">
                <a:solidFill>
                  <a:srgbClr val="FF0000"/>
                </a:solidFill>
              </a:rPr>
              <a:t>异步控制</a:t>
            </a:r>
            <a:r>
              <a:rPr lang="zh-CN" altLang="en-US" sz="1600" b="1" dirty="0"/>
              <a:t>方式。</a:t>
            </a:r>
            <a:endParaRPr lang="en-US" altLang="zh-CN" sz="1600" b="1" dirty="0"/>
          </a:p>
          <a:p>
            <a:pPr lvl="1" eaLnBrk="1" hangingPunct="1"/>
            <a:endParaRPr lang="en-US" altLang="zh-CN" sz="2000" b="1" dirty="0"/>
          </a:p>
          <a:p>
            <a:pPr lvl="2" eaLnBrk="1" hangingPunct="1"/>
            <a:endParaRPr lang="en-US" altLang="zh-CN" sz="1600" b="1" dirty="0"/>
          </a:p>
        </p:txBody>
      </p:sp>
    </p:spTree>
    <p:extLst>
      <p:ext uri="{BB962C8B-B14F-4D97-AF65-F5344CB8AC3E}">
        <p14:creationId xmlns:p14="http://schemas.microsoft.com/office/powerpoint/2010/main" val="2017931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5902C-97DD-F194-F6C3-E393CDF90AFF}"/>
              </a:ext>
            </a:extLst>
          </p:cNvPr>
          <p:cNvSpPr>
            <a:spLocks noGrp="1"/>
          </p:cNvSpPr>
          <p:nvPr>
            <p:ph idx="1"/>
          </p:nvPr>
        </p:nvSpPr>
        <p:spPr>
          <a:xfrm>
            <a:off x="457200" y="404664"/>
            <a:ext cx="8229600" cy="5256584"/>
          </a:xfrm>
        </p:spPr>
        <p:txBody>
          <a:bodyPr rtlCol="0">
            <a:normAutofit/>
          </a:bodyPr>
          <a:lstStyle/>
          <a:p>
            <a:pPr eaLnBrk="1" fontAlgn="auto" hangingPunct="1">
              <a:spcAft>
                <a:spcPts val="0"/>
              </a:spcAft>
              <a:defRPr/>
            </a:pPr>
            <a:r>
              <a:rPr lang="en-US" altLang="zh-CN" b="1" dirty="0">
                <a:ea typeface="黑体" pitchFamily="49" charset="-122"/>
              </a:rPr>
              <a:t>6.4.3  </a:t>
            </a:r>
            <a:r>
              <a:rPr lang="zh-CN" altLang="en-US" b="1" dirty="0">
                <a:ea typeface="黑体" pitchFamily="49" charset="-122"/>
              </a:rPr>
              <a:t>时序发生器</a:t>
            </a:r>
            <a:endParaRPr lang="en-US" altLang="zh-CN" sz="1800" b="1" dirty="0"/>
          </a:p>
          <a:p>
            <a:pPr lvl="1" eaLnBrk="1" hangingPunct="1"/>
            <a:endParaRPr lang="en-US" altLang="zh-CN" sz="1000" b="1" dirty="0"/>
          </a:p>
          <a:p>
            <a:pPr lvl="1" eaLnBrk="1" hangingPunct="1"/>
            <a:endParaRPr lang="en-US" altLang="zh-CN" sz="1000" b="1" dirty="0"/>
          </a:p>
          <a:p>
            <a:pPr lvl="1" eaLnBrk="1" hangingPunct="1"/>
            <a:r>
              <a:rPr lang="zh-CN" altLang="en-US" sz="1600" b="1" dirty="0">
                <a:solidFill>
                  <a:srgbClr val="FF0000"/>
                </a:solidFill>
              </a:rPr>
              <a:t>时序发生器</a:t>
            </a:r>
            <a:r>
              <a:rPr lang="zh-CN" altLang="en-US" sz="1600" b="1" dirty="0"/>
              <a:t>用于产生图</a:t>
            </a:r>
            <a:r>
              <a:rPr lang="en-US" altLang="zh-CN" sz="1600" b="1" dirty="0"/>
              <a:t>6.37</a:t>
            </a:r>
            <a:r>
              <a:rPr lang="zh-CN" altLang="en-US" sz="1600" b="1" dirty="0"/>
              <a:t>（定长指令周期）和图</a:t>
            </a:r>
            <a:r>
              <a:rPr lang="en-US" altLang="zh-CN" sz="1600" b="1" dirty="0"/>
              <a:t>6.38</a:t>
            </a:r>
            <a:r>
              <a:rPr lang="zh-CN" altLang="en-US" sz="1600" b="1" dirty="0"/>
              <a:t>（变长指令周期）中的</a:t>
            </a:r>
            <a:r>
              <a:rPr lang="zh-CN" altLang="en-US" sz="1600" b="1" dirty="0">
                <a:solidFill>
                  <a:srgbClr val="FF0000"/>
                </a:solidFill>
              </a:rPr>
              <a:t>状态周期</a:t>
            </a:r>
            <a:r>
              <a:rPr lang="zh-CN" altLang="en-US" sz="1600" b="1" dirty="0"/>
              <a:t>（取指周期</a:t>
            </a:r>
            <a:r>
              <a:rPr lang="en-US" altLang="zh-CN" sz="1600" b="1" dirty="0" err="1"/>
              <a:t>M</a:t>
            </a:r>
            <a:r>
              <a:rPr lang="en-US" altLang="zh-CN" sz="1600" b="1" baseline="-25000" dirty="0" err="1"/>
              <a:t>if</a:t>
            </a:r>
            <a:r>
              <a:rPr lang="zh-CN" altLang="en-US" sz="1600" b="1" dirty="0"/>
              <a:t>、计算周期</a:t>
            </a:r>
            <a:r>
              <a:rPr lang="en-US" altLang="zh-CN" sz="1600" b="1" dirty="0" err="1"/>
              <a:t>M</a:t>
            </a:r>
            <a:r>
              <a:rPr lang="en-US" altLang="zh-CN" sz="1600" b="1" baseline="-25000" dirty="0" err="1"/>
              <a:t>cal</a:t>
            </a:r>
            <a:r>
              <a:rPr lang="zh-CN" altLang="en-US" sz="1600" b="1" dirty="0"/>
              <a:t>、执行周期</a:t>
            </a:r>
            <a:r>
              <a:rPr lang="en-US" altLang="zh-CN" sz="1600" b="1" dirty="0"/>
              <a:t>M</a:t>
            </a:r>
            <a:r>
              <a:rPr lang="en-US" altLang="zh-CN" sz="1600" b="1" baseline="-25000" dirty="0"/>
              <a:t>ex</a:t>
            </a:r>
            <a:r>
              <a:rPr lang="zh-CN" altLang="en-US" sz="1600" b="1" dirty="0"/>
              <a:t>）与</a:t>
            </a:r>
            <a:r>
              <a:rPr lang="zh-CN" altLang="en-US" sz="1600" b="1" dirty="0">
                <a:solidFill>
                  <a:srgbClr val="FF0000"/>
                </a:solidFill>
              </a:rPr>
              <a:t>节拍电位</a:t>
            </a:r>
            <a:r>
              <a:rPr lang="zh-CN" altLang="en-US" sz="1600" b="1" dirty="0"/>
              <a:t>（</a:t>
            </a:r>
            <a:r>
              <a:rPr lang="en-US" altLang="zh-CN" sz="1600" b="1" dirty="0"/>
              <a:t>T1</a:t>
            </a:r>
            <a:r>
              <a:rPr lang="zh-CN" altLang="en-US" sz="1600" b="1" dirty="0"/>
              <a:t>、</a:t>
            </a:r>
            <a:r>
              <a:rPr lang="en-US" altLang="zh-CN" sz="1600" b="1" dirty="0"/>
              <a:t>T2</a:t>
            </a:r>
            <a:r>
              <a:rPr lang="zh-CN" altLang="en-US" sz="1600" b="1" dirty="0"/>
              <a:t>、</a:t>
            </a:r>
            <a:r>
              <a:rPr lang="en-US" altLang="zh-CN" sz="1600" b="1" dirty="0"/>
              <a:t>T3</a:t>
            </a:r>
            <a:r>
              <a:rPr lang="zh-CN" altLang="en-US" sz="1600" b="1" dirty="0"/>
              <a:t>、</a:t>
            </a:r>
            <a:r>
              <a:rPr lang="en-US" altLang="zh-CN" sz="1600" b="1" dirty="0"/>
              <a:t>T4</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时序发生器的</a:t>
            </a:r>
            <a:r>
              <a:rPr lang="zh-CN" altLang="en-US" sz="1600" b="1" dirty="0">
                <a:solidFill>
                  <a:srgbClr val="FF0000"/>
                </a:solidFill>
              </a:rPr>
              <a:t>输入</a:t>
            </a:r>
            <a:r>
              <a:rPr lang="zh-CN" altLang="en-US" sz="1600" b="1" dirty="0"/>
              <a:t>包括：时钟信号</a:t>
            </a:r>
            <a:r>
              <a:rPr lang="en-US" altLang="zh-CN" sz="1600" b="1" dirty="0"/>
              <a:t>CLK</a:t>
            </a:r>
            <a:r>
              <a:rPr lang="zh-CN" altLang="en-US" sz="1600" b="1" dirty="0"/>
              <a:t>、指令译码信号、反馈信号（如程序状态字寄存器</a:t>
            </a:r>
            <a:r>
              <a:rPr lang="en-US" altLang="zh-CN" sz="1600" b="1" dirty="0"/>
              <a:t>PSW/PSR</a:t>
            </a:r>
            <a:r>
              <a:rPr lang="zh-CN" altLang="en-US" sz="1600" b="1" dirty="0"/>
              <a:t>的输出、中断请求信号等）、启动</a:t>
            </a:r>
            <a:r>
              <a:rPr lang="en-US" altLang="zh-CN" sz="1600" b="1" dirty="0"/>
              <a:t>/</a:t>
            </a:r>
            <a:r>
              <a:rPr lang="zh-CN" altLang="en-US" sz="1600" b="1" dirty="0"/>
              <a:t>停止</a:t>
            </a:r>
            <a:r>
              <a:rPr lang="en-US" altLang="zh-CN" sz="1600" b="1" dirty="0"/>
              <a:t>/</a:t>
            </a:r>
            <a:r>
              <a:rPr lang="zh-CN" altLang="en-US" sz="1600" b="1" dirty="0"/>
              <a:t>复位信号等。</a:t>
            </a:r>
            <a:endParaRPr lang="en-US" altLang="zh-CN" sz="1600" b="1" dirty="0"/>
          </a:p>
          <a:p>
            <a:pPr lvl="1" eaLnBrk="1" hangingPunct="1"/>
            <a:endParaRPr lang="en-US" altLang="zh-CN" sz="1600" b="1" dirty="0"/>
          </a:p>
          <a:p>
            <a:pPr lvl="1" eaLnBrk="1" hangingPunct="1"/>
            <a:r>
              <a:rPr lang="zh-CN" altLang="en-US" sz="1600" b="1" dirty="0"/>
              <a:t>时序发生器的</a:t>
            </a:r>
            <a:r>
              <a:rPr lang="zh-CN" altLang="en-US" sz="1600" b="1" dirty="0">
                <a:solidFill>
                  <a:srgbClr val="FF0000"/>
                </a:solidFill>
              </a:rPr>
              <a:t>输出</a:t>
            </a:r>
            <a:r>
              <a:rPr lang="zh-CN" altLang="en-US" sz="1600" b="1" dirty="0"/>
              <a:t>：状态周期、节拍电位。</a:t>
            </a:r>
            <a:endParaRPr lang="en-US" altLang="zh-CN" sz="1600" b="1" dirty="0"/>
          </a:p>
          <a:p>
            <a:pPr lvl="1" eaLnBrk="1" hangingPunct="1"/>
            <a:endParaRPr lang="en-US" altLang="zh-CN" sz="1600" b="1" dirty="0"/>
          </a:p>
          <a:p>
            <a:pPr lvl="1" eaLnBrk="1" hangingPunct="1"/>
            <a:endParaRPr lang="en-US" altLang="zh-CN" sz="1000" b="1" dirty="0"/>
          </a:p>
        </p:txBody>
      </p:sp>
      <p:grpSp>
        <p:nvGrpSpPr>
          <p:cNvPr id="5" name="组合 4">
            <a:extLst>
              <a:ext uri="{FF2B5EF4-FFF2-40B4-BE49-F238E27FC236}">
                <a16:creationId xmlns:a16="http://schemas.microsoft.com/office/drawing/2014/main" id="{A26AC004-9F2B-946E-922D-2E44B4165AF3}"/>
              </a:ext>
            </a:extLst>
          </p:cNvPr>
          <p:cNvGrpSpPr/>
          <p:nvPr/>
        </p:nvGrpSpPr>
        <p:grpSpPr>
          <a:xfrm>
            <a:off x="2483768" y="3933056"/>
            <a:ext cx="4093914" cy="2725271"/>
            <a:chOff x="2483768" y="3933056"/>
            <a:chExt cx="4093914" cy="2725271"/>
          </a:xfrm>
        </p:grpSpPr>
        <p:pic>
          <p:nvPicPr>
            <p:cNvPr id="3" name="图片 2">
              <a:extLst>
                <a:ext uri="{FF2B5EF4-FFF2-40B4-BE49-F238E27FC236}">
                  <a16:creationId xmlns:a16="http://schemas.microsoft.com/office/drawing/2014/main" id="{643FF76D-BD9B-771B-BB63-C814A644881A}"/>
                </a:ext>
              </a:extLst>
            </p:cNvPr>
            <p:cNvPicPr>
              <a:picLocks noChangeAspect="1"/>
            </p:cNvPicPr>
            <p:nvPr/>
          </p:nvPicPr>
          <p:blipFill>
            <a:blip r:embed="rId2"/>
            <a:stretch>
              <a:fillRect/>
            </a:stretch>
          </p:blipFill>
          <p:spPr>
            <a:xfrm>
              <a:off x="2483768" y="3933056"/>
              <a:ext cx="4093914" cy="2238544"/>
            </a:xfrm>
            <a:prstGeom prst="rect">
              <a:avLst/>
            </a:prstGeom>
          </p:spPr>
        </p:pic>
        <p:sp>
          <p:nvSpPr>
            <p:cNvPr id="9" name="文本框 8">
              <a:extLst>
                <a:ext uri="{FF2B5EF4-FFF2-40B4-BE49-F238E27FC236}">
                  <a16:creationId xmlns:a16="http://schemas.microsoft.com/office/drawing/2014/main" id="{0E69FDC3-488A-4E43-2CD4-A37412CE00C1}"/>
                </a:ext>
              </a:extLst>
            </p:cNvPr>
            <p:cNvSpPr txBox="1"/>
            <p:nvPr/>
          </p:nvSpPr>
          <p:spPr>
            <a:xfrm>
              <a:off x="3501033" y="6381328"/>
              <a:ext cx="2141933" cy="276999"/>
            </a:xfrm>
            <a:prstGeom prst="rect">
              <a:avLst/>
            </a:prstGeom>
            <a:noFill/>
          </p:spPr>
          <p:txBody>
            <a:bodyPr wrap="none" rtlCol="0">
              <a:spAutoFit/>
            </a:bodyPr>
            <a:lstStyle/>
            <a:p>
              <a:r>
                <a:rPr lang="zh-CN" altLang="en-US" sz="1200" b="1" dirty="0"/>
                <a:t>图</a:t>
              </a:r>
              <a:r>
                <a:rPr lang="en-US" altLang="zh-CN" sz="1200" b="1" dirty="0"/>
                <a:t>6.39    </a:t>
              </a:r>
              <a:r>
                <a:rPr lang="zh-CN" altLang="en-US" sz="1200" b="1" dirty="0"/>
                <a:t>时序发生器工作原理</a:t>
              </a:r>
            </a:p>
          </p:txBody>
        </p:sp>
      </p:grpSp>
    </p:spTree>
    <p:extLst>
      <p:ext uri="{BB962C8B-B14F-4D97-AF65-F5344CB8AC3E}">
        <p14:creationId xmlns:p14="http://schemas.microsoft.com/office/powerpoint/2010/main" val="4009861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15205"/>
            <a:ext cx="8229600" cy="5966123"/>
          </a:xfrm>
        </p:spPr>
        <p:txBody>
          <a:bodyPr/>
          <a:lstStyle/>
          <a:p>
            <a:pPr eaLnBrk="1" hangingPunct="1"/>
            <a:r>
              <a:rPr lang="en-US" altLang="zh-CN" b="1" dirty="0">
                <a:ea typeface="黑体" panose="02010609060101010101" pitchFamily="49" charset="-122"/>
              </a:rPr>
              <a:t>6.2.2  </a:t>
            </a:r>
            <a:r>
              <a:rPr lang="zh-CN" altLang="en-US" b="1" dirty="0">
                <a:ea typeface="黑体" panose="02010609060101010101" pitchFamily="49" charset="-122"/>
              </a:rPr>
              <a:t>指令周期的基本概念</a:t>
            </a:r>
            <a:endParaRPr lang="en-US" altLang="zh-CN" b="1" dirty="0"/>
          </a:p>
          <a:p>
            <a:pPr lvl="1" eaLnBrk="1" hangingPunct="1"/>
            <a:endParaRPr lang="en-US" altLang="zh-CN" sz="2000" b="1" dirty="0"/>
          </a:p>
          <a:p>
            <a:pPr lvl="1" eaLnBrk="1" hangingPunct="1"/>
            <a:r>
              <a:rPr lang="zh-CN" altLang="en-US" sz="1600" b="1" dirty="0">
                <a:solidFill>
                  <a:srgbClr val="FF0000"/>
                </a:solidFill>
              </a:rPr>
              <a:t>指令周期</a:t>
            </a:r>
            <a:r>
              <a:rPr lang="zh-CN" altLang="en-US" sz="1600" b="1" dirty="0"/>
              <a:t>：将一条指令从取出到执行完成所需要的时间称为指令周期。</a:t>
            </a:r>
            <a:endParaRPr lang="en-US" altLang="zh-CN" sz="1600" b="1" dirty="0"/>
          </a:p>
          <a:p>
            <a:pPr lvl="1" eaLnBrk="1" hangingPunct="1"/>
            <a:endParaRPr lang="en-US" altLang="zh-CN" sz="1600" b="1" dirty="0"/>
          </a:p>
          <a:p>
            <a:pPr lvl="1" eaLnBrk="1" hangingPunct="1"/>
            <a:r>
              <a:rPr lang="zh-CN" altLang="en-US" sz="1600" b="1" dirty="0"/>
              <a:t>指令周期粗分为：</a:t>
            </a:r>
            <a:r>
              <a:rPr lang="zh-CN" altLang="en-US" sz="1600" b="1" dirty="0">
                <a:solidFill>
                  <a:srgbClr val="FF0000"/>
                </a:solidFill>
              </a:rPr>
              <a:t>取指周期</a:t>
            </a:r>
            <a:r>
              <a:rPr lang="zh-CN" altLang="en-US" sz="1600" b="1" dirty="0"/>
              <a:t>和</a:t>
            </a:r>
            <a:r>
              <a:rPr lang="zh-CN" altLang="en-US" sz="1600" b="1" dirty="0">
                <a:solidFill>
                  <a:srgbClr val="FF0000"/>
                </a:solidFill>
              </a:rPr>
              <a:t>执行周期</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指令周期细分为：取指周期、</a:t>
            </a:r>
            <a:r>
              <a:rPr lang="zh-CN" altLang="en-US" sz="1600" b="1" dirty="0">
                <a:solidFill>
                  <a:srgbClr val="FF0000"/>
                </a:solidFill>
              </a:rPr>
              <a:t>译码</a:t>
            </a:r>
            <a:r>
              <a:rPr lang="en-US" altLang="zh-CN" sz="1600" b="1" dirty="0">
                <a:solidFill>
                  <a:srgbClr val="FF0000"/>
                </a:solidFill>
              </a:rPr>
              <a:t>/</a:t>
            </a:r>
            <a:r>
              <a:rPr lang="zh-CN" altLang="en-US" sz="1600" b="1" dirty="0">
                <a:solidFill>
                  <a:srgbClr val="FF0000"/>
                </a:solidFill>
              </a:rPr>
              <a:t>取操作数周期</a:t>
            </a:r>
            <a:r>
              <a:rPr lang="zh-CN" altLang="en-US" sz="1600" b="1" dirty="0"/>
              <a:t>、执行周期、</a:t>
            </a:r>
            <a:r>
              <a:rPr lang="zh-CN" altLang="en-US" sz="1600" b="1" dirty="0">
                <a:solidFill>
                  <a:srgbClr val="FF0000"/>
                </a:solidFill>
              </a:rPr>
              <a:t>写回周期</a:t>
            </a:r>
            <a:r>
              <a:rPr lang="zh-CN" altLang="en-US" sz="1600" b="1" dirty="0"/>
              <a:t>（存操作数周期）。</a:t>
            </a:r>
            <a:endParaRPr lang="en-US" altLang="zh-CN" sz="2000" b="1" dirty="0"/>
          </a:p>
          <a:p>
            <a:pPr lvl="1" eaLnBrk="1" hangingPunct="1"/>
            <a:endParaRPr lang="en-US" altLang="zh-CN" sz="2000" b="1" dirty="0"/>
          </a:p>
          <a:p>
            <a:pPr lvl="1" eaLnBrk="1" hangingPunct="1"/>
            <a:r>
              <a:rPr lang="en-US" altLang="zh-CN" sz="2000" b="1" dirty="0"/>
              <a:t>1</a:t>
            </a:r>
            <a:r>
              <a:rPr lang="zh-CN" altLang="en-US" sz="2000" b="1" dirty="0"/>
              <a:t>、取指周期</a:t>
            </a:r>
            <a:endParaRPr lang="en-US" altLang="zh-CN" sz="2000" b="1" dirty="0"/>
          </a:p>
          <a:p>
            <a:pPr lvl="2" eaLnBrk="1" hangingPunct="1"/>
            <a:endParaRPr lang="en-US" altLang="zh-CN" sz="1600" b="1" dirty="0"/>
          </a:p>
          <a:p>
            <a:pPr lvl="2" eaLnBrk="1" hangingPunct="1"/>
            <a:r>
              <a:rPr lang="zh-CN" altLang="en-US" sz="1600" b="1" dirty="0"/>
              <a:t>取指周期中，</a:t>
            </a:r>
            <a:r>
              <a:rPr lang="en-US" altLang="zh-CN" sz="1600" b="1" dirty="0"/>
              <a:t>CPU</a:t>
            </a:r>
            <a:r>
              <a:rPr lang="zh-CN" altLang="en-US" sz="1600" b="1" dirty="0"/>
              <a:t>以程序计数器</a:t>
            </a:r>
            <a:r>
              <a:rPr lang="en-US" altLang="zh-CN" sz="1600" b="1" dirty="0"/>
              <a:t>PC</a:t>
            </a:r>
            <a:r>
              <a:rPr lang="zh-CN" altLang="en-US" sz="1600" b="1" dirty="0"/>
              <a:t>的内容为地址从主存取出指令，并计算后续指令的地址（</a:t>
            </a:r>
            <a:r>
              <a:rPr lang="en-US" altLang="zh-CN" sz="1600" b="1" dirty="0"/>
              <a:t>PC</a:t>
            </a:r>
            <a:r>
              <a:rPr lang="zh-CN" altLang="en-US" sz="1600" b="1" dirty="0"/>
              <a:t>的新值）。</a:t>
            </a:r>
            <a:endParaRPr lang="en-US" altLang="zh-CN" sz="1600" b="1" dirty="0"/>
          </a:p>
          <a:p>
            <a:pPr lvl="2" eaLnBrk="1" hangingPunct="1"/>
            <a:endParaRPr lang="en-US" altLang="zh-CN" sz="1600" b="1" dirty="0"/>
          </a:p>
          <a:p>
            <a:pPr lvl="2" eaLnBrk="1" hangingPunct="1"/>
            <a:r>
              <a:rPr lang="zh-CN" altLang="en-US" sz="1600" b="1" dirty="0"/>
              <a:t>顺序执行指令时，</a:t>
            </a:r>
            <a:r>
              <a:rPr lang="en-US" altLang="zh-CN" sz="1600" b="1" dirty="0"/>
              <a:t>PC</a:t>
            </a:r>
            <a:r>
              <a:rPr lang="zh-CN" altLang="en-US" sz="1600" b="1" dirty="0"/>
              <a:t>的新值为</a:t>
            </a:r>
            <a:r>
              <a:rPr lang="en-US" altLang="zh-CN" sz="1600" b="1" dirty="0"/>
              <a:t>PC</a:t>
            </a:r>
            <a:r>
              <a:rPr lang="zh-CN" altLang="en-US" sz="1600" b="1" dirty="0"/>
              <a:t>加当前指令的字节长度（例如，</a:t>
            </a:r>
            <a:r>
              <a:rPr lang="en-US" altLang="zh-CN" sz="1600" b="1" dirty="0"/>
              <a:t>PC+4</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当执行分支指令（转移指令、子程序调用指令、子程序返回指令等）时，需要根据寻址方式、分支条件、分支目标地址等内容，计算</a:t>
            </a:r>
            <a:r>
              <a:rPr lang="en-US" altLang="zh-CN" sz="1600" b="1" dirty="0"/>
              <a:t>PC</a:t>
            </a:r>
            <a:r>
              <a:rPr lang="zh-CN" altLang="en-US" sz="1600" b="1" dirty="0"/>
              <a:t>的新值。</a:t>
            </a:r>
            <a:endParaRPr lang="en-US" altLang="zh-CN" sz="1600" b="1" dirty="0"/>
          </a:p>
        </p:txBody>
      </p:sp>
    </p:spTree>
    <p:extLst>
      <p:ext uri="{BB962C8B-B14F-4D97-AF65-F5344CB8AC3E}">
        <p14:creationId xmlns:p14="http://schemas.microsoft.com/office/powerpoint/2010/main" val="25337614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9FC0B062-B2A9-E31F-A128-A56B224A407A}"/>
              </a:ext>
            </a:extLst>
          </p:cNvPr>
          <p:cNvSpPr>
            <a:spLocks noGrp="1"/>
          </p:cNvSpPr>
          <p:nvPr>
            <p:ph idx="1"/>
          </p:nvPr>
        </p:nvSpPr>
        <p:spPr>
          <a:xfrm>
            <a:off x="457200" y="476672"/>
            <a:ext cx="8229600" cy="5256584"/>
          </a:xfrm>
        </p:spPr>
        <p:txBody>
          <a:bodyPr rtlCol="0">
            <a:normAutofit/>
          </a:bodyPr>
          <a:lstStyle/>
          <a:p>
            <a:pPr lvl="1" eaLnBrk="1" hangingPunct="1"/>
            <a:r>
              <a:rPr lang="zh-CN" altLang="en-US" sz="2000" b="1" dirty="0"/>
              <a:t>（</a:t>
            </a:r>
            <a:r>
              <a:rPr lang="en-US" altLang="zh-CN" sz="2000" b="1" dirty="0"/>
              <a:t>1</a:t>
            </a:r>
            <a:r>
              <a:rPr lang="zh-CN" altLang="en-US" sz="2000" b="1" dirty="0"/>
              <a:t>）定长指令周期三级时序状态机</a:t>
            </a:r>
            <a:endParaRPr lang="en-US" altLang="zh-CN" sz="1600" b="1" dirty="0"/>
          </a:p>
          <a:p>
            <a:pPr lvl="1" eaLnBrk="1" hangingPunct="1"/>
            <a:endParaRPr lang="en-US" altLang="zh-CN" sz="1000" b="1" dirty="0"/>
          </a:p>
          <a:p>
            <a:pPr lvl="2" eaLnBrk="1" hangingPunct="1"/>
            <a:r>
              <a:rPr lang="zh-CN" altLang="en-US" sz="1400" b="1" dirty="0"/>
              <a:t>定长指令周期三级时序的状态周期（</a:t>
            </a:r>
            <a:r>
              <a:rPr lang="en-US" altLang="zh-CN" sz="1400" b="1" dirty="0" err="1"/>
              <a:t>M</a:t>
            </a:r>
            <a:r>
              <a:rPr lang="en-US" altLang="zh-CN" sz="1400" b="1" baseline="-25000" dirty="0" err="1"/>
              <a:t>if</a:t>
            </a:r>
            <a:r>
              <a:rPr lang="zh-CN" altLang="en-US" sz="1400" b="1" dirty="0"/>
              <a:t>、</a:t>
            </a:r>
            <a:r>
              <a:rPr lang="en-US" altLang="zh-CN" sz="1400" b="1" dirty="0" err="1"/>
              <a:t>M</a:t>
            </a:r>
            <a:r>
              <a:rPr lang="en-US" altLang="zh-CN" sz="1400" b="1" baseline="-25000" dirty="0" err="1"/>
              <a:t>cal</a:t>
            </a:r>
            <a:r>
              <a:rPr lang="zh-CN" altLang="en-US" sz="1400" b="1" dirty="0"/>
              <a:t>、</a:t>
            </a:r>
            <a:r>
              <a:rPr lang="en-US" altLang="zh-CN" sz="1400" b="1" dirty="0"/>
              <a:t>M</a:t>
            </a:r>
            <a:r>
              <a:rPr lang="en-US" altLang="zh-CN" sz="1400" b="1" baseline="-25000" dirty="0"/>
              <a:t>ex</a:t>
            </a:r>
            <a:r>
              <a:rPr lang="zh-CN" altLang="en-US" sz="1400" b="1" dirty="0"/>
              <a:t>）和节拍电位（</a:t>
            </a:r>
            <a:r>
              <a:rPr lang="en-US" altLang="zh-CN" sz="1400" b="1" dirty="0"/>
              <a:t>T1</a:t>
            </a:r>
            <a:r>
              <a:rPr lang="zh-CN" altLang="en-US" sz="1400" b="1" dirty="0"/>
              <a:t>、</a:t>
            </a:r>
            <a:r>
              <a:rPr lang="en-US" altLang="zh-CN" sz="1400" b="1" dirty="0"/>
              <a:t>T2</a:t>
            </a:r>
            <a:r>
              <a:rPr lang="zh-CN" altLang="en-US" sz="1400" b="1" dirty="0"/>
              <a:t>、</a:t>
            </a:r>
            <a:r>
              <a:rPr lang="en-US" altLang="zh-CN" sz="1400" b="1" dirty="0"/>
              <a:t>T3</a:t>
            </a:r>
            <a:r>
              <a:rPr lang="zh-CN" altLang="en-US" sz="1400" b="1" dirty="0"/>
              <a:t>、</a:t>
            </a:r>
            <a:r>
              <a:rPr lang="en-US" altLang="zh-CN" sz="1400" b="1" dirty="0"/>
              <a:t>T4</a:t>
            </a:r>
            <a:r>
              <a:rPr lang="zh-CN" altLang="en-US" sz="1400" b="1" dirty="0"/>
              <a:t>）</a:t>
            </a:r>
            <a:r>
              <a:rPr lang="zh-CN" altLang="en-US" sz="1400" b="1" dirty="0">
                <a:solidFill>
                  <a:srgbClr val="FF0000"/>
                </a:solidFill>
              </a:rPr>
              <a:t>只与时钟信号</a:t>
            </a:r>
            <a:r>
              <a:rPr lang="en-US" altLang="zh-CN" sz="1400" b="1" dirty="0">
                <a:solidFill>
                  <a:srgbClr val="FF0000"/>
                </a:solidFill>
              </a:rPr>
              <a:t>CLK</a:t>
            </a:r>
            <a:r>
              <a:rPr lang="zh-CN" altLang="en-US" sz="1400" b="1" dirty="0">
                <a:solidFill>
                  <a:srgbClr val="FF0000"/>
                </a:solidFill>
              </a:rPr>
              <a:t>有关</a:t>
            </a:r>
            <a:r>
              <a:rPr lang="zh-CN" altLang="en-US" sz="1400" b="1" dirty="0"/>
              <a:t>，与指令译码、反馈信号无关。</a:t>
            </a:r>
            <a:endParaRPr lang="en-US" altLang="zh-CN" sz="1400" b="1" dirty="0"/>
          </a:p>
          <a:p>
            <a:pPr lvl="2" eaLnBrk="1" hangingPunct="1"/>
            <a:endParaRPr lang="en-US" altLang="zh-CN" sz="1400" b="1" dirty="0"/>
          </a:p>
          <a:p>
            <a:pPr lvl="2" eaLnBrk="1" hangingPunct="1"/>
            <a:r>
              <a:rPr lang="zh-CN" altLang="en-US" sz="1400" b="1" dirty="0"/>
              <a:t>其时序发生器可以采用有限状态机实现（图</a:t>
            </a:r>
            <a:r>
              <a:rPr lang="en-US" altLang="zh-CN" sz="1400" b="1" dirty="0"/>
              <a:t>6.40</a:t>
            </a:r>
            <a:r>
              <a:rPr lang="zh-CN" altLang="en-US" sz="1400" b="1" dirty="0"/>
              <a:t>），</a:t>
            </a:r>
            <a:r>
              <a:rPr lang="zh-CN" altLang="en-US" sz="1400" b="1" dirty="0">
                <a:solidFill>
                  <a:srgbClr val="FF0000"/>
                </a:solidFill>
              </a:rPr>
              <a:t>每条指令都有</a:t>
            </a:r>
            <a:r>
              <a:rPr lang="en-US" altLang="zh-CN" sz="1400" b="1" dirty="0">
                <a:solidFill>
                  <a:srgbClr val="FF0000"/>
                </a:solidFill>
              </a:rPr>
              <a:t>12</a:t>
            </a:r>
            <a:r>
              <a:rPr lang="zh-CN" altLang="en-US" sz="1400" b="1" dirty="0">
                <a:solidFill>
                  <a:srgbClr val="FF0000"/>
                </a:solidFill>
              </a:rPr>
              <a:t>个状态</a:t>
            </a:r>
            <a:r>
              <a:rPr lang="zh-CN" altLang="en-US" sz="1400" b="1" dirty="0"/>
              <a:t>，其中</a:t>
            </a:r>
            <a:r>
              <a:rPr lang="en-US" altLang="zh-CN" sz="1400" b="1" dirty="0"/>
              <a:t>S</a:t>
            </a:r>
            <a:r>
              <a:rPr lang="en-US" altLang="zh-CN" sz="1400" b="1" baseline="-25000" dirty="0"/>
              <a:t>0</a:t>
            </a:r>
            <a:r>
              <a:rPr lang="zh-CN" altLang="en-US" sz="1400" b="1" dirty="0"/>
              <a:t>～</a:t>
            </a:r>
            <a:r>
              <a:rPr lang="en-US" altLang="zh-CN" sz="1400" b="1" dirty="0"/>
              <a:t>S</a:t>
            </a:r>
            <a:r>
              <a:rPr lang="en-US" altLang="zh-CN" sz="1400" b="1" baseline="-25000" dirty="0"/>
              <a:t>3</a:t>
            </a:r>
            <a:r>
              <a:rPr lang="zh-CN" altLang="en-US" sz="1400" b="1" dirty="0"/>
              <a:t>为取指周期，</a:t>
            </a:r>
            <a:r>
              <a:rPr lang="en-US" altLang="zh-CN" sz="1400" b="1" dirty="0"/>
              <a:t>S</a:t>
            </a:r>
            <a:r>
              <a:rPr lang="en-US" altLang="zh-CN" sz="1400" b="1" baseline="-25000" dirty="0"/>
              <a:t>4</a:t>
            </a:r>
            <a:r>
              <a:rPr lang="zh-CN" altLang="en-US" sz="1400" b="1" dirty="0"/>
              <a:t>～</a:t>
            </a:r>
            <a:r>
              <a:rPr lang="en-US" altLang="zh-CN" sz="1400" b="1" dirty="0"/>
              <a:t>S</a:t>
            </a:r>
            <a:r>
              <a:rPr lang="en-US" altLang="zh-CN" sz="1400" b="1" baseline="-25000" dirty="0"/>
              <a:t>7</a:t>
            </a:r>
            <a:r>
              <a:rPr lang="zh-CN" altLang="en-US" sz="1400" b="1" dirty="0"/>
              <a:t>为计算周期，</a:t>
            </a:r>
            <a:r>
              <a:rPr lang="en-US" altLang="zh-CN" sz="1400" b="1" dirty="0"/>
              <a:t>S</a:t>
            </a:r>
            <a:r>
              <a:rPr lang="en-US" altLang="zh-CN" sz="1400" b="1" baseline="-25000" dirty="0"/>
              <a:t>8</a:t>
            </a:r>
            <a:r>
              <a:rPr lang="zh-CN" altLang="en-US" sz="1400" b="1" dirty="0"/>
              <a:t>～</a:t>
            </a:r>
            <a:r>
              <a:rPr lang="en-US" altLang="zh-CN" sz="1400" b="1" dirty="0"/>
              <a:t>S</a:t>
            </a:r>
            <a:r>
              <a:rPr lang="en-US" altLang="zh-CN" sz="1400" b="1" baseline="-25000" dirty="0"/>
              <a:t>11</a:t>
            </a:r>
            <a:r>
              <a:rPr lang="zh-CN" altLang="en-US" sz="1400" b="1" dirty="0"/>
              <a:t>为执行周期。</a:t>
            </a:r>
            <a:endParaRPr lang="en-US" altLang="zh-CN" sz="1400" b="1" dirty="0"/>
          </a:p>
          <a:p>
            <a:pPr lvl="1" eaLnBrk="1" hangingPunct="1"/>
            <a:endParaRPr lang="en-US" altLang="zh-CN" sz="1600" b="1" dirty="0"/>
          </a:p>
          <a:p>
            <a:pPr lvl="1" eaLnBrk="1" hangingPunct="1"/>
            <a:endParaRPr lang="en-US" altLang="zh-CN" sz="1000" b="1" dirty="0"/>
          </a:p>
        </p:txBody>
      </p:sp>
      <p:grpSp>
        <p:nvGrpSpPr>
          <p:cNvPr id="19" name="组合 18">
            <a:extLst>
              <a:ext uri="{FF2B5EF4-FFF2-40B4-BE49-F238E27FC236}">
                <a16:creationId xmlns:a16="http://schemas.microsoft.com/office/drawing/2014/main" id="{8030A092-8963-2DDE-38F0-6F3FBBE83FC8}"/>
              </a:ext>
            </a:extLst>
          </p:cNvPr>
          <p:cNvGrpSpPr/>
          <p:nvPr/>
        </p:nvGrpSpPr>
        <p:grpSpPr>
          <a:xfrm>
            <a:off x="5652120" y="2897339"/>
            <a:ext cx="2981263" cy="3233337"/>
            <a:chOff x="2798334" y="3469630"/>
            <a:chExt cx="2981263" cy="3233337"/>
          </a:xfrm>
        </p:grpSpPr>
        <p:sp>
          <p:nvSpPr>
            <p:cNvPr id="13" name="文本框 12">
              <a:extLst>
                <a:ext uri="{FF2B5EF4-FFF2-40B4-BE49-F238E27FC236}">
                  <a16:creationId xmlns:a16="http://schemas.microsoft.com/office/drawing/2014/main" id="{97370EC6-62A6-1F26-7B8C-3F617A69DB15}"/>
                </a:ext>
              </a:extLst>
            </p:cNvPr>
            <p:cNvSpPr txBox="1"/>
            <p:nvPr/>
          </p:nvSpPr>
          <p:spPr>
            <a:xfrm>
              <a:off x="3022111" y="6425968"/>
              <a:ext cx="2757486" cy="276999"/>
            </a:xfrm>
            <a:prstGeom prst="rect">
              <a:avLst/>
            </a:prstGeom>
            <a:noFill/>
          </p:spPr>
          <p:txBody>
            <a:bodyPr wrap="none" rtlCol="0">
              <a:spAutoFit/>
            </a:bodyPr>
            <a:lstStyle/>
            <a:p>
              <a:r>
                <a:rPr lang="zh-CN" altLang="en-US" sz="1200" b="1" dirty="0"/>
                <a:t>图</a:t>
              </a:r>
              <a:r>
                <a:rPr lang="en-US" altLang="zh-CN" sz="1200" b="1" dirty="0"/>
                <a:t>6.40    </a:t>
              </a:r>
              <a:r>
                <a:rPr lang="zh-CN" altLang="en-US" sz="1200" b="1" dirty="0"/>
                <a:t>定长指令周期三级时序状态机</a:t>
              </a:r>
            </a:p>
          </p:txBody>
        </p:sp>
        <p:pic>
          <p:nvPicPr>
            <p:cNvPr id="18" name="图片 17">
              <a:extLst>
                <a:ext uri="{FF2B5EF4-FFF2-40B4-BE49-F238E27FC236}">
                  <a16:creationId xmlns:a16="http://schemas.microsoft.com/office/drawing/2014/main" id="{FE09B201-D625-4B81-CD2B-0342125793CA}"/>
                </a:ext>
              </a:extLst>
            </p:cNvPr>
            <p:cNvPicPr>
              <a:picLocks noChangeAspect="1"/>
            </p:cNvPicPr>
            <p:nvPr/>
          </p:nvPicPr>
          <p:blipFill>
            <a:blip r:embed="rId2"/>
            <a:stretch>
              <a:fillRect/>
            </a:stretch>
          </p:blipFill>
          <p:spPr>
            <a:xfrm>
              <a:off x="2798334" y="3469630"/>
              <a:ext cx="2855026" cy="2790278"/>
            </a:xfrm>
            <a:prstGeom prst="rect">
              <a:avLst/>
            </a:prstGeom>
          </p:spPr>
        </p:pic>
      </p:grpSp>
      <p:grpSp>
        <p:nvGrpSpPr>
          <p:cNvPr id="22" name="组合 21">
            <a:extLst>
              <a:ext uri="{FF2B5EF4-FFF2-40B4-BE49-F238E27FC236}">
                <a16:creationId xmlns:a16="http://schemas.microsoft.com/office/drawing/2014/main" id="{C006C546-B7BF-6F45-0946-2B6BF3C84B1A}"/>
              </a:ext>
            </a:extLst>
          </p:cNvPr>
          <p:cNvGrpSpPr/>
          <p:nvPr/>
        </p:nvGrpSpPr>
        <p:grpSpPr>
          <a:xfrm>
            <a:off x="457200" y="3719990"/>
            <a:ext cx="4572000" cy="2381610"/>
            <a:chOff x="2483768" y="4276717"/>
            <a:chExt cx="4572000" cy="2381610"/>
          </a:xfrm>
        </p:grpSpPr>
        <p:pic>
          <p:nvPicPr>
            <p:cNvPr id="23" name="图片 22">
              <a:extLst>
                <a:ext uri="{FF2B5EF4-FFF2-40B4-BE49-F238E27FC236}">
                  <a16:creationId xmlns:a16="http://schemas.microsoft.com/office/drawing/2014/main" id="{3A8E7B76-F732-9691-D6B7-686F40DD4722}"/>
                </a:ext>
              </a:extLst>
            </p:cNvPr>
            <p:cNvPicPr>
              <a:picLocks noChangeAspect="1"/>
            </p:cNvPicPr>
            <p:nvPr/>
          </p:nvPicPr>
          <p:blipFill>
            <a:blip r:embed="rId3"/>
            <a:stretch>
              <a:fillRect/>
            </a:stretch>
          </p:blipFill>
          <p:spPr>
            <a:xfrm>
              <a:off x="2483768" y="4276717"/>
              <a:ext cx="4572000" cy="2032603"/>
            </a:xfrm>
            <a:prstGeom prst="rect">
              <a:avLst/>
            </a:prstGeom>
          </p:spPr>
        </p:pic>
        <p:sp>
          <p:nvSpPr>
            <p:cNvPr id="24" name="文本框 23">
              <a:extLst>
                <a:ext uri="{FF2B5EF4-FFF2-40B4-BE49-F238E27FC236}">
                  <a16:creationId xmlns:a16="http://schemas.microsoft.com/office/drawing/2014/main" id="{53651A09-DF35-8CA7-48B6-787B12204F82}"/>
                </a:ext>
              </a:extLst>
            </p:cNvPr>
            <p:cNvSpPr txBox="1"/>
            <p:nvPr/>
          </p:nvSpPr>
          <p:spPr>
            <a:xfrm>
              <a:off x="3635896" y="6381328"/>
              <a:ext cx="2449710" cy="276999"/>
            </a:xfrm>
            <a:prstGeom prst="rect">
              <a:avLst/>
            </a:prstGeom>
            <a:noFill/>
          </p:spPr>
          <p:txBody>
            <a:bodyPr wrap="none" rtlCol="0">
              <a:spAutoFit/>
            </a:bodyPr>
            <a:lstStyle/>
            <a:p>
              <a:r>
                <a:rPr lang="zh-CN" altLang="en-US" sz="1200" b="1" dirty="0"/>
                <a:t>图</a:t>
              </a:r>
              <a:r>
                <a:rPr lang="en-US" altLang="zh-CN" sz="1200" b="1" dirty="0"/>
                <a:t>6.37    </a:t>
              </a:r>
              <a:r>
                <a:rPr lang="zh-CN" altLang="en-US" sz="1200" b="1" dirty="0"/>
                <a:t>定长指令周期的三级时序</a:t>
              </a:r>
            </a:p>
          </p:txBody>
        </p:sp>
      </p:grpSp>
    </p:spTree>
    <p:extLst>
      <p:ext uri="{BB962C8B-B14F-4D97-AF65-F5344CB8AC3E}">
        <p14:creationId xmlns:p14="http://schemas.microsoft.com/office/powerpoint/2010/main" val="1942618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9FC0B062-B2A9-E31F-A128-A56B224A407A}"/>
              </a:ext>
            </a:extLst>
          </p:cNvPr>
          <p:cNvSpPr>
            <a:spLocks noGrp="1"/>
          </p:cNvSpPr>
          <p:nvPr>
            <p:ph idx="1"/>
          </p:nvPr>
        </p:nvSpPr>
        <p:spPr>
          <a:xfrm>
            <a:off x="457200" y="404664"/>
            <a:ext cx="8229600" cy="5256584"/>
          </a:xfrm>
        </p:spPr>
        <p:txBody>
          <a:bodyPr rtlCol="0">
            <a:normAutofit/>
          </a:bodyPr>
          <a:lstStyle/>
          <a:p>
            <a:pPr lvl="1" eaLnBrk="1" hangingPunct="1"/>
            <a:r>
              <a:rPr lang="zh-CN" altLang="en-US" sz="2000" b="1" dirty="0"/>
              <a:t>（</a:t>
            </a:r>
            <a:r>
              <a:rPr lang="en-US" altLang="zh-CN" sz="2000" b="1" dirty="0"/>
              <a:t>2</a:t>
            </a:r>
            <a:r>
              <a:rPr lang="zh-CN" altLang="en-US" sz="2000" b="1" dirty="0"/>
              <a:t>）变长指令周期三级时序状态机</a:t>
            </a:r>
            <a:endParaRPr lang="en-US" altLang="zh-CN" sz="1600" b="1" dirty="0"/>
          </a:p>
          <a:p>
            <a:pPr lvl="1" eaLnBrk="1" hangingPunct="1"/>
            <a:endParaRPr lang="en-US" altLang="zh-CN" sz="1000" b="1" dirty="0"/>
          </a:p>
          <a:p>
            <a:pPr lvl="2" eaLnBrk="1" hangingPunct="1"/>
            <a:r>
              <a:rPr lang="zh-CN" altLang="en-US" sz="1400" b="1" dirty="0"/>
              <a:t>变长指令周期三级时序的状态周期（</a:t>
            </a:r>
            <a:r>
              <a:rPr lang="en-US" altLang="zh-CN" sz="1400" b="1" dirty="0" err="1"/>
              <a:t>M</a:t>
            </a:r>
            <a:r>
              <a:rPr lang="en-US" altLang="zh-CN" sz="1400" b="1" baseline="-25000" dirty="0" err="1"/>
              <a:t>if</a:t>
            </a:r>
            <a:r>
              <a:rPr lang="zh-CN" altLang="en-US" sz="1400" b="1" dirty="0"/>
              <a:t>、</a:t>
            </a:r>
            <a:r>
              <a:rPr lang="en-US" altLang="zh-CN" sz="1400" b="1" dirty="0" err="1"/>
              <a:t>M</a:t>
            </a:r>
            <a:r>
              <a:rPr lang="en-US" altLang="zh-CN" sz="1400" b="1" baseline="-25000" dirty="0" err="1"/>
              <a:t>cal</a:t>
            </a:r>
            <a:r>
              <a:rPr lang="zh-CN" altLang="en-US" sz="1400" b="1" dirty="0"/>
              <a:t>、</a:t>
            </a:r>
            <a:r>
              <a:rPr lang="en-US" altLang="zh-CN" sz="1400" b="1" dirty="0"/>
              <a:t>M</a:t>
            </a:r>
            <a:r>
              <a:rPr lang="en-US" altLang="zh-CN" sz="1400" b="1" baseline="-25000" dirty="0"/>
              <a:t>ex</a:t>
            </a:r>
            <a:r>
              <a:rPr lang="zh-CN" altLang="en-US" sz="1400" b="1" dirty="0"/>
              <a:t>）和节拍电位（</a:t>
            </a:r>
            <a:r>
              <a:rPr lang="en-US" altLang="zh-CN" sz="1400" b="1" dirty="0"/>
              <a:t>T1</a:t>
            </a:r>
            <a:r>
              <a:rPr lang="zh-CN" altLang="en-US" sz="1400" b="1" dirty="0"/>
              <a:t>、</a:t>
            </a:r>
            <a:r>
              <a:rPr lang="en-US" altLang="zh-CN" sz="1400" b="1" dirty="0"/>
              <a:t>T2</a:t>
            </a:r>
            <a:r>
              <a:rPr lang="zh-CN" altLang="en-US" sz="1400" b="1" dirty="0"/>
              <a:t>、</a:t>
            </a:r>
            <a:r>
              <a:rPr lang="en-US" altLang="zh-CN" sz="1400" b="1" dirty="0"/>
              <a:t>T3</a:t>
            </a:r>
            <a:r>
              <a:rPr lang="zh-CN" altLang="en-US" sz="1400" b="1" dirty="0"/>
              <a:t>、</a:t>
            </a:r>
            <a:r>
              <a:rPr lang="en-US" altLang="zh-CN" sz="1400" b="1" dirty="0"/>
              <a:t>T4</a:t>
            </a:r>
            <a:r>
              <a:rPr lang="zh-CN" altLang="en-US" sz="1400" b="1" dirty="0"/>
              <a:t>）除与时钟信号</a:t>
            </a:r>
            <a:r>
              <a:rPr lang="en-US" altLang="zh-CN" sz="1400" b="1" dirty="0"/>
              <a:t>CLK</a:t>
            </a:r>
            <a:r>
              <a:rPr lang="zh-CN" altLang="en-US" sz="1400" b="1" dirty="0"/>
              <a:t>有关，</a:t>
            </a:r>
            <a:r>
              <a:rPr lang="zh-CN" altLang="en-US" sz="1400" b="1" dirty="0">
                <a:solidFill>
                  <a:srgbClr val="FF0000"/>
                </a:solidFill>
              </a:rPr>
              <a:t>还与指令译码、反馈信号有关</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其时序发生器也可以采用有限状态机实现（图</a:t>
            </a:r>
            <a:r>
              <a:rPr lang="en-US" altLang="zh-CN" sz="1400" b="1" dirty="0"/>
              <a:t>6.41</a:t>
            </a:r>
            <a:r>
              <a:rPr lang="zh-CN" altLang="en-US" sz="1400" b="1" dirty="0"/>
              <a:t>，图中没有给出反馈信号），共有</a:t>
            </a:r>
            <a:r>
              <a:rPr lang="en-US" altLang="zh-CN" sz="1400" b="1" dirty="0"/>
              <a:t>9</a:t>
            </a:r>
            <a:r>
              <a:rPr lang="zh-CN" altLang="en-US" sz="1400" b="1" dirty="0"/>
              <a:t>个状态，其中</a:t>
            </a:r>
            <a:r>
              <a:rPr lang="en-US" altLang="zh-CN" sz="1400" b="1" dirty="0"/>
              <a:t>S</a:t>
            </a:r>
            <a:r>
              <a:rPr lang="en-US" altLang="zh-CN" sz="1400" b="1" baseline="-25000" dirty="0"/>
              <a:t>0</a:t>
            </a:r>
            <a:r>
              <a:rPr lang="zh-CN" altLang="en-US" sz="1400" b="1" dirty="0"/>
              <a:t>～</a:t>
            </a:r>
            <a:r>
              <a:rPr lang="en-US" altLang="zh-CN" sz="1400" b="1" dirty="0"/>
              <a:t>S</a:t>
            </a:r>
            <a:r>
              <a:rPr lang="en-US" altLang="zh-CN" sz="1400" b="1" baseline="-25000" dirty="0"/>
              <a:t>3</a:t>
            </a:r>
            <a:r>
              <a:rPr lang="zh-CN" altLang="en-US" sz="1400" b="1" dirty="0"/>
              <a:t>为取指周期，</a:t>
            </a:r>
            <a:r>
              <a:rPr lang="en-US" altLang="zh-CN" sz="1400" b="1" dirty="0"/>
              <a:t>S</a:t>
            </a:r>
            <a:r>
              <a:rPr lang="en-US" altLang="zh-CN" sz="1400" b="1" baseline="-25000" dirty="0"/>
              <a:t>4</a:t>
            </a:r>
            <a:r>
              <a:rPr lang="zh-CN" altLang="en-US" sz="1400" b="1" dirty="0"/>
              <a:t>～</a:t>
            </a:r>
            <a:r>
              <a:rPr lang="en-US" altLang="zh-CN" sz="1400" b="1" dirty="0"/>
              <a:t>S</a:t>
            </a:r>
            <a:r>
              <a:rPr lang="en-US" altLang="zh-CN" sz="1400" b="1" baseline="-25000" dirty="0"/>
              <a:t>5</a:t>
            </a:r>
            <a:r>
              <a:rPr lang="zh-CN" altLang="en-US" sz="1400" b="1" dirty="0"/>
              <a:t>为计算周期，</a:t>
            </a:r>
            <a:r>
              <a:rPr lang="en-US" altLang="zh-CN" sz="1400" b="1" dirty="0"/>
              <a:t>S</a:t>
            </a:r>
            <a:r>
              <a:rPr lang="en-US" altLang="zh-CN" sz="1400" b="1" baseline="-25000" dirty="0"/>
              <a:t>6</a:t>
            </a:r>
            <a:r>
              <a:rPr lang="zh-CN" altLang="en-US" sz="1400" b="1" dirty="0"/>
              <a:t>～</a:t>
            </a:r>
            <a:r>
              <a:rPr lang="en-US" altLang="zh-CN" sz="1400" b="1" dirty="0"/>
              <a:t>S</a:t>
            </a:r>
            <a:r>
              <a:rPr lang="en-US" altLang="zh-CN" sz="1400" b="1" baseline="-25000" dirty="0"/>
              <a:t>8</a:t>
            </a:r>
            <a:r>
              <a:rPr lang="zh-CN" altLang="en-US" sz="1400" b="1" dirty="0"/>
              <a:t>为执行周期。 </a:t>
            </a:r>
            <a:endParaRPr lang="en-US" altLang="zh-CN" sz="1400" b="1" dirty="0"/>
          </a:p>
          <a:p>
            <a:pPr lvl="2" eaLnBrk="1" hangingPunct="1"/>
            <a:endParaRPr lang="en-US" altLang="zh-CN" sz="1400" b="1" dirty="0"/>
          </a:p>
          <a:p>
            <a:pPr lvl="2" eaLnBrk="1" hangingPunct="1"/>
            <a:r>
              <a:rPr lang="en-US" altLang="zh-CN" sz="1400" b="1" dirty="0" err="1"/>
              <a:t>lw</a:t>
            </a:r>
            <a:r>
              <a:rPr lang="zh-CN" altLang="en-US" sz="1400" b="1" dirty="0"/>
              <a:t>、</a:t>
            </a:r>
            <a:r>
              <a:rPr lang="en-US" altLang="zh-CN" sz="1400" b="1" dirty="0" err="1"/>
              <a:t>sw</a:t>
            </a:r>
            <a:r>
              <a:rPr lang="zh-CN" altLang="en-US" sz="1400" b="1" dirty="0"/>
              <a:t>、</a:t>
            </a:r>
            <a:r>
              <a:rPr lang="en-US" altLang="zh-CN" sz="1400" b="1" dirty="0" err="1"/>
              <a:t>beq</a:t>
            </a:r>
            <a:r>
              <a:rPr lang="zh-CN" altLang="en-US" sz="1400" b="1" dirty="0"/>
              <a:t>指令有</a:t>
            </a:r>
            <a:r>
              <a:rPr lang="en-US" altLang="zh-CN" sz="1400" b="1" dirty="0">
                <a:solidFill>
                  <a:srgbClr val="FF0000"/>
                </a:solidFill>
              </a:rPr>
              <a:t>9</a:t>
            </a:r>
            <a:r>
              <a:rPr lang="zh-CN" altLang="en-US" sz="1400" b="1" dirty="0">
                <a:solidFill>
                  <a:srgbClr val="FF0000"/>
                </a:solidFill>
              </a:rPr>
              <a:t>个状态</a:t>
            </a:r>
            <a:r>
              <a:rPr lang="zh-CN" altLang="en-US" sz="1400" b="1" dirty="0"/>
              <a:t>，</a:t>
            </a:r>
            <a:r>
              <a:rPr lang="en-US" altLang="zh-CN" sz="1400" b="1" dirty="0"/>
              <a:t>add</a:t>
            </a:r>
            <a:r>
              <a:rPr lang="zh-CN" altLang="en-US" sz="1400" b="1" dirty="0"/>
              <a:t>、</a:t>
            </a:r>
            <a:r>
              <a:rPr lang="en-US" altLang="zh-CN" sz="1400" b="1" dirty="0" err="1"/>
              <a:t>addi</a:t>
            </a:r>
            <a:r>
              <a:rPr lang="zh-CN" altLang="en-US" sz="1400" b="1" dirty="0"/>
              <a:t>指令只有</a:t>
            </a:r>
            <a:r>
              <a:rPr lang="en-US" altLang="zh-CN" sz="1400" b="1" dirty="0">
                <a:solidFill>
                  <a:srgbClr val="FF0000"/>
                </a:solidFill>
              </a:rPr>
              <a:t>7</a:t>
            </a:r>
            <a:r>
              <a:rPr lang="zh-CN" altLang="en-US" sz="1400" b="1" dirty="0">
                <a:solidFill>
                  <a:srgbClr val="FF0000"/>
                </a:solidFill>
              </a:rPr>
              <a:t>个状态（</a:t>
            </a:r>
            <a:r>
              <a:rPr lang="en-US" altLang="zh-CN" sz="1400" b="1" dirty="0">
                <a:solidFill>
                  <a:srgbClr val="FF0000"/>
                </a:solidFill>
              </a:rPr>
              <a:t>S0-S3-S6-S8</a:t>
            </a:r>
            <a:r>
              <a:rPr lang="zh-CN" altLang="en-US" sz="1400" b="1" dirty="0">
                <a:solidFill>
                  <a:srgbClr val="FF0000"/>
                </a:solidFill>
              </a:rPr>
              <a:t>）</a:t>
            </a:r>
            <a:r>
              <a:rPr lang="zh-CN" altLang="en-US" sz="1400" b="1" dirty="0"/>
              <a:t>。</a:t>
            </a:r>
            <a:endParaRPr lang="en-US" altLang="zh-CN" sz="1400" b="1" dirty="0"/>
          </a:p>
          <a:p>
            <a:pPr lvl="1" eaLnBrk="1" hangingPunct="1"/>
            <a:endParaRPr lang="en-US" altLang="zh-CN" sz="1600" b="1" dirty="0"/>
          </a:p>
          <a:p>
            <a:pPr lvl="1" eaLnBrk="1" hangingPunct="1"/>
            <a:endParaRPr lang="en-US" altLang="zh-CN" sz="1000" b="1" dirty="0"/>
          </a:p>
        </p:txBody>
      </p:sp>
      <p:grpSp>
        <p:nvGrpSpPr>
          <p:cNvPr id="15" name="组合 14">
            <a:extLst>
              <a:ext uri="{FF2B5EF4-FFF2-40B4-BE49-F238E27FC236}">
                <a16:creationId xmlns:a16="http://schemas.microsoft.com/office/drawing/2014/main" id="{E8F00879-F001-00CA-1E9F-28371B990818}"/>
              </a:ext>
            </a:extLst>
          </p:cNvPr>
          <p:cNvGrpSpPr/>
          <p:nvPr/>
        </p:nvGrpSpPr>
        <p:grpSpPr>
          <a:xfrm>
            <a:off x="520088" y="3717032"/>
            <a:ext cx="4283968" cy="2376264"/>
            <a:chOff x="1979712" y="4077072"/>
            <a:chExt cx="5292080" cy="2930726"/>
          </a:xfrm>
        </p:grpSpPr>
        <p:pic>
          <p:nvPicPr>
            <p:cNvPr id="16" name="图片 15">
              <a:extLst>
                <a:ext uri="{FF2B5EF4-FFF2-40B4-BE49-F238E27FC236}">
                  <a16:creationId xmlns:a16="http://schemas.microsoft.com/office/drawing/2014/main" id="{A4AC871E-6E17-68F5-2305-82160A5CE43A}"/>
                </a:ext>
              </a:extLst>
            </p:cNvPr>
            <p:cNvPicPr>
              <a:picLocks noChangeAspect="1"/>
            </p:cNvPicPr>
            <p:nvPr/>
          </p:nvPicPr>
          <p:blipFill>
            <a:blip r:embed="rId2"/>
            <a:stretch>
              <a:fillRect/>
            </a:stretch>
          </p:blipFill>
          <p:spPr>
            <a:xfrm>
              <a:off x="1979712" y="4077072"/>
              <a:ext cx="5292080" cy="2392576"/>
            </a:xfrm>
            <a:prstGeom prst="rect">
              <a:avLst/>
            </a:prstGeom>
          </p:spPr>
        </p:pic>
        <p:sp>
          <p:nvSpPr>
            <p:cNvPr id="17" name="文本框 16">
              <a:extLst>
                <a:ext uri="{FF2B5EF4-FFF2-40B4-BE49-F238E27FC236}">
                  <a16:creationId xmlns:a16="http://schemas.microsoft.com/office/drawing/2014/main" id="{97B78731-9F41-E398-BB80-DBFAFF5E5C56}"/>
                </a:ext>
              </a:extLst>
            </p:cNvPr>
            <p:cNvSpPr txBox="1"/>
            <p:nvPr/>
          </p:nvSpPr>
          <p:spPr>
            <a:xfrm>
              <a:off x="3160146" y="6666166"/>
              <a:ext cx="3026181" cy="341632"/>
            </a:xfrm>
            <a:prstGeom prst="rect">
              <a:avLst/>
            </a:prstGeom>
            <a:noFill/>
          </p:spPr>
          <p:txBody>
            <a:bodyPr wrap="none" rtlCol="0">
              <a:spAutoFit/>
            </a:bodyPr>
            <a:lstStyle/>
            <a:p>
              <a:r>
                <a:rPr lang="zh-CN" altLang="en-US" sz="1200" b="1" dirty="0"/>
                <a:t>图</a:t>
              </a:r>
              <a:r>
                <a:rPr lang="en-US" altLang="zh-CN" sz="1200" b="1" dirty="0"/>
                <a:t>6.38    </a:t>
              </a:r>
              <a:r>
                <a:rPr lang="zh-CN" altLang="en-US" sz="1200" b="1" dirty="0"/>
                <a:t>变长指令周期的三级时序</a:t>
              </a:r>
            </a:p>
          </p:txBody>
        </p:sp>
      </p:grpSp>
      <p:grpSp>
        <p:nvGrpSpPr>
          <p:cNvPr id="8" name="组合 7">
            <a:extLst>
              <a:ext uri="{FF2B5EF4-FFF2-40B4-BE49-F238E27FC236}">
                <a16:creationId xmlns:a16="http://schemas.microsoft.com/office/drawing/2014/main" id="{256A2A92-D7DA-36BF-B2A2-6A07D915D06E}"/>
              </a:ext>
            </a:extLst>
          </p:cNvPr>
          <p:cNvGrpSpPr/>
          <p:nvPr/>
        </p:nvGrpSpPr>
        <p:grpSpPr>
          <a:xfrm>
            <a:off x="5436096" y="3140969"/>
            <a:ext cx="3207853" cy="3168351"/>
            <a:chOff x="5436096" y="3140969"/>
            <a:chExt cx="3207853" cy="3168351"/>
          </a:xfrm>
        </p:grpSpPr>
        <p:grpSp>
          <p:nvGrpSpPr>
            <p:cNvPr id="19" name="组合 18">
              <a:extLst>
                <a:ext uri="{FF2B5EF4-FFF2-40B4-BE49-F238E27FC236}">
                  <a16:creationId xmlns:a16="http://schemas.microsoft.com/office/drawing/2014/main" id="{8F21B94C-8164-2E98-9C72-08AD975D142C}"/>
                </a:ext>
              </a:extLst>
            </p:cNvPr>
            <p:cNvGrpSpPr/>
            <p:nvPr/>
          </p:nvGrpSpPr>
          <p:grpSpPr>
            <a:xfrm>
              <a:off x="5436096" y="3202877"/>
              <a:ext cx="2901502" cy="3106443"/>
              <a:chOff x="2611245" y="3634925"/>
              <a:chExt cx="2901502" cy="3106443"/>
            </a:xfrm>
          </p:grpSpPr>
          <p:sp>
            <p:nvSpPr>
              <p:cNvPr id="13" name="文本框 12">
                <a:extLst>
                  <a:ext uri="{FF2B5EF4-FFF2-40B4-BE49-F238E27FC236}">
                    <a16:creationId xmlns:a16="http://schemas.microsoft.com/office/drawing/2014/main" id="{97370EC6-62A6-1F26-7B8C-3F617A69DB15}"/>
                  </a:ext>
                </a:extLst>
              </p:cNvPr>
              <p:cNvSpPr txBox="1"/>
              <p:nvPr/>
            </p:nvSpPr>
            <p:spPr>
              <a:xfrm>
                <a:off x="2755261" y="6464369"/>
                <a:ext cx="2757486" cy="276999"/>
              </a:xfrm>
              <a:prstGeom prst="rect">
                <a:avLst/>
              </a:prstGeom>
              <a:noFill/>
            </p:spPr>
            <p:txBody>
              <a:bodyPr wrap="none" rtlCol="0">
                <a:spAutoFit/>
              </a:bodyPr>
              <a:lstStyle/>
              <a:p>
                <a:r>
                  <a:rPr lang="zh-CN" altLang="en-US" sz="1200" b="1" dirty="0"/>
                  <a:t>图</a:t>
                </a:r>
                <a:r>
                  <a:rPr lang="en-US" altLang="zh-CN" sz="1200" b="1" dirty="0"/>
                  <a:t>6.41    </a:t>
                </a:r>
                <a:r>
                  <a:rPr lang="zh-CN" altLang="en-US" sz="1200" b="1" dirty="0"/>
                  <a:t>变长指令周期三级时序状态机</a:t>
                </a:r>
              </a:p>
            </p:txBody>
          </p:sp>
          <p:pic>
            <p:nvPicPr>
              <p:cNvPr id="18" name="图片 17">
                <a:extLst>
                  <a:ext uri="{FF2B5EF4-FFF2-40B4-BE49-F238E27FC236}">
                    <a16:creationId xmlns:a16="http://schemas.microsoft.com/office/drawing/2014/main" id="{B1B4D22E-AB8A-0F31-F803-FAFCECAB17F8}"/>
                  </a:ext>
                </a:extLst>
              </p:cNvPr>
              <p:cNvPicPr>
                <a:picLocks noChangeAspect="1"/>
              </p:cNvPicPr>
              <p:nvPr/>
            </p:nvPicPr>
            <p:blipFill>
              <a:blip r:embed="rId3"/>
              <a:stretch>
                <a:fillRect/>
              </a:stretch>
            </p:blipFill>
            <p:spPr>
              <a:xfrm>
                <a:off x="2611245" y="3634925"/>
                <a:ext cx="2842617" cy="2718254"/>
              </a:xfrm>
              <a:prstGeom prst="rect">
                <a:avLst/>
              </a:prstGeom>
            </p:spPr>
          </p:pic>
        </p:grpSp>
        <p:pic>
          <p:nvPicPr>
            <p:cNvPr id="7" name="图片 6">
              <a:extLst>
                <a:ext uri="{FF2B5EF4-FFF2-40B4-BE49-F238E27FC236}">
                  <a16:creationId xmlns:a16="http://schemas.microsoft.com/office/drawing/2014/main" id="{54B8EAE8-60CE-4B9A-2907-17EC2BAEC645}"/>
                </a:ext>
              </a:extLst>
            </p:cNvPr>
            <p:cNvPicPr>
              <a:picLocks noChangeAspect="1"/>
            </p:cNvPicPr>
            <p:nvPr/>
          </p:nvPicPr>
          <p:blipFill>
            <a:blip r:embed="rId4"/>
            <a:stretch>
              <a:fillRect/>
            </a:stretch>
          </p:blipFill>
          <p:spPr>
            <a:xfrm>
              <a:off x="8231178" y="3140969"/>
              <a:ext cx="412771" cy="2843932"/>
            </a:xfrm>
            <a:prstGeom prst="rect">
              <a:avLst/>
            </a:prstGeom>
          </p:spPr>
        </p:pic>
      </p:grpSp>
    </p:spTree>
    <p:extLst>
      <p:ext uri="{BB962C8B-B14F-4D97-AF65-F5344CB8AC3E}">
        <p14:creationId xmlns:p14="http://schemas.microsoft.com/office/powerpoint/2010/main" val="6367681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6D03DB95-A8DF-B853-4288-F06CCE8FDE30}"/>
              </a:ext>
            </a:extLst>
          </p:cNvPr>
          <p:cNvSpPr>
            <a:spLocks noGrp="1"/>
          </p:cNvSpPr>
          <p:nvPr>
            <p:ph idx="1"/>
          </p:nvPr>
        </p:nvSpPr>
        <p:spPr>
          <a:xfrm>
            <a:off x="457200" y="404664"/>
            <a:ext cx="8229600" cy="5256584"/>
          </a:xfrm>
        </p:spPr>
        <p:txBody>
          <a:bodyPr rtlCol="0">
            <a:normAutofit/>
          </a:bodyPr>
          <a:lstStyle/>
          <a:p>
            <a:pPr eaLnBrk="1" hangingPunct="1"/>
            <a:r>
              <a:rPr lang="zh-CN" altLang="en-US" sz="1400" b="1" dirty="0"/>
              <a:t>表</a:t>
            </a:r>
            <a:r>
              <a:rPr lang="en-US" altLang="zh-CN" sz="1400" b="1" dirty="0"/>
              <a:t>6.12</a:t>
            </a:r>
            <a:r>
              <a:rPr lang="zh-CN" altLang="en-US" sz="1400" b="1" dirty="0"/>
              <a:t>：变长指令周期时序发生器的状态转换表（</a:t>
            </a:r>
            <a:r>
              <a:rPr lang="zh-CN" altLang="en-US" sz="1400" b="1" dirty="0">
                <a:highlight>
                  <a:srgbClr val="FFFF00"/>
                </a:highlight>
              </a:rPr>
              <a:t>输入为现态，输出为次态</a:t>
            </a:r>
            <a:r>
              <a:rPr lang="zh-CN" altLang="en-US" sz="1400" b="1" dirty="0"/>
              <a:t>），例如：</a:t>
            </a:r>
            <a:endParaRPr lang="en-US" altLang="zh-CN" sz="1400" b="1" dirty="0"/>
          </a:p>
          <a:p>
            <a:pPr lvl="1" eaLnBrk="1" hangingPunct="1"/>
            <a:endParaRPr lang="en-US" altLang="zh-CN" sz="800" b="1" dirty="0"/>
          </a:p>
          <a:p>
            <a:pPr lvl="1" eaLnBrk="1" hangingPunct="1"/>
            <a:r>
              <a:rPr lang="zh-CN" altLang="en-US" sz="1200" b="1" dirty="0"/>
              <a:t>现在的状态为</a:t>
            </a:r>
            <a:r>
              <a:rPr lang="en-US" altLang="zh-CN" sz="1200" b="1" dirty="0"/>
              <a:t>S</a:t>
            </a:r>
            <a:r>
              <a:rPr lang="en-US" altLang="zh-CN" sz="1200" b="1" baseline="-25000" dirty="0"/>
              <a:t>0</a:t>
            </a:r>
            <a:r>
              <a:rPr lang="zh-CN" altLang="en-US" sz="1200" b="1" dirty="0"/>
              <a:t>（</a:t>
            </a:r>
            <a:r>
              <a:rPr lang="en-US" altLang="zh-CN" sz="1200" b="1" dirty="0" err="1"/>
              <a:t>M</a:t>
            </a:r>
            <a:r>
              <a:rPr lang="en-US" altLang="zh-CN" sz="1200" b="1" baseline="-25000" dirty="0" err="1"/>
              <a:t>if</a:t>
            </a:r>
            <a:r>
              <a:rPr lang="zh-CN" altLang="en-US" sz="1200" b="1" dirty="0"/>
              <a:t>，</a:t>
            </a:r>
            <a:r>
              <a:rPr lang="en-US" altLang="zh-CN" sz="1200" b="1" dirty="0"/>
              <a:t>T</a:t>
            </a:r>
            <a:r>
              <a:rPr lang="en-US" altLang="zh-CN" sz="1200" b="1" baseline="-25000" dirty="0"/>
              <a:t>1</a:t>
            </a:r>
            <a:r>
              <a:rPr lang="zh-CN" altLang="en-US" sz="1200" b="1" dirty="0"/>
              <a:t>），对于所有的指令，下一个状态都是</a:t>
            </a:r>
            <a:r>
              <a:rPr lang="en-US" altLang="zh-CN" sz="1200" b="1" dirty="0"/>
              <a:t>S</a:t>
            </a:r>
            <a:r>
              <a:rPr lang="en-US" altLang="zh-CN" sz="1200" b="1" baseline="-25000" dirty="0"/>
              <a:t>1</a:t>
            </a:r>
            <a:r>
              <a:rPr lang="zh-CN" altLang="en-US" sz="1200" b="1" dirty="0"/>
              <a:t>（</a:t>
            </a:r>
            <a:r>
              <a:rPr lang="en-US" altLang="zh-CN" sz="1200" b="1" dirty="0" err="1"/>
              <a:t>M</a:t>
            </a:r>
            <a:r>
              <a:rPr lang="en-US" altLang="zh-CN" sz="1200" b="1" baseline="-25000" dirty="0" err="1"/>
              <a:t>if</a:t>
            </a:r>
            <a:r>
              <a:rPr lang="zh-CN" altLang="en-US" sz="1200" b="1" dirty="0"/>
              <a:t>，</a:t>
            </a:r>
            <a:r>
              <a:rPr lang="en-US" altLang="zh-CN" sz="1200" b="1" dirty="0"/>
              <a:t>T</a:t>
            </a:r>
            <a:r>
              <a:rPr lang="en-US" altLang="zh-CN" sz="1200" b="1" baseline="-25000" dirty="0"/>
              <a:t>2</a:t>
            </a:r>
            <a:r>
              <a:rPr lang="zh-CN" altLang="en-US" sz="1200" b="1" dirty="0"/>
              <a:t>）；即有限状态机的现态</a:t>
            </a:r>
            <a:r>
              <a:rPr lang="en-US" altLang="zh-CN" sz="1200" b="1" dirty="0"/>
              <a:t>= S</a:t>
            </a:r>
            <a:r>
              <a:rPr lang="en-US" altLang="zh-CN" sz="1200" b="1" baseline="-25000" dirty="0"/>
              <a:t>0</a:t>
            </a:r>
            <a:r>
              <a:rPr lang="zh-CN" altLang="en-US" sz="1200" b="1" dirty="0"/>
              <a:t>，输入</a:t>
            </a:r>
            <a:r>
              <a:rPr lang="en-US" altLang="zh-CN" sz="1200" b="1" dirty="0"/>
              <a:t>=</a:t>
            </a:r>
            <a:r>
              <a:rPr lang="zh-CN" altLang="en-US" sz="1200" b="1" dirty="0"/>
              <a:t>任意指令，则次态</a:t>
            </a:r>
            <a:r>
              <a:rPr lang="en-US" altLang="zh-CN" sz="1200" b="1" dirty="0"/>
              <a:t>= S</a:t>
            </a:r>
            <a:r>
              <a:rPr lang="en-US" altLang="zh-CN" sz="1200" b="1" baseline="-25000" dirty="0"/>
              <a:t>1</a:t>
            </a:r>
            <a:r>
              <a:rPr lang="zh-CN" altLang="en-US" sz="1200" b="1" dirty="0"/>
              <a:t>。</a:t>
            </a:r>
            <a:endParaRPr lang="en-US" altLang="zh-CN" sz="1200" b="1" dirty="0"/>
          </a:p>
          <a:p>
            <a:pPr lvl="1" eaLnBrk="1" hangingPunct="1"/>
            <a:endParaRPr lang="en-US" altLang="zh-CN" sz="1200" b="1" dirty="0"/>
          </a:p>
          <a:p>
            <a:pPr lvl="1" eaLnBrk="1" hangingPunct="1"/>
            <a:r>
              <a:rPr lang="zh-CN" altLang="en-US" sz="1200" b="1" dirty="0"/>
              <a:t>现在的状态为</a:t>
            </a:r>
            <a:r>
              <a:rPr lang="en-US" altLang="zh-CN" sz="1200" b="1" dirty="0"/>
              <a:t>S</a:t>
            </a:r>
            <a:r>
              <a:rPr lang="en-US" altLang="zh-CN" sz="1200" b="1" baseline="-25000" dirty="0"/>
              <a:t>3</a:t>
            </a:r>
            <a:r>
              <a:rPr lang="zh-CN" altLang="en-US" sz="1200" b="1" dirty="0"/>
              <a:t>（</a:t>
            </a:r>
            <a:r>
              <a:rPr lang="en-US" altLang="zh-CN" sz="1200" b="1" dirty="0" err="1"/>
              <a:t>M</a:t>
            </a:r>
            <a:r>
              <a:rPr lang="en-US" altLang="zh-CN" sz="1200" b="1" baseline="-25000" dirty="0" err="1"/>
              <a:t>if</a:t>
            </a:r>
            <a:r>
              <a:rPr lang="zh-CN" altLang="en-US" sz="1200" b="1" dirty="0"/>
              <a:t>，</a:t>
            </a:r>
            <a:r>
              <a:rPr lang="en-US" altLang="zh-CN" sz="1200" b="1" dirty="0"/>
              <a:t>T</a:t>
            </a:r>
            <a:r>
              <a:rPr lang="en-US" altLang="zh-CN" sz="1200" b="1" baseline="-25000" dirty="0"/>
              <a:t>4</a:t>
            </a:r>
            <a:r>
              <a:rPr lang="zh-CN" altLang="en-US" sz="1200" b="1" dirty="0"/>
              <a:t>），对于</a:t>
            </a:r>
            <a:r>
              <a:rPr lang="en-US" altLang="zh-CN" sz="1200" b="1" dirty="0"/>
              <a:t>add</a:t>
            </a:r>
            <a:r>
              <a:rPr lang="zh-CN" altLang="en-US" sz="1200" b="1" dirty="0"/>
              <a:t>或</a:t>
            </a:r>
            <a:r>
              <a:rPr lang="en-US" altLang="zh-CN" sz="1200" b="1" dirty="0" err="1"/>
              <a:t>addi</a:t>
            </a:r>
            <a:r>
              <a:rPr lang="zh-CN" altLang="en-US" sz="1200" b="1" dirty="0"/>
              <a:t>指令，下一个状态是</a:t>
            </a:r>
            <a:r>
              <a:rPr lang="en-US" altLang="zh-CN" sz="1200" b="1" dirty="0"/>
              <a:t>S</a:t>
            </a:r>
            <a:r>
              <a:rPr lang="en-US" altLang="zh-CN" sz="1200" b="1" baseline="-25000" dirty="0"/>
              <a:t>6</a:t>
            </a:r>
            <a:r>
              <a:rPr lang="zh-CN" altLang="en-US" sz="1200" b="1" dirty="0"/>
              <a:t>（</a:t>
            </a:r>
            <a:r>
              <a:rPr lang="en-US" altLang="zh-CN" sz="1200" b="1" dirty="0"/>
              <a:t>M</a:t>
            </a:r>
            <a:r>
              <a:rPr lang="en-US" altLang="zh-CN" sz="1200" b="1" baseline="-25000" dirty="0"/>
              <a:t>ex</a:t>
            </a:r>
            <a:r>
              <a:rPr lang="zh-CN" altLang="en-US" sz="1200" b="1" dirty="0"/>
              <a:t>，</a:t>
            </a:r>
            <a:r>
              <a:rPr lang="en-US" altLang="zh-CN" sz="1200" b="1" dirty="0"/>
              <a:t>T</a:t>
            </a:r>
            <a:r>
              <a:rPr lang="en-US" altLang="zh-CN" sz="1200" b="1" baseline="-25000" dirty="0"/>
              <a:t>1</a:t>
            </a:r>
            <a:r>
              <a:rPr lang="zh-CN" altLang="en-US" sz="1200" b="1" dirty="0"/>
              <a:t>）；对于</a:t>
            </a:r>
            <a:r>
              <a:rPr lang="en-US" altLang="zh-CN" sz="1200" b="1" dirty="0" err="1"/>
              <a:t>lw</a:t>
            </a:r>
            <a:r>
              <a:rPr lang="zh-CN" altLang="en-US" sz="1200" b="1" dirty="0"/>
              <a:t>或</a:t>
            </a:r>
            <a:r>
              <a:rPr lang="en-US" altLang="zh-CN" sz="1200" b="1" dirty="0" err="1"/>
              <a:t>sw</a:t>
            </a:r>
            <a:r>
              <a:rPr lang="zh-CN" altLang="en-US" sz="1200" b="1" dirty="0"/>
              <a:t>或</a:t>
            </a:r>
            <a:r>
              <a:rPr lang="en-US" altLang="zh-CN" sz="1200" b="1" dirty="0" err="1"/>
              <a:t>beq</a:t>
            </a:r>
            <a:r>
              <a:rPr lang="zh-CN" altLang="en-US" sz="1200" b="1" dirty="0"/>
              <a:t>指令，下一个状态是</a:t>
            </a:r>
            <a:r>
              <a:rPr lang="en-US" altLang="zh-CN" sz="1200" b="1" dirty="0"/>
              <a:t>S</a:t>
            </a:r>
            <a:r>
              <a:rPr lang="en-US" altLang="zh-CN" sz="1200" b="1" baseline="-25000" dirty="0"/>
              <a:t>4</a:t>
            </a:r>
            <a:r>
              <a:rPr lang="zh-CN" altLang="en-US" sz="1200" b="1" dirty="0"/>
              <a:t>（</a:t>
            </a:r>
            <a:r>
              <a:rPr lang="en-US" altLang="zh-CN" sz="1200" b="1" dirty="0" err="1"/>
              <a:t>M</a:t>
            </a:r>
            <a:r>
              <a:rPr lang="en-US" altLang="zh-CN" sz="1200" b="1" baseline="-25000" dirty="0" err="1"/>
              <a:t>cal</a:t>
            </a:r>
            <a:r>
              <a:rPr lang="zh-CN" altLang="en-US" sz="1200" b="1" dirty="0"/>
              <a:t>，</a:t>
            </a:r>
            <a:r>
              <a:rPr lang="en-US" altLang="zh-CN" sz="1200" b="1" dirty="0"/>
              <a:t>T</a:t>
            </a:r>
            <a:r>
              <a:rPr lang="en-US" altLang="zh-CN" sz="1200" b="1" baseline="-25000" dirty="0"/>
              <a:t>1</a:t>
            </a:r>
            <a:r>
              <a:rPr lang="zh-CN" altLang="en-US" sz="1200" b="1" dirty="0"/>
              <a:t>）；即有限状态机的现态</a:t>
            </a:r>
            <a:r>
              <a:rPr lang="en-US" altLang="zh-CN" sz="1200" b="1" dirty="0"/>
              <a:t>= S</a:t>
            </a:r>
            <a:r>
              <a:rPr lang="en-US" altLang="zh-CN" sz="1200" b="1" baseline="-25000" dirty="0"/>
              <a:t>3</a:t>
            </a:r>
            <a:r>
              <a:rPr lang="zh-CN" altLang="en-US" sz="1200" b="1" dirty="0"/>
              <a:t>，输入</a:t>
            </a:r>
            <a:r>
              <a:rPr lang="en-US" altLang="zh-CN" sz="1200" b="1" dirty="0"/>
              <a:t>=add/</a:t>
            </a:r>
            <a:r>
              <a:rPr lang="en-US" altLang="zh-CN" sz="1200" b="1" dirty="0" err="1"/>
              <a:t>addi</a:t>
            </a:r>
            <a:r>
              <a:rPr lang="zh-CN" altLang="en-US" sz="1200" b="1" dirty="0"/>
              <a:t>，则次态</a:t>
            </a:r>
            <a:r>
              <a:rPr lang="en-US" altLang="zh-CN" sz="1200" b="1" dirty="0"/>
              <a:t>= S</a:t>
            </a:r>
            <a:r>
              <a:rPr lang="en-US" altLang="zh-CN" sz="1200" b="1" baseline="-25000" dirty="0"/>
              <a:t>6</a:t>
            </a:r>
            <a:r>
              <a:rPr lang="zh-CN" altLang="en-US" sz="1200" b="1" dirty="0"/>
              <a:t>，输入</a:t>
            </a:r>
            <a:r>
              <a:rPr lang="en-US" altLang="zh-CN" sz="1200" b="1" dirty="0"/>
              <a:t>=</a:t>
            </a:r>
            <a:r>
              <a:rPr lang="en-US" altLang="zh-CN" sz="1200" b="1" dirty="0" err="1"/>
              <a:t>lw</a:t>
            </a:r>
            <a:r>
              <a:rPr lang="en-US" altLang="zh-CN" sz="1200" b="1" dirty="0"/>
              <a:t>/</a:t>
            </a:r>
            <a:r>
              <a:rPr lang="en-US" altLang="zh-CN" sz="1200" b="1" dirty="0" err="1"/>
              <a:t>sw</a:t>
            </a:r>
            <a:r>
              <a:rPr lang="en-US" altLang="zh-CN" sz="1200" b="1" dirty="0"/>
              <a:t>/</a:t>
            </a:r>
            <a:r>
              <a:rPr lang="en-US" altLang="zh-CN" sz="1200" b="1" dirty="0" err="1"/>
              <a:t>beq</a:t>
            </a:r>
            <a:r>
              <a:rPr lang="zh-CN" altLang="en-US" sz="1200" b="1" dirty="0"/>
              <a:t>，则次态</a:t>
            </a:r>
            <a:r>
              <a:rPr lang="en-US" altLang="zh-CN" sz="1200" b="1" dirty="0"/>
              <a:t>= S</a:t>
            </a:r>
            <a:r>
              <a:rPr lang="en-US" altLang="zh-CN" sz="1200" b="1" baseline="-25000" dirty="0"/>
              <a:t>4</a:t>
            </a:r>
            <a:r>
              <a:rPr lang="zh-CN" altLang="en-US" sz="1200" b="1" dirty="0"/>
              <a:t>。</a:t>
            </a:r>
            <a:endParaRPr lang="en-US" altLang="zh-CN" sz="1200" b="1" dirty="0"/>
          </a:p>
          <a:p>
            <a:pPr lvl="1" eaLnBrk="1" hangingPunct="1"/>
            <a:endParaRPr lang="en-US" altLang="zh-CN" sz="1200" b="1" dirty="0"/>
          </a:p>
          <a:p>
            <a:pPr eaLnBrk="1" hangingPunct="1"/>
            <a:r>
              <a:rPr lang="zh-CN" altLang="en-US" sz="1400" b="1" dirty="0"/>
              <a:t>图</a:t>
            </a:r>
            <a:r>
              <a:rPr lang="en-US" altLang="zh-CN" sz="1400" b="1" dirty="0"/>
              <a:t>6.42</a:t>
            </a:r>
            <a:r>
              <a:rPr lang="zh-CN" altLang="en-US" sz="1400" b="1" dirty="0"/>
              <a:t>：时序发生器内部实现逻辑（上图：定长指令周期，下图：变长指令周期）；图中的</a:t>
            </a:r>
            <a:r>
              <a:rPr lang="en-US" altLang="zh-CN" sz="1400" b="1" dirty="0"/>
              <a:t>FSM</a:t>
            </a:r>
            <a:r>
              <a:rPr lang="zh-CN" altLang="en-US" sz="1400" b="1" dirty="0"/>
              <a:t>为有限状态机（</a:t>
            </a:r>
            <a:r>
              <a:rPr lang="en-US" altLang="zh-CN" sz="1400" b="1" dirty="0">
                <a:solidFill>
                  <a:srgbClr val="FF0000"/>
                </a:solidFill>
              </a:rPr>
              <a:t>Finite State Machine</a:t>
            </a:r>
            <a:r>
              <a:rPr lang="zh-CN" altLang="en-US" sz="1400" b="1" dirty="0"/>
              <a:t>）。</a:t>
            </a:r>
            <a:endParaRPr lang="en-US" altLang="zh-CN" sz="2400" b="1" dirty="0"/>
          </a:p>
        </p:txBody>
      </p:sp>
      <p:graphicFrame>
        <p:nvGraphicFramePr>
          <p:cNvPr id="3" name="表格 3">
            <a:extLst>
              <a:ext uri="{FF2B5EF4-FFF2-40B4-BE49-F238E27FC236}">
                <a16:creationId xmlns:a16="http://schemas.microsoft.com/office/drawing/2014/main" id="{7FE86141-F5CB-4172-B62D-D51E2D4F70E6}"/>
              </a:ext>
            </a:extLst>
          </p:cNvPr>
          <p:cNvGraphicFramePr>
            <a:graphicFrameLocks noGrp="1"/>
          </p:cNvGraphicFramePr>
          <p:nvPr>
            <p:extLst>
              <p:ext uri="{D42A27DB-BD31-4B8C-83A1-F6EECF244321}">
                <p14:modId xmlns:p14="http://schemas.microsoft.com/office/powerpoint/2010/main" val="3007626887"/>
              </p:ext>
            </p:extLst>
          </p:nvPr>
        </p:nvGraphicFramePr>
        <p:xfrm>
          <a:off x="636605" y="3429000"/>
          <a:ext cx="4176462" cy="2881886"/>
        </p:xfrm>
        <a:graphic>
          <a:graphicData uri="http://schemas.openxmlformats.org/drawingml/2006/table">
            <a:tbl>
              <a:tblPr firstRow="1" bandRow="1">
                <a:tableStyleId>{5C22544A-7EE6-4342-B048-85BDC9FD1C3A}</a:tableStyleId>
              </a:tblPr>
              <a:tblGrid>
                <a:gridCol w="721389">
                  <a:extLst>
                    <a:ext uri="{9D8B030D-6E8A-4147-A177-3AD203B41FA5}">
                      <a16:colId xmlns:a16="http://schemas.microsoft.com/office/drawing/2014/main" val="3560943361"/>
                    </a:ext>
                  </a:extLst>
                </a:gridCol>
                <a:gridCol w="759357">
                  <a:extLst>
                    <a:ext uri="{9D8B030D-6E8A-4147-A177-3AD203B41FA5}">
                      <a16:colId xmlns:a16="http://schemas.microsoft.com/office/drawing/2014/main" val="1879346573"/>
                    </a:ext>
                  </a:extLst>
                </a:gridCol>
                <a:gridCol w="721389">
                  <a:extLst>
                    <a:ext uri="{9D8B030D-6E8A-4147-A177-3AD203B41FA5}">
                      <a16:colId xmlns:a16="http://schemas.microsoft.com/office/drawing/2014/main" val="1045727250"/>
                    </a:ext>
                  </a:extLst>
                </a:gridCol>
                <a:gridCol w="797325">
                  <a:extLst>
                    <a:ext uri="{9D8B030D-6E8A-4147-A177-3AD203B41FA5}">
                      <a16:colId xmlns:a16="http://schemas.microsoft.com/office/drawing/2014/main" val="3690314578"/>
                    </a:ext>
                  </a:extLst>
                </a:gridCol>
                <a:gridCol w="1177002">
                  <a:extLst>
                    <a:ext uri="{9D8B030D-6E8A-4147-A177-3AD203B41FA5}">
                      <a16:colId xmlns:a16="http://schemas.microsoft.com/office/drawing/2014/main" val="1471843640"/>
                    </a:ext>
                  </a:extLst>
                </a:gridCol>
              </a:tblGrid>
              <a:tr h="367286">
                <a:tc rowSpan="2">
                  <a:txBody>
                    <a:bodyPr/>
                    <a:lstStyle/>
                    <a:p>
                      <a:pPr algn="ctr"/>
                      <a:r>
                        <a:rPr lang="zh-CN" altLang="en-US" sz="1050" b="1" dirty="0"/>
                        <a:t>现态</a:t>
                      </a:r>
                    </a:p>
                  </a:txBody>
                  <a:tcPr anchor="ctr"/>
                </a:tc>
                <a:tc gridSpan="3">
                  <a:txBody>
                    <a:bodyPr/>
                    <a:lstStyle/>
                    <a:p>
                      <a:pPr algn="ctr"/>
                      <a:r>
                        <a:rPr lang="zh-CN" altLang="en-US" sz="1050" b="1" dirty="0"/>
                        <a:t>输入</a:t>
                      </a:r>
                      <a:r>
                        <a:rPr lang="en-US" altLang="zh-CN" sz="1050" b="1" dirty="0"/>
                        <a:t>/</a:t>
                      </a:r>
                      <a:r>
                        <a:rPr lang="zh-CN" altLang="en-US" sz="1050" b="1" dirty="0"/>
                        <a:t>次态</a:t>
                      </a:r>
                    </a:p>
                  </a:txBody>
                  <a:tcPr anchor="ctr"/>
                </a:tc>
                <a:tc hMerge="1">
                  <a:txBody>
                    <a:bodyPr/>
                    <a:lstStyle/>
                    <a:p>
                      <a:endParaRPr lang="zh-CN" altLang="en-US"/>
                    </a:p>
                  </a:txBody>
                  <a:tcPr/>
                </a:tc>
                <a:tc hMerge="1">
                  <a:txBody>
                    <a:bodyPr/>
                    <a:lstStyle/>
                    <a:p>
                      <a:endParaRPr lang="zh-CN" altLang="en-US" dirty="0"/>
                    </a:p>
                  </a:txBody>
                  <a:tcPr/>
                </a:tc>
                <a:tc rowSpan="2">
                  <a:txBody>
                    <a:bodyPr/>
                    <a:lstStyle/>
                    <a:p>
                      <a:pPr algn="ctr"/>
                      <a:r>
                        <a:rPr lang="zh-CN" altLang="en-US" sz="1050" b="1" dirty="0"/>
                        <a:t>周期、节拍电位输出</a:t>
                      </a:r>
                    </a:p>
                  </a:txBody>
                  <a:tcPr anchor="ctr"/>
                </a:tc>
                <a:extLst>
                  <a:ext uri="{0D108BD9-81ED-4DB2-BD59-A6C34878D82A}">
                    <a16:rowId xmlns:a16="http://schemas.microsoft.com/office/drawing/2014/main" val="306944196"/>
                  </a:ext>
                </a:extLst>
              </a:tr>
              <a:tr h="169206">
                <a:tc vMerge="1">
                  <a:txBody>
                    <a:bodyPr/>
                    <a:lstStyle/>
                    <a:p>
                      <a:endParaRPr lang="zh-CN" altLang="en-US" dirty="0"/>
                    </a:p>
                  </a:txBody>
                  <a:tcPr/>
                </a:tc>
                <a:tc>
                  <a:txBody>
                    <a:bodyPr/>
                    <a:lstStyle/>
                    <a:p>
                      <a:pPr algn="ctr"/>
                      <a:r>
                        <a:rPr lang="zh-CN" altLang="en-US" sz="1050" b="1" dirty="0"/>
                        <a:t>任意指令</a:t>
                      </a:r>
                    </a:p>
                  </a:txBody>
                  <a:tcPr anchor="ctr"/>
                </a:tc>
                <a:tc>
                  <a:txBody>
                    <a:bodyPr/>
                    <a:lstStyle/>
                    <a:p>
                      <a:pPr algn="ctr"/>
                      <a:r>
                        <a:rPr lang="en-US" altLang="zh-CN" sz="1050" b="1" dirty="0"/>
                        <a:t>add/</a:t>
                      </a:r>
                      <a:r>
                        <a:rPr lang="en-US" altLang="zh-CN" sz="1050" b="1" dirty="0" err="1"/>
                        <a:t>addi</a:t>
                      </a:r>
                      <a:endParaRPr lang="zh-CN" altLang="en-US" sz="1050" b="1" dirty="0"/>
                    </a:p>
                  </a:txBody>
                  <a:tcPr anchor="ctr"/>
                </a:tc>
                <a:tc>
                  <a:txBody>
                    <a:bodyPr/>
                    <a:lstStyle/>
                    <a:p>
                      <a:pPr algn="ctr"/>
                      <a:r>
                        <a:rPr lang="en-US" altLang="zh-CN" sz="1050" b="1" dirty="0" err="1"/>
                        <a:t>lw</a:t>
                      </a:r>
                      <a:r>
                        <a:rPr lang="en-US" altLang="zh-CN" sz="1050" b="1" dirty="0"/>
                        <a:t>/</a:t>
                      </a:r>
                      <a:r>
                        <a:rPr lang="en-US" altLang="zh-CN" sz="1050" b="1" dirty="0" err="1"/>
                        <a:t>sw</a:t>
                      </a:r>
                      <a:r>
                        <a:rPr lang="en-US" altLang="zh-CN" sz="1050" b="1" dirty="0"/>
                        <a:t>/</a:t>
                      </a:r>
                      <a:r>
                        <a:rPr lang="en-US" altLang="zh-CN" sz="1050" b="1" dirty="0" err="1"/>
                        <a:t>beq</a:t>
                      </a:r>
                      <a:endParaRPr lang="zh-CN" altLang="en-US" sz="1050" b="1" dirty="0"/>
                    </a:p>
                  </a:txBody>
                  <a:tcPr anchor="ctr"/>
                </a:tc>
                <a:tc vMerge="1">
                  <a:txBody>
                    <a:bodyPr/>
                    <a:lstStyle/>
                    <a:p>
                      <a:endParaRPr lang="zh-CN" altLang="en-US" dirty="0"/>
                    </a:p>
                  </a:txBody>
                  <a:tcPr/>
                </a:tc>
                <a:extLst>
                  <a:ext uri="{0D108BD9-81ED-4DB2-BD59-A6C34878D82A}">
                    <a16:rowId xmlns:a16="http://schemas.microsoft.com/office/drawing/2014/main" val="947228995"/>
                  </a:ext>
                </a:extLst>
              </a:tr>
              <a:tr h="169206">
                <a:tc>
                  <a:txBody>
                    <a:bodyPr/>
                    <a:lstStyle/>
                    <a:p>
                      <a:pPr algn="ctr"/>
                      <a:r>
                        <a:rPr lang="en-US" altLang="zh-CN" sz="1050" b="1" dirty="0"/>
                        <a:t>S</a:t>
                      </a:r>
                      <a:r>
                        <a:rPr lang="en-US" altLang="zh-CN" sz="1050" b="1" baseline="-25000" dirty="0"/>
                        <a:t>0</a:t>
                      </a:r>
                      <a:r>
                        <a:rPr lang="zh-CN" altLang="en-US" sz="1050" b="1" dirty="0"/>
                        <a:t>（</a:t>
                      </a:r>
                      <a:r>
                        <a:rPr lang="en-US" altLang="zh-CN" sz="1050" b="1" dirty="0"/>
                        <a:t>0000</a:t>
                      </a:r>
                      <a:r>
                        <a:rPr lang="zh-CN" altLang="en-US" sz="1050" b="1" dirty="0"/>
                        <a:t>）</a:t>
                      </a:r>
                    </a:p>
                  </a:txBody>
                  <a:tcPr anchor="ctr"/>
                </a:tc>
                <a:tc>
                  <a:txBody>
                    <a:bodyPr/>
                    <a:lstStyle/>
                    <a:p>
                      <a:pPr algn="ctr"/>
                      <a:r>
                        <a:rPr lang="en-US" altLang="zh-CN" sz="1050" b="1" dirty="0"/>
                        <a:t>S</a:t>
                      </a:r>
                      <a:r>
                        <a:rPr lang="en-US" altLang="zh-CN" sz="1050" b="1" baseline="-25000" dirty="0"/>
                        <a:t>1</a:t>
                      </a:r>
                      <a:r>
                        <a:rPr lang="zh-CN" altLang="en-US" sz="1050" b="1" dirty="0"/>
                        <a:t>（</a:t>
                      </a:r>
                      <a:r>
                        <a:rPr lang="en-US" altLang="zh-CN" sz="1050" b="1" dirty="0"/>
                        <a:t>0001</a:t>
                      </a:r>
                      <a:r>
                        <a:rPr lang="zh-CN" altLang="en-US" sz="1050" b="1" dirty="0"/>
                        <a:t>）</a:t>
                      </a:r>
                    </a:p>
                  </a:txBody>
                  <a:tcPr anchor="ctr"/>
                </a:tc>
                <a:tc>
                  <a:txBody>
                    <a:bodyPr/>
                    <a:lstStyle/>
                    <a:p>
                      <a:pPr algn="ctr"/>
                      <a:endParaRPr lang="zh-CN" altLang="en-US" sz="1050" b="1" dirty="0"/>
                    </a:p>
                  </a:txBody>
                  <a:tcPr anchor="ctr"/>
                </a:tc>
                <a:tc>
                  <a:txBody>
                    <a:bodyPr/>
                    <a:lstStyle/>
                    <a:p>
                      <a:pPr algn="ctr"/>
                      <a:endParaRPr lang="zh-CN" altLang="en-US" sz="1050" b="1" dirty="0"/>
                    </a:p>
                  </a:txBody>
                  <a:tcPr anchor="ctr"/>
                </a:tc>
                <a:tc>
                  <a:txBody>
                    <a:bodyPr/>
                    <a:lstStyle/>
                    <a:p>
                      <a:pPr algn="ctr"/>
                      <a:r>
                        <a:rPr lang="en-US" altLang="zh-CN" sz="1050" b="1" dirty="0" err="1"/>
                        <a:t>M</a:t>
                      </a:r>
                      <a:r>
                        <a:rPr lang="en-US" altLang="zh-CN" sz="1050" b="1" baseline="-25000" dirty="0" err="1"/>
                        <a:t>if</a:t>
                      </a:r>
                      <a:r>
                        <a:rPr lang="en-US" altLang="zh-CN" sz="1050" b="1" dirty="0"/>
                        <a:t>=T</a:t>
                      </a:r>
                      <a:r>
                        <a:rPr lang="en-US" altLang="zh-CN" sz="1050" b="1" baseline="-25000" dirty="0"/>
                        <a:t>1</a:t>
                      </a:r>
                      <a:r>
                        <a:rPr lang="en-US" altLang="zh-CN" sz="1050" b="1" dirty="0"/>
                        <a:t>=1</a:t>
                      </a:r>
                      <a:endParaRPr lang="zh-CN" altLang="en-US" sz="1050" b="1" dirty="0"/>
                    </a:p>
                  </a:txBody>
                  <a:tcPr anchor="ctr"/>
                </a:tc>
                <a:extLst>
                  <a:ext uri="{0D108BD9-81ED-4DB2-BD59-A6C34878D82A}">
                    <a16:rowId xmlns:a16="http://schemas.microsoft.com/office/drawing/2014/main" val="704347066"/>
                  </a:ext>
                </a:extLst>
              </a:tr>
              <a:tr h="169206">
                <a:tc>
                  <a:txBody>
                    <a:bodyPr/>
                    <a:lstStyle/>
                    <a:p>
                      <a:pPr algn="ctr"/>
                      <a:r>
                        <a:rPr lang="en-US" altLang="zh-CN" sz="1050" b="1" dirty="0"/>
                        <a:t>S</a:t>
                      </a:r>
                      <a:r>
                        <a:rPr lang="en-US" altLang="zh-CN" sz="1050" b="1" baseline="-25000" dirty="0"/>
                        <a:t>1</a:t>
                      </a:r>
                      <a:r>
                        <a:rPr lang="zh-CN" altLang="en-US" sz="1050" b="1" dirty="0"/>
                        <a:t>（</a:t>
                      </a:r>
                      <a:r>
                        <a:rPr lang="en-US" altLang="zh-CN" sz="1050" b="1" dirty="0"/>
                        <a:t>0001</a:t>
                      </a:r>
                      <a:r>
                        <a:rPr lang="zh-CN" altLang="en-US" sz="1050" b="1" dirty="0"/>
                        <a:t>）</a:t>
                      </a:r>
                    </a:p>
                  </a:txBody>
                  <a:tcPr anchor="ctr"/>
                </a:tc>
                <a:tc>
                  <a:txBody>
                    <a:bodyPr/>
                    <a:lstStyle/>
                    <a:p>
                      <a:pPr algn="ctr"/>
                      <a:r>
                        <a:rPr lang="en-US" altLang="zh-CN" sz="1050" b="1" dirty="0"/>
                        <a:t>S</a:t>
                      </a:r>
                      <a:r>
                        <a:rPr lang="en-US" altLang="zh-CN" sz="1050" b="1" baseline="-25000" dirty="0"/>
                        <a:t>2</a:t>
                      </a:r>
                      <a:r>
                        <a:rPr lang="zh-CN" altLang="en-US" sz="1050" b="1" dirty="0"/>
                        <a:t>（</a:t>
                      </a:r>
                      <a:r>
                        <a:rPr lang="en-US" altLang="zh-CN" sz="1050" b="1" dirty="0"/>
                        <a:t>0010</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dirty="0"/>
                    </a:p>
                  </a:txBody>
                  <a:tcPr anchor="ctr"/>
                </a:tc>
                <a:tc>
                  <a:txBody>
                    <a:bodyPr/>
                    <a:lstStyle/>
                    <a:p>
                      <a:pPr algn="ctr"/>
                      <a:r>
                        <a:rPr lang="en-US" altLang="zh-CN" sz="1050" b="1" dirty="0" err="1"/>
                        <a:t>M</a:t>
                      </a:r>
                      <a:r>
                        <a:rPr lang="en-US" altLang="zh-CN" sz="1050" b="1" baseline="-25000" dirty="0" err="1"/>
                        <a:t>if</a:t>
                      </a:r>
                      <a:r>
                        <a:rPr lang="en-US" altLang="zh-CN" sz="1050" b="1" dirty="0"/>
                        <a:t>=T</a:t>
                      </a:r>
                      <a:r>
                        <a:rPr lang="en-US" altLang="zh-CN" sz="1050" b="1" baseline="-25000" dirty="0"/>
                        <a:t>2</a:t>
                      </a:r>
                      <a:r>
                        <a:rPr lang="en-US" altLang="zh-CN" sz="1050" b="1" dirty="0"/>
                        <a:t>=1</a:t>
                      </a:r>
                      <a:endParaRPr lang="zh-CN" altLang="en-US" sz="1050" b="1" dirty="0"/>
                    </a:p>
                  </a:txBody>
                  <a:tcPr anchor="ctr"/>
                </a:tc>
                <a:extLst>
                  <a:ext uri="{0D108BD9-81ED-4DB2-BD59-A6C34878D82A}">
                    <a16:rowId xmlns:a16="http://schemas.microsoft.com/office/drawing/2014/main" val="1460440289"/>
                  </a:ext>
                </a:extLst>
              </a:tr>
              <a:tr h="169206">
                <a:tc>
                  <a:txBody>
                    <a:bodyPr/>
                    <a:lstStyle/>
                    <a:p>
                      <a:pPr algn="ctr"/>
                      <a:r>
                        <a:rPr lang="en-US" altLang="zh-CN" sz="1050" b="1" dirty="0"/>
                        <a:t>S</a:t>
                      </a:r>
                      <a:r>
                        <a:rPr lang="en-US" altLang="zh-CN" sz="1050" b="1" baseline="-25000" dirty="0"/>
                        <a:t>2</a:t>
                      </a:r>
                      <a:r>
                        <a:rPr lang="zh-CN" altLang="en-US" sz="1050" b="1" dirty="0"/>
                        <a:t>（</a:t>
                      </a:r>
                      <a:r>
                        <a:rPr lang="en-US" altLang="zh-CN" sz="1050" b="1" dirty="0"/>
                        <a:t>0010</a:t>
                      </a:r>
                      <a:r>
                        <a:rPr lang="zh-CN" altLang="en-US" sz="1050" b="1" dirty="0"/>
                        <a:t>）</a:t>
                      </a:r>
                    </a:p>
                  </a:txBody>
                  <a:tcPr anchor="ctr"/>
                </a:tc>
                <a:tc>
                  <a:txBody>
                    <a:bodyPr/>
                    <a:lstStyle/>
                    <a:p>
                      <a:pPr algn="ctr"/>
                      <a:r>
                        <a:rPr lang="en-US" altLang="zh-CN" sz="1050" b="1" dirty="0"/>
                        <a:t>S</a:t>
                      </a:r>
                      <a:r>
                        <a:rPr lang="en-US" altLang="zh-CN" sz="1050" b="1" baseline="-25000" dirty="0"/>
                        <a:t>3</a:t>
                      </a:r>
                      <a:r>
                        <a:rPr lang="zh-CN" altLang="en-US" sz="1050" b="1" dirty="0"/>
                        <a:t>（</a:t>
                      </a:r>
                      <a:r>
                        <a:rPr lang="en-US" altLang="zh-CN" sz="1050" b="1" dirty="0"/>
                        <a:t>0011</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dirty="0"/>
                    </a:p>
                  </a:txBody>
                  <a:tcPr anchor="ctr"/>
                </a:tc>
                <a:tc>
                  <a:txBody>
                    <a:bodyPr/>
                    <a:lstStyle/>
                    <a:p>
                      <a:pPr algn="ctr"/>
                      <a:r>
                        <a:rPr lang="en-US" altLang="zh-CN" sz="1050" b="1" dirty="0" err="1"/>
                        <a:t>M</a:t>
                      </a:r>
                      <a:r>
                        <a:rPr lang="en-US" altLang="zh-CN" sz="1050" b="1" baseline="-25000" dirty="0" err="1"/>
                        <a:t>if</a:t>
                      </a:r>
                      <a:r>
                        <a:rPr lang="en-US" altLang="zh-CN" sz="1050" b="1" dirty="0"/>
                        <a:t>=T</a:t>
                      </a:r>
                      <a:r>
                        <a:rPr lang="en-US" altLang="zh-CN" sz="1050" b="1" baseline="-25000" dirty="0"/>
                        <a:t>3</a:t>
                      </a:r>
                      <a:r>
                        <a:rPr lang="en-US" altLang="zh-CN" sz="1050" b="1" dirty="0"/>
                        <a:t>=1</a:t>
                      </a:r>
                      <a:endParaRPr lang="zh-CN" altLang="en-US" sz="1050" b="1" dirty="0"/>
                    </a:p>
                  </a:txBody>
                  <a:tcPr anchor="ctr"/>
                </a:tc>
                <a:extLst>
                  <a:ext uri="{0D108BD9-81ED-4DB2-BD59-A6C34878D82A}">
                    <a16:rowId xmlns:a16="http://schemas.microsoft.com/office/drawing/2014/main" val="722003489"/>
                  </a:ext>
                </a:extLst>
              </a:tr>
              <a:tr h="169206">
                <a:tc>
                  <a:txBody>
                    <a:bodyPr/>
                    <a:lstStyle/>
                    <a:p>
                      <a:pPr algn="ctr"/>
                      <a:r>
                        <a:rPr lang="en-US" altLang="zh-CN" sz="1050" b="1" dirty="0"/>
                        <a:t>S</a:t>
                      </a:r>
                      <a:r>
                        <a:rPr lang="en-US" altLang="zh-CN" sz="1050" b="1" baseline="-25000" dirty="0"/>
                        <a:t>3</a:t>
                      </a:r>
                      <a:r>
                        <a:rPr lang="zh-CN" altLang="en-US" sz="1050" b="1" dirty="0"/>
                        <a:t>（</a:t>
                      </a:r>
                      <a:r>
                        <a:rPr lang="en-US" altLang="zh-CN" sz="1050" b="1" dirty="0"/>
                        <a:t>0011</a:t>
                      </a:r>
                      <a:r>
                        <a:rPr lang="zh-CN" altLang="en-US" sz="1050" b="1" dirty="0"/>
                        <a:t>）</a:t>
                      </a:r>
                    </a:p>
                  </a:txBody>
                  <a:tcPr anchor="ctr"/>
                </a:tc>
                <a:tc>
                  <a:txBody>
                    <a:bodyPr/>
                    <a:lstStyle/>
                    <a:p>
                      <a:pPr algn="ctr"/>
                      <a:endParaRPr lang="zh-CN" altLang="en-US" sz="1050" b="1" dirty="0"/>
                    </a:p>
                  </a:txBody>
                  <a:tcPr anchor="ctr"/>
                </a:tc>
                <a:tc>
                  <a:txBody>
                    <a:bodyPr/>
                    <a:lstStyle/>
                    <a:p>
                      <a:pPr algn="ctr"/>
                      <a:r>
                        <a:rPr lang="en-US" altLang="zh-CN" sz="1050" b="1" dirty="0"/>
                        <a:t>S</a:t>
                      </a:r>
                      <a:r>
                        <a:rPr lang="en-US" altLang="zh-CN" sz="1050" b="1" baseline="-25000" dirty="0"/>
                        <a:t>6</a:t>
                      </a:r>
                      <a:r>
                        <a:rPr lang="zh-CN" altLang="en-US" sz="1050" b="1" dirty="0"/>
                        <a:t>（</a:t>
                      </a:r>
                      <a:r>
                        <a:rPr lang="en-US" altLang="zh-CN" sz="1050" b="1" dirty="0"/>
                        <a:t>0110</a:t>
                      </a:r>
                      <a:r>
                        <a:rPr lang="zh-CN" altLang="en-US" sz="1050" b="1" dirty="0"/>
                        <a:t>）</a:t>
                      </a:r>
                    </a:p>
                  </a:txBody>
                  <a:tcPr anchor="ctr"/>
                </a:tc>
                <a:tc>
                  <a:txBody>
                    <a:bodyPr/>
                    <a:lstStyle/>
                    <a:p>
                      <a:pPr algn="ctr"/>
                      <a:r>
                        <a:rPr lang="en-US" altLang="zh-CN" sz="1050" b="1" dirty="0"/>
                        <a:t>S</a:t>
                      </a:r>
                      <a:r>
                        <a:rPr lang="en-US" altLang="zh-CN" sz="1050" b="1" baseline="-25000" dirty="0"/>
                        <a:t>4</a:t>
                      </a:r>
                      <a:r>
                        <a:rPr lang="zh-CN" altLang="en-US" sz="1050" b="1" dirty="0"/>
                        <a:t>（</a:t>
                      </a:r>
                      <a:r>
                        <a:rPr lang="en-US" altLang="zh-CN" sz="1050" b="1" dirty="0"/>
                        <a:t>0100</a:t>
                      </a:r>
                      <a:r>
                        <a:rPr lang="zh-CN" altLang="en-US" sz="1050" b="1" dirty="0"/>
                        <a:t>）</a:t>
                      </a:r>
                    </a:p>
                  </a:txBody>
                  <a:tcPr anchor="ctr"/>
                </a:tc>
                <a:tc>
                  <a:txBody>
                    <a:bodyPr/>
                    <a:lstStyle/>
                    <a:p>
                      <a:pPr algn="ctr"/>
                      <a:r>
                        <a:rPr lang="en-US" altLang="zh-CN" sz="1050" b="1" dirty="0" err="1"/>
                        <a:t>M</a:t>
                      </a:r>
                      <a:r>
                        <a:rPr lang="en-US" altLang="zh-CN" sz="1050" b="1" baseline="-25000" dirty="0" err="1"/>
                        <a:t>if</a:t>
                      </a:r>
                      <a:r>
                        <a:rPr lang="en-US" altLang="zh-CN" sz="1050" b="1" dirty="0"/>
                        <a:t>=T</a:t>
                      </a:r>
                      <a:r>
                        <a:rPr lang="en-US" altLang="zh-CN" sz="1050" b="1" baseline="-25000" dirty="0"/>
                        <a:t>4</a:t>
                      </a:r>
                      <a:r>
                        <a:rPr lang="en-US" altLang="zh-CN" sz="1050" b="1" dirty="0"/>
                        <a:t>=1</a:t>
                      </a:r>
                      <a:endParaRPr lang="zh-CN" altLang="en-US" sz="1050" b="1" dirty="0"/>
                    </a:p>
                  </a:txBody>
                  <a:tcPr anchor="ctr"/>
                </a:tc>
                <a:extLst>
                  <a:ext uri="{0D108BD9-81ED-4DB2-BD59-A6C34878D82A}">
                    <a16:rowId xmlns:a16="http://schemas.microsoft.com/office/drawing/2014/main" val="2030802707"/>
                  </a:ext>
                </a:extLst>
              </a:tr>
              <a:tr h="169206">
                <a:tc>
                  <a:txBody>
                    <a:bodyPr/>
                    <a:lstStyle/>
                    <a:p>
                      <a:pPr algn="ctr"/>
                      <a:r>
                        <a:rPr lang="en-US" altLang="zh-CN" sz="1050" b="1" dirty="0"/>
                        <a:t>S</a:t>
                      </a:r>
                      <a:r>
                        <a:rPr lang="en-US" altLang="zh-CN" sz="1050" b="1" baseline="-25000" dirty="0"/>
                        <a:t>4</a:t>
                      </a:r>
                      <a:r>
                        <a:rPr lang="zh-CN" altLang="en-US" sz="1050" b="1" dirty="0"/>
                        <a:t>（</a:t>
                      </a:r>
                      <a:r>
                        <a:rPr lang="en-US" altLang="zh-CN" sz="1050" b="1" dirty="0"/>
                        <a:t>0100</a:t>
                      </a:r>
                      <a:r>
                        <a:rPr lang="zh-CN" altLang="en-US" sz="1050" b="1" dirty="0"/>
                        <a:t>）</a:t>
                      </a:r>
                    </a:p>
                  </a:txBody>
                  <a:tcPr anchor="ctr"/>
                </a:tc>
                <a:tc>
                  <a:txBody>
                    <a:bodyPr/>
                    <a:lstStyle/>
                    <a:p>
                      <a:pPr algn="ctr"/>
                      <a:r>
                        <a:rPr lang="en-US" altLang="zh-CN" sz="1050" b="1" dirty="0"/>
                        <a:t>S</a:t>
                      </a:r>
                      <a:r>
                        <a:rPr lang="en-US" altLang="zh-CN" sz="1050" b="1" baseline="-25000" dirty="0"/>
                        <a:t>5</a:t>
                      </a:r>
                      <a:r>
                        <a:rPr lang="zh-CN" altLang="en-US" sz="1050" b="1" dirty="0"/>
                        <a:t>（</a:t>
                      </a:r>
                      <a:r>
                        <a:rPr lang="en-US" altLang="zh-CN" sz="1050" b="1" dirty="0"/>
                        <a:t>0101</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dirty="0"/>
                    </a:p>
                  </a:txBody>
                  <a:tcPr anchor="ctr"/>
                </a:tc>
                <a:tc>
                  <a:txBody>
                    <a:bodyPr/>
                    <a:lstStyle/>
                    <a:p>
                      <a:pPr algn="ctr"/>
                      <a:r>
                        <a:rPr lang="en-US" altLang="zh-CN" sz="1050" b="1" dirty="0" err="1"/>
                        <a:t>M</a:t>
                      </a:r>
                      <a:r>
                        <a:rPr lang="en-US" altLang="zh-CN" sz="1050" b="1" baseline="-25000" dirty="0" err="1"/>
                        <a:t>cal</a:t>
                      </a:r>
                      <a:r>
                        <a:rPr lang="en-US" altLang="zh-CN" sz="1050" b="1" dirty="0"/>
                        <a:t>=T</a:t>
                      </a:r>
                      <a:r>
                        <a:rPr lang="en-US" altLang="zh-CN" sz="1050" b="1" baseline="-25000" dirty="0"/>
                        <a:t>1</a:t>
                      </a:r>
                      <a:r>
                        <a:rPr lang="en-US" altLang="zh-CN" sz="1050" b="1" dirty="0"/>
                        <a:t>=1</a:t>
                      </a:r>
                      <a:endParaRPr lang="zh-CN" altLang="en-US" sz="1050" b="1" dirty="0"/>
                    </a:p>
                  </a:txBody>
                  <a:tcPr anchor="ctr"/>
                </a:tc>
                <a:extLst>
                  <a:ext uri="{0D108BD9-81ED-4DB2-BD59-A6C34878D82A}">
                    <a16:rowId xmlns:a16="http://schemas.microsoft.com/office/drawing/2014/main" val="4281465139"/>
                  </a:ext>
                </a:extLst>
              </a:tr>
              <a:tr h="169206">
                <a:tc>
                  <a:txBody>
                    <a:bodyPr/>
                    <a:lstStyle/>
                    <a:p>
                      <a:pPr algn="ctr"/>
                      <a:r>
                        <a:rPr lang="en-US" altLang="zh-CN" sz="1050" b="1" dirty="0"/>
                        <a:t>S</a:t>
                      </a:r>
                      <a:r>
                        <a:rPr lang="en-US" altLang="zh-CN" sz="1050" b="1" baseline="-25000" dirty="0"/>
                        <a:t>5</a:t>
                      </a:r>
                      <a:r>
                        <a:rPr lang="zh-CN" altLang="en-US" sz="1050" b="1" dirty="0"/>
                        <a:t>（</a:t>
                      </a:r>
                      <a:r>
                        <a:rPr lang="en-US" altLang="zh-CN" sz="1050" b="1" dirty="0"/>
                        <a:t>0101</a:t>
                      </a:r>
                      <a:r>
                        <a:rPr lang="zh-CN" altLang="en-US" sz="1050" b="1" dirty="0"/>
                        <a:t>）</a:t>
                      </a:r>
                    </a:p>
                  </a:txBody>
                  <a:tcPr anchor="ctr"/>
                </a:tc>
                <a:tc>
                  <a:txBody>
                    <a:bodyPr/>
                    <a:lstStyle/>
                    <a:p>
                      <a:pPr algn="ctr"/>
                      <a:r>
                        <a:rPr lang="en-US" altLang="zh-CN" sz="1050" b="1" dirty="0"/>
                        <a:t>S</a:t>
                      </a:r>
                      <a:r>
                        <a:rPr lang="en-US" altLang="zh-CN" sz="1050" b="1" baseline="-25000" dirty="0"/>
                        <a:t>6</a:t>
                      </a:r>
                      <a:r>
                        <a:rPr lang="zh-CN" altLang="en-US" sz="1050" b="1" dirty="0"/>
                        <a:t>（</a:t>
                      </a:r>
                      <a:r>
                        <a:rPr lang="en-US" altLang="zh-CN" sz="1050" b="1" dirty="0"/>
                        <a:t>0110</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err="1"/>
                        <a:t>M</a:t>
                      </a:r>
                      <a:r>
                        <a:rPr lang="en-US" altLang="zh-CN" sz="1050" b="1" baseline="-25000" dirty="0" err="1"/>
                        <a:t>cal</a:t>
                      </a:r>
                      <a:r>
                        <a:rPr lang="en-US" altLang="zh-CN" sz="1050" b="1" dirty="0"/>
                        <a:t>=T</a:t>
                      </a:r>
                      <a:r>
                        <a:rPr lang="en-US" altLang="zh-CN" sz="1050" b="1" baseline="-25000" dirty="0"/>
                        <a:t>2</a:t>
                      </a:r>
                      <a:r>
                        <a:rPr lang="en-US" altLang="zh-CN" sz="1050" b="1" dirty="0"/>
                        <a:t>=1</a:t>
                      </a:r>
                      <a:endParaRPr lang="zh-CN" altLang="en-US" sz="1050" b="1" dirty="0"/>
                    </a:p>
                  </a:txBody>
                  <a:tcPr anchor="ctr"/>
                </a:tc>
                <a:extLst>
                  <a:ext uri="{0D108BD9-81ED-4DB2-BD59-A6C34878D82A}">
                    <a16:rowId xmlns:a16="http://schemas.microsoft.com/office/drawing/2014/main" val="3483416753"/>
                  </a:ext>
                </a:extLst>
              </a:tr>
              <a:tr h="169206">
                <a:tc>
                  <a:txBody>
                    <a:bodyPr/>
                    <a:lstStyle/>
                    <a:p>
                      <a:pPr algn="ctr"/>
                      <a:r>
                        <a:rPr lang="en-US" altLang="zh-CN" sz="1050" b="1" dirty="0"/>
                        <a:t>S</a:t>
                      </a:r>
                      <a:r>
                        <a:rPr lang="en-US" altLang="zh-CN" sz="1050" b="1" baseline="-25000" dirty="0"/>
                        <a:t>6</a:t>
                      </a:r>
                      <a:r>
                        <a:rPr lang="zh-CN" altLang="en-US" sz="1050" b="1" dirty="0"/>
                        <a:t>（</a:t>
                      </a:r>
                      <a:r>
                        <a:rPr lang="en-US" altLang="zh-CN" sz="1050" b="1" dirty="0"/>
                        <a:t>0110</a:t>
                      </a:r>
                      <a:r>
                        <a:rPr lang="zh-CN" altLang="en-US" sz="1050" b="1" dirty="0"/>
                        <a:t>）</a:t>
                      </a:r>
                    </a:p>
                  </a:txBody>
                  <a:tcPr anchor="ctr"/>
                </a:tc>
                <a:tc>
                  <a:txBody>
                    <a:bodyPr/>
                    <a:lstStyle/>
                    <a:p>
                      <a:pPr algn="ctr"/>
                      <a:r>
                        <a:rPr lang="en-US" altLang="zh-CN" sz="1050" b="1" dirty="0"/>
                        <a:t>S</a:t>
                      </a:r>
                      <a:r>
                        <a:rPr lang="en-US" altLang="zh-CN" sz="1050" b="1" baseline="-25000" dirty="0"/>
                        <a:t>7</a:t>
                      </a:r>
                      <a:r>
                        <a:rPr lang="zh-CN" altLang="en-US" sz="1050" b="1" dirty="0"/>
                        <a:t>（</a:t>
                      </a:r>
                      <a:r>
                        <a:rPr lang="en-US" altLang="zh-CN" sz="1050" b="1" dirty="0"/>
                        <a:t>0111</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t>M</a:t>
                      </a:r>
                      <a:r>
                        <a:rPr lang="en-US" altLang="zh-CN" sz="1050" b="1" baseline="-25000" dirty="0"/>
                        <a:t>ex</a:t>
                      </a:r>
                      <a:r>
                        <a:rPr lang="en-US" altLang="zh-CN" sz="1050" b="1" dirty="0"/>
                        <a:t>=T</a:t>
                      </a:r>
                      <a:r>
                        <a:rPr lang="en-US" altLang="zh-CN" sz="1050" b="1" baseline="-25000" dirty="0"/>
                        <a:t>1</a:t>
                      </a:r>
                      <a:r>
                        <a:rPr lang="en-US" altLang="zh-CN" sz="1050" b="1" dirty="0"/>
                        <a:t>=1</a:t>
                      </a:r>
                      <a:endParaRPr lang="zh-CN" altLang="en-US" sz="1050" b="1" dirty="0"/>
                    </a:p>
                  </a:txBody>
                  <a:tcPr anchor="ctr"/>
                </a:tc>
                <a:extLst>
                  <a:ext uri="{0D108BD9-81ED-4DB2-BD59-A6C34878D82A}">
                    <a16:rowId xmlns:a16="http://schemas.microsoft.com/office/drawing/2014/main" val="3464510745"/>
                  </a:ext>
                </a:extLst>
              </a:tr>
              <a:tr h="169206">
                <a:tc>
                  <a:txBody>
                    <a:bodyPr/>
                    <a:lstStyle/>
                    <a:p>
                      <a:pPr algn="ctr"/>
                      <a:r>
                        <a:rPr lang="en-US" altLang="zh-CN" sz="1050" b="1" dirty="0"/>
                        <a:t>S</a:t>
                      </a:r>
                      <a:r>
                        <a:rPr lang="en-US" altLang="zh-CN" sz="1050" b="1" baseline="-25000" dirty="0"/>
                        <a:t>7</a:t>
                      </a:r>
                      <a:r>
                        <a:rPr lang="zh-CN" altLang="en-US" sz="1050" b="1" dirty="0"/>
                        <a:t>（</a:t>
                      </a:r>
                      <a:r>
                        <a:rPr lang="en-US" altLang="zh-CN" sz="1050" b="1" dirty="0"/>
                        <a:t>0111</a:t>
                      </a:r>
                      <a:r>
                        <a:rPr lang="zh-CN" altLang="en-US" sz="1050" b="1" dirty="0"/>
                        <a:t>）</a:t>
                      </a:r>
                    </a:p>
                  </a:txBody>
                  <a:tcPr anchor="ctr"/>
                </a:tc>
                <a:tc>
                  <a:txBody>
                    <a:bodyPr/>
                    <a:lstStyle/>
                    <a:p>
                      <a:pPr algn="ctr"/>
                      <a:r>
                        <a:rPr lang="en-US" altLang="zh-CN" sz="1050" b="1" dirty="0"/>
                        <a:t>S</a:t>
                      </a:r>
                      <a:r>
                        <a:rPr lang="en-US" altLang="zh-CN" sz="1050" b="1" baseline="-25000" dirty="0"/>
                        <a:t>8</a:t>
                      </a:r>
                      <a:r>
                        <a:rPr lang="zh-CN" altLang="en-US" sz="1050" b="1" dirty="0"/>
                        <a:t>（</a:t>
                      </a:r>
                      <a:r>
                        <a:rPr lang="en-US" altLang="zh-CN" sz="1050" b="1" dirty="0"/>
                        <a:t>1000</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t>M</a:t>
                      </a:r>
                      <a:r>
                        <a:rPr lang="en-US" altLang="zh-CN" sz="1050" b="1" baseline="-25000" dirty="0"/>
                        <a:t>ex</a:t>
                      </a:r>
                      <a:r>
                        <a:rPr lang="en-US" altLang="zh-CN" sz="1050" b="1" dirty="0"/>
                        <a:t>=T</a:t>
                      </a:r>
                      <a:r>
                        <a:rPr lang="en-US" altLang="zh-CN" sz="1050" b="1" baseline="-25000" dirty="0"/>
                        <a:t>2</a:t>
                      </a:r>
                      <a:r>
                        <a:rPr lang="en-US" altLang="zh-CN" sz="1050" b="1" dirty="0"/>
                        <a:t>=1</a:t>
                      </a:r>
                      <a:endParaRPr lang="zh-CN" altLang="en-US" sz="1050" b="1" dirty="0"/>
                    </a:p>
                  </a:txBody>
                  <a:tcPr anchor="ctr"/>
                </a:tc>
                <a:extLst>
                  <a:ext uri="{0D108BD9-81ED-4DB2-BD59-A6C34878D82A}">
                    <a16:rowId xmlns:a16="http://schemas.microsoft.com/office/drawing/2014/main" val="1515836183"/>
                  </a:ext>
                </a:extLst>
              </a:tr>
              <a:tr h="169206">
                <a:tc>
                  <a:txBody>
                    <a:bodyPr/>
                    <a:lstStyle/>
                    <a:p>
                      <a:pPr algn="ctr"/>
                      <a:r>
                        <a:rPr lang="en-US" altLang="zh-CN" sz="1050" b="1" dirty="0"/>
                        <a:t>S</a:t>
                      </a:r>
                      <a:r>
                        <a:rPr lang="en-US" altLang="zh-CN" sz="1050" b="1" baseline="-25000" dirty="0"/>
                        <a:t>8</a:t>
                      </a:r>
                      <a:r>
                        <a:rPr lang="zh-CN" altLang="en-US" sz="1050" b="1" dirty="0"/>
                        <a:t>（</a:t>
                      </a:r>
                      <a:r>
                        <a:rPr lang="en-US" altLang="zh-CN" sz="1050" b="1" dirty="0"/>
                        <a:t>1000</a:t>
                      </a:r>
                      <a:r>
                        <a:rPr lang="zh-CN" altLang="en-US" sz="1050" b="1" dirty="0"/>
                        <a:t>）</a:t>
                      </a:r>
                    </a:p>
                  </a:txBody>
                  <a:tcPr anchor="ctr"/>
                </a:tc>
                <a:tc>
                  <a:txBody>
                    <a:bodyPr/>
                    <a:lstStyle/>
                    <a:p>
                      <a:pPr algn="ctr"/>
                      <a:r>
                        <a:rPr lang="en-US" altLang="zh-CN" sz="1050" b="1" dirty="0"/>
                        <a:t>S</a:t>
                      </a:r>
                      <a:r>
                        <a:rPr lang="en-US" altLang="zh-CN" sz="1050" b="1" baseline="-25000" dirty="0"/>
                        <a:t>0</a:t>
                      </a:r>
                      <a:r>
                        <a:rPr lang="zh-CN" altLang="en-US" sz="1050" b="1" dirty="0"/>
                        <a:t>（</a:t>
                      </a:r>
                      <a:r>
                        <a:rPr lang="en-US" altLang="zh-CN" sz="1050" b="1" dirty="0"/>
                        <a:t>0000</a:t>
                      </a:r>
                      <a:r>
                        <a:rPr lang="zh-CN" altLang="en-US" sz="1050" b="1" dirty="0"/>
                        <a:t>）</a:t>
                      </a:r>
                    </a:p>
                  </a:txBody>
                  <a:tcPr anchor="ctr"/>
                </a:tc>
                <a:tc>
                  <a:txBody>
                    <a:bodyPr/>
                    <a:lstStyle/>
                    <a:p>
                      <a:pPr algn="ctr"/>
                      <a:endParaRPr lang="zh-CN" altLang="en-US" sz="1050" b="1"/>
                    </a:p>
                  </a:txBody>
                  <a:tcPr anchor="ctr"/>
                </a:tc>
                <a:tc>
                  <a:txBody>
                    <a:bodyPr/>
                    <a:lstStyle/>
                    <a:p>
                      <a:pPr algn="ctr"/>
                      <a:endParaRPr lang="zh-CN" altLang="en-US" sz="1050" b="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t>M</a:t>
                      </a:r>
                      <a:r>
                        <a:rPr lang="en-US" altLang="zh-CN" sz="1050" b="1" baseline="-25000" dirty="0"/>
                        <a:t>ex</a:t>
                      </a:r>
                      <a:r>
                        <a:rPr lang="en-US" altLang="zh-CN" sz="1050" b="1" dirty="0"/>
                        <a:t>=T</a:t>
                      </a:r>
                      <a:r>
                        <a:rPr lang="en-US" altLang="zh-CN" sz="1050" b="1" baseline="-25000" dirty="0"/>
                        <a:t>3</a:t>
                      </a:r>
                      <a:r>
                        <a:rPr lang="en-US" altLang="zh-CN" sz="1050" b="1" dirty="0"/>
                        <a:t>=1</a:t>
                      </a:r>
                      <a:endParaRPr lang="zh-CN" altLang="en-US" sz="1050" b="1" dirty="0"/>
                    </a:p>
                  </a:txBody>
                  <a:tcPr anchor="ctr"/>
                </a:tc>
                <a:extLst>
                  <a:ext uri="{0D108BD9-81ED-4DB2-BD59-A6C34878D82A}">
                    <a16:rowId xmlns:a16="http://schemas.microsoft.com/office/drawing/2014/main" val="2450454635"/>
                  </a:ext>
                </a:extLst>
              </a:tr>
            </a:tbl>
          </a:graphicData>
        </a:graphic>
      </p:graphicFrame>
      <p:sp>
        <p:nvSpPr>
          <p:cNvPr id="7" name="文本框 6">
            <a:extLst>
              <a:ext uri="{FF2B5EF4-FFF2-40B4-BE49-F238E27FC236}">
                <a16:creationId xmlns:a16="http://schemas.microsoft.com/office/drawing/2014/main" id="{8BE29EE6-3924-7075-56CD-399F76B4FEF5}"/>
              </a:ext>
            </a:extLst>
          </p:cNvPr>
          <p:cNvSpPr txBox="1"/>
          <p:nvPr/>
        </p:nvSpPr>
        <p:spPr>
          <a:xfrm>
            <a:off x="827584" y="3037231"/>
            <a:ext cx="3526928" cy="276999"/>
          </a:xfrm>
          <a:prstGeom prst="rect">
            <a:avLst/>
          </a:prstGeom>
          <a:noFill/>
        </p:spPr>
        <p:txBody>
          <a:bodyPr wrap="none" rtlCol="0">
            <a:spAutoFit/>
          </a:bodyPr>
          <a:lstStyle/>
          <a:p>
            <a:r>
              <a:rPr lang="zh-CN" altLang="en-US" sz="1200" b="1" dirty="0"/>
              <a:t>表</a:t>
            </a:r>
            <a:r>
              <a:rPr lang="en-US" altLang="zh-CN" sz="1200" b="1" dirty="0"/>
              <a:t>6.12    </a:t>
            </a:r>
            <a:r>
              <a:rPr lang="zh-CN" altLang="en-US" sz="1200" b="1" dirty="0"/>
              <a:t>时序发生器状态转换表（变长指令周期）</a:t>
            </a:r>
          </a:p>
        </p:txBody>
      </p:sp>
      <p:grpSp>
        <p:nvGrpSpPr>
          <p:cNvPr id="12" name="组合 11">
            <a:extLst>
              <a:ext uri="{FF2B5EF4-FFF2-40B4-BE49-F238E27FC236}">
                <a16:creationId xmlns:a16="http://schemas.microsoft.com/office/drawing/2014/main" id="{E14A95BE-CCBB-9279-5692-A5FF0E82D961}"/>
              </a:ext>
            </a:extLst>
          </p:cNvPr>
          <p:cNvGrpSpPr/>
          <p:nvPr/>
        </p:nvGrpSpPr>
        <p:grpSpPr>
          <a:xfrm>
            <a:off x="5148064" y="4941168"/>
            <a:ext cx="3680816" cy="1777670"/>
            <a:chOff x="5292080" y="5034552"/>
            <a:chExt cx="3680816" cy="1777670"/>
          </a:xfrm>
        </p:grpSpPr>
        <p:sp>
          <p:nvSpPr>
            <p:cNvPr id="9" name="文本框 8">
              <a:extLst>
                <a:ext uri="{FF2B5EF4-FFF2-40B4-BE49-F238E27FC236}">
                  <a16:creationId xmlns:a16="http://schemas.microsoft.com/office/drawing/2014/main" id="{F432B27B-971A-4E8F-4003-EEFE40296D26}"/>
                </a:ext>
              </a:extLst>
            </p:cNvPr>
            <p:cNvSpPr txBox="1"/>
            <p:nvPr/>
          </p:nvSpPr>
          <p:spPr>
            <a:xfrm>
              <a:off x="5292080" y="6535223"/>
              <a:ext cx="3680816" cy="276999"/>
            </a:xfrm>
            <a:prstGeom prst="rect">
              <a:avLst/>
            </a:prstGeom>
            <a:noFill/>
          </p:spPr>
          <p:txBody>
            <a:bodyPr wrap="none" rtlCol="0">
              <a:spAutoFit/>
            </a:bodyPr>
            <a:lstStyle/>
            <a:p>
              <a:r>
                <a:rPr lang="zh-CN" altLang="en-US" sz="1200" b="1" dirty="0"/>
                <a:t>图</a:t>
              </a:r>
              <a:r>
                <a:rPr lang="en-US" altLang="zh-CN" sz="1200" b="1" dirty="0"/>
                <a:t>6.42    </a:t>
              </a:r>
              <a:r>
                <a:rPr lang="zh-CN" altLang="en-US" sz="1200" b="1" dirty="0"/>
                <a:t>时序发生器内部实现逻辑（变长指令周期）</a:t>
              </a:r>
            </a:p>
          </p:txBody>
        </p:sp>
        <p:pic>
          <p:nvPicPr>
            <p:cNvPr id="10" name="图片 9">
              <a:extLst>
                <a:ext uri="{FF2B5EF4-FFF2-40B4-BE49-F238E27FC236}">
                  <a16:creationId xmlns:a16="http://schemas.microsoft.com/office/drawing/2014/main" id="{EA16E324-FC02-C1DB-3663-56F6AD70C0E3}"/>
                </a:ext>
              </a:extLst>
            </p:cNvPr>
            <p:cNvPicPr>
              <a:picLocks noChangeAspect="1"/>
            </p:cNvPicPr>
            <p:nvPr/>
          </p:nvPicPr>
          <p:blipFill>
            <a:blip r:embed="rId2"/>
            <a:stretch>
              <a:fillRect/>
            </a:stretch>
          </p:blipFill>
          <p:spPr>
            <a:xfrm>
              <a:off x="6012160" y="5034552"/>
              <a:ext cx="2019266" cy="1418784"/>
            </a:xfrm>
            <a:prstGeom prst="rect">
              <a:avLst/>
            </a:prstGeom>
          </p:spPr>
        </p:pic>
      </p:grpSp>
      <p:grpSp>
        <p:nvGrpSpPr>
          <p:cNvPr id="13" name="组合 12">
            <a:extLst>
              <a:ext uri="{FF2B5EF4-FFF2-40B4-BE49-F238E27FC236}">
                <a16:creationId xmlns:a16="http://schemas.microsoft.com/office/drawing/2014/main" id="{3A10C4B7-FCFD-50C2-4E6E-EB06298559AD}"/>
              </a:ext>
            </a:extLst>
          </p:cNvPr>
          <p:cNvGrpSpPr/>
          <p:nvPr/>
        </p:nvGrpSpPr>
        <p:grpSpPr>
          <a:xfrm>
            <a:off x="5148064" y="3068960"/>
            <a:ext cx="3680816" cy="1706816"/>
            <a:chOff x="5148064" y="3176427"/>
            <a:chExt cx="3680816" cy="1706816"/>
          </a:xfrm>
        </p:grpSpPr>
        <p:sp>
          <p:nvSpPr>
            <p:cNvPr id="5" name="文本框 4">
              <a:extLst>
                <a:ext uri="{FF2B5EF4-FFF2-40B4-BE49-F238E27FC236}">
                  <a16:creationId xmlns:a16="http://schemas.microsoft.com/office/drawing/2014/main" id="{CAFC0895-B5F4-7227-12F6-346F55AC3985}"/>
                </a:ext>
              </a:extLst>
            </p:cNvPr>
            <p:cNvSpPr txBox="1"/>
            <p:nvPr/>
          </p:nvSpPr>
          <p:spPr>
            <a:xfrm>
              <a:off x="5148064" y="4606244"/>
              <a:ext cx="3680816" cy="276999"/>
            </a:xfrm>
            <a:prstGeom prst="rect">
              <a:avLst/>
            </a:prstGeom>
            <a:noFill/>
          </p:spPr>
          <p:txBody>
            <a:bodyPr wrap="none" rtlCol="0">
              <a:spAutoFit/>
            </a:bodyPr>
            <a:lstStyle/>
            <a:p>
              <a:r>
                <a:rPr lang="zh-CN" altLang="en-US" sz="1200" b="1" dirty="0"/>
                <a:t>图</a:t>
              </a:r>
              <a:r>
                <a:rPr lang="en-US" altLang="zh-CN" sz="1200" b="1" dirty="0"/>
                <a:t>6.42    </a:t>
              </a:r>
              <a:r>
                <a:rPr lang="zh-CN" altLang="en-US" sz="1200" b="1" dirty="0"/>
                <a:t>时序发生器内部实现逻辑（定长指令周期）</a:t>
              </a:r>
            </a:p>
          </p:txBody>
        </p:sp>
        <p:pic>
          <p:nvPicPr>
            <p:cNvPr id="11" name="图片 10">
              <a:extLst>
                <a:ext uri="{FF2B5EF4-FFF2-40B4-BE49-F238E27FC236}">
                  <a16:creationId xmlns:a16="http://schemas.microsoft.com/office/drawing/2014/main" id="{7BEC349E-017E-B5A6-757A-F80DFB2EB1C4}"/>
                </a:ext>
              </a:extLst>
            </p:cNvPr>
            <p:cNvPicPr>
              <a:picLocks noChangeAspect="1"/>
            </p:cNvPicPr>
            <p:nvPr/>
          </p:nvPicPr>
          <p:blipFill>
            <a:blip r:embed="rId3"/>
            <a:stretch>
              <a:fillRect/>
            </a:stretch>
          </p:blipFill>
          <p:spPr>
            <a:xfrm>
              <a:off x="5796136" y="3176427"/>
              <a:ext cx="1907595" cy="1404701"/>
            </a:xfrm>
            <a:prstGeom prst="rect">
              <a:avLst/>
            </a:prstGeom>
          </p:spPr>
        </p:pic>
      </p:grpSp>
    </p:spTree>
    <p:extLst>
      <p:ext uri="{BB962C8B-B14F-4D97-AF65-F5344CB8AC3E}">
        <p14:creationId xmlns:p14="http://schemas.microsoft.com/office/powerpoint/2010/main" val="2718567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6.5  </a:t>
            </a:r>
            <a:r>
              <a:rPr lang="zh-CN" altLang="en-US" b="1" dirty="0">
                <a:solidFill>
                  <a:srgbClr val="002060"/>
                </a:solidFill>
                <a:latin typeface="+mn-lt"/>
                <a:ea typeface="黑体" pitchFamily="49" charset="-122"/>
              </a:rPr>
              <a:t>硬布线控制器</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6942948" y="446960"/>
            <a:ext cx="2160240" cy="707886"/>
          </a:xfrm>
          <a:prstGeom prst="rect">
            <a:avLst/>
          </a:prstGeom>
          <a:solidFill>
            <a:srgbClr val="FFFF00"/>
          </a:solidFill>
        </p:spPr>
        <p:txBody>
          <a:bodyPr wrap="square">
            <a:spAutoFit/>
          </a:bodyPr>
          <a:lstStyle/>
          <a:p>
            <a:r>
              <a:rPr lang="en-US" altLang="zh-CN" sz="1000" b="1" i="0" dirty="0">
                <a:solidFill>
                  <a:srgbClr val="111111"/>
                </a:solidFill>
                <a:effectLst/>
                <a:latin typeface="Avenir"/>
              </a:rPr>
              <a:t>6.5.1</a:t>
            </a:r>
            <a:r>
              <a:rPr lang="zh-CN" altLang="en-US" sz="1000" b="1" i="0" dirty="0">
                <a:solidFill>
                  <a:srgbClr val="111111"/>
                </a:solidFill>
                <a:effectLst/>
                <a:latin typeface="Avenir"/>
              </a:rPr>
              <a:t>　三级时序硬布线控制器</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6.5.2</a:t>
            </a:r>
            <a:r>
              <a:rPr lang="zh-CN" altLang="en-US" sz="1000" b="1" i="0" dirty="0">
                <a:solidFill>
                  <a:srgbClr val="111111"/>
                </a:solidFill>
                <a:effectLst/>
                <a:latin typeface="Avenir"/>
              </a:rPr>
              <a:t>　三级时序硬布线控制器设计</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6.5.3</a:t>
            </a:r>
            <a:r>
              <a:rPr lang="zh-CN" altLang="en-US" sz="1000" b="1" i="0" dirty="0">
                <a:solidFill>
                  <a:srgbClr val="111111"/>
                </a:solidFill>
                <a:effectLst/>
                <a:latin typeface="Avenir"/>
              </a:rPr>
              <a:t>　现代时序硬布线控制器</a:t>
            </a:r>
            <a:endParaRPr lang="en-US" altLang="zh-CN" sz="1000" b="1" i="0" dirty="0">
              <a:solidFill>
                <a:srgbClr val="111111"/>
              </a:solidFill>
              <a:effectLst/>
              <a:latin typeface="Avenir"/>
            </a:endParaRPr>
          </a:p>
          <a:p>
            <a:r>
              <a:rPr lang="en-US" altLang="zh-CN" sz="1000" b="1" i="0" dirty="0">
                <a:solidFill>
                  <a:srgbClr val="111111"/>
                </a:solidFill>
                <a:effectLst/>
                <a:latin typeface="Avenir"/>
              </a:rPr>
              <a:t>6.5.4</a:t>
            </a:r>
            <a:r>
              <a:rPr lang="zh-CN" altLang="en-US" sz="1000" b="1" i="0" dirty="0">
                <a:solidFill>
                  <a:srgbClr val="111111"/>
                </a:solidFill>
                <a:effectLst/>
                <a:latin typeface="Avenir"/>
              </a:rPr>
              <a:t>　现代时序硬布线控制器设计</a:t>
            </a:r>
            <a:endParaRPr lang="zh-CN" altLang="en-US" sz="1000" b="1" dirty="0"/>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340768"/>
            <a:ext cx="8229600" cy="3960143"/>
          </a:xfrm>
        </p:spPr>
        <p:txBody>
          <a:bodyPr rtlCol="0">
            <a:normAutofit/>
          </a:bodyPr>
          <a:lstStyle/>
          <a:p>
            <a:pPr eaLnBrk="1" fontAlgn="auto" hangingPunct="1">
              <a:spcAft>
                <a:spcPts val="0"/>
              </a:spcAft>
              <a:defRPr/>
            </a:pPr>
            <a:r>
              <a:rPr lang="en-US" altLang="zh-CN" b="1" dirty="0">
                <a:ea typeface="黑体" pitchFamily="49" charset="-122"/>
              </a:rPr>
              <a:t>6.5.1  </a:t>
            </a:r>
            <a:r>
              <a:rPr lang="zh-CN" altLang="en-US" b="1" dirty="0">
                <a:ea typeface="黑体" pitchFamily="49" charset="-122"/>
              </a:rPr>
              <a:t>三级时序硬布线控制器</a:t>
            </a:r>
            <a:endParaRPr lang="en-US" altLang="zh-CN" sz="1800" b="1" dirty="0"/>
          </a:p>
          <a:p>
            <a:pPr lvl="1" eaLnBrk="1" hangingPunct="1"/>
            <a:endParaRPr lang="en-US" altLang="zh-CN" sz="1200" b="1" dirty="0"/>
          </a:p>
          <a:p>
            <a:pPr lvl="1" eaLnBrk="1" hangingPunct="1"/>
            <a:r>
              <a:rPr lang="zh-CN" altLang="en-US" sz="1400" b="1" dirty="0"/>
              <a:t>硬布线控制器也称为</a:t>
            </a:r>
            <a:r>
              <a:rPr lang="zh-CN" altLang="en-US" sz="1400" b="1" dirty="0">
                <a:solidFill>
                  <a:srgbClr val="FF0000"/>
                </a:solidFill>
              </a:rPr>
              <a:t>组合逻辑控制器</a:t>
            </a:r>
            <a:r>
              <a:rPr lang="zh-CN" altLang="en-US" sz="1400" b="1" dirty="0"/>
              <a:t>；控制器由组合逻辑电路实现，控制器</a:t>
            </a:r>
            <a:r>
              <a:rPr lang="zh-CN" altLang="en-US" sz="1400" b="1" dirty="0">
                <a:solidFill>
                  <a:srgbClr val="FF0000"/>
                </a:solidFill>
              </a:rPr>
              <a:t>结构复杂</a:t>
            </a:r>
            <a:r>
              <a:rPr lang="zh-CN" altLang="en-US" sz="1400" b="1" dirty="0"/>
              <a:t>，但是</a:t>
            </a:r>
            <a:r>
              <a:rPr lang="zh-CN" altLang="en-US" sz="1400" b="1" dirty="0">
                <a:solidFill>
                  <a:srgbClr val="FF0000"/>
                </a:solidFill>
              </a:rPr>
              <a:t>速度较快</a:t>
            </a:r>
            <a:r>
              <a:rPr lang="zh-CN" altLang="en-US" sz="1400" b="1" dirty="0"/>
              <a:t>；</a:t>
            </a:r>
            <a:r>
              <a:rPr lang="en-US" altLang="zh-CN" sz="1400" b="1" dirty="0">
                <a:solidFill>
                  <a:srgbClr val="FF0000"/>
                </a:solidFill>
              </a:rPr>
              <a:t>RISC</a:t>
            </a:r>
            <a:r>
              <a:rPr lang="zh-CN" altLang="en-US" sz="1400" b="1" dirty="0"/>
              <a:t>处理器通常采用硬布线控制器。</a:t>
            </a:r>
            <a:endParaRPr lang="en-US" altLang="zh-CN" sz="1400" b="1" dirty="0"/>
          </a:p>
          <a:p>
            <a:pPr lvl="1" eaLnBrk="1" hangingPunct="1"/>
            <a:endParaRPr lang="en-US" altLang="zh-CN" sz="1400" b="1" dirty="0"/>
          </a:p>
          <a:p>
            <a:pPr lvl="1" eaLnBrk="1" hangingPunct="1"/>
            <a:r>
              <a:rPr lang="zh-CN" altLang="en-US" sz="1400" b="1" dirty="0"/>
              <a:t>图</a:t>
            </a:r>
            <a:r>
              <a:rPr lang="en-US" altLang="zh-CN" sz="1400" b="1" dirty="0"/>
              <a:t>6.43</a:t>
            </a:r>
            <a:r>
              <a:rPr lang="zh-CN" altLang="en-US" sz="1400" b="1" dirty="0"/>
              <a:t>：传统三级时序硬布线控制器模型，图中的时序发生器见图</a:t>
            </a:r>
            <a:r>
              <a:rPr lang="en-US" altLang="zh-CN" sz="1400" b="1" dirty="0"/>
              <a:t>6.42</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硬布线控制器组合逻辑单元的</a:t>
            </a:r>
            <a:r>
              <a:rPr lang="zh-CN" altLang="en-US" sz="1400" b="1" dirty="0">
                <a:solidFill>
                  <a:srgbClr val="FF0000"/>
                </a:solidFill>
              </a:rPr>
              <a:t>输入</a:t>
            </a:r>
            <a:r>
              <a:rPr lang="zh-CN" altLang="en-US" sz="1400" b="1" dirty="0"/>
              <a:t>为：指令译码器的输出、反馈信号、时序发生器的输出；</a:t>
            </a:r>
            <a:r>
              <a:rPr lang="zh-CN" altLang="en-US" sz="1400" b="1" dirty="0">
                <a:solidFill>
                  <a:srgbClr val="FF0000"/>
                </a:solidFill>
              </a:rPr>
              <a:t>输出</a:t>
            </a:r>
            <a:r>
              <a:rPr lang="zh-CN" altLang="en-US" sz="1400" b="1" dirty="0"/>
              <a:t>为微操作控制信号序列（即表</a:t>
            </a:r>
            <a:r>
              <a:rPr lang="en-US" altLang="zh-CN" sz="1400" b="1" dirty="0"/>
              <a:t>6.1</a:t>
            </a:r>
            <a:r>
              <a:rPr lang="zh-CN" altLang="en-US" sz="1400" b="1" dirty="0"/>
              <a:t>单总线结构计算机、表</a:t>
            </a:r>
            <a:r>
              <a:rPr lang="en-US" altLang="zh-CN" sz="1400" b="1" dirty="0"/>
              <a:t>6.9</a:t>
            </a:r>
            <a:r>
              <a:rPr lang="zh-CN" altLang="en-US" sz="1400" b="1" dirty="0"/>
              <a:t>单周期处理器、表</a:t>
            </a:r>
            <a:r>
              <a:rPr lang="en-US" altLang="zh-CN" sz="1400" b="1" dirty="0"/>
              <a:t>6.10</a:t>
            </a:r>
            <a:r>
              <a:rPr lang="zh-CN" altLang="en-US" sz="1400" b="1" dirty="0"/>
              <a:t>多周期处理器的</a:t>
            </a:r>
            <a:r>
              <a:rPr lang="zh-CN" altLang="en-US" sz="1400" b="1" dirty="0">
                <a:solidFill>
                  <a:srgbClr val="FF0000"/>
                </a:solidFill>
              </a:rPr>
              <a:t>控制信号</a:t>
            </a:r>
            <a:r>
              <a:rPr lang="zh-CN" altLang="en-US" sz="1400" b="1" dirty="0"/>
              <a:t>）。</a:t>
            </a:r>
            <a:endParaRPr lang="en-US" altLang="zh-CN" sz="1400" b="1" dirty="0"/>
          </a:p>
          <a:p>
            <a:pPr lvl="1" eaLnBrk="1" hangingPunct="1"/>
            <a:endParaRPr lang="en-US" altLang="zh-CN" sz="1400" b="1" dirty="0"/>
          </a:p>
          <a:p>
            <a:pPr lvl="1" eaLnBrk="1" hangingPunct="1"/>
            <a:endParaRPr lang="en-US" altLang="zh-CN" sz="1050" b="1" dirty="0"/>
          </a:p>
        </p:txBody>
      </p:sp>
      <p:grpSp>
        <p:nvGrpSpPr>
          <p:cNvPr id="3" name="组合 2">
            <a:extLst>
              <a:ext uri="{FF2B5EF4-FFF2-40B4-BE49-F238E27FC236}">
                <a16:creationId xmlns:a16="http://schemas.microsoft.com/office/drawing/2014/main" id="{17294FF1-70D6-D31E-C714-B9C3C758154A}"/>
              </a:ext>
            </a:extLst>
          </p:cNvPr>
          <p:cNvGrpSpPr/>
          <p:nvPr/>
        </p:nvGrpSpPr>
        <p:grpSpPr>
          <a:xfrm>
            <a:off x="1619672" y="4293096"/>
            <a:ext cx="6243054" cy="2304256"/>
            <a:chOff x="1619672" y="4437112"/>
            <a:chExt cx="6243054" cy="2304256"/>
          </a:xfrm>
        </p:grpSpPr>
        <p:grpSp>
          <p:nvGrpSpPr>
            <p:cNvPr id="5" name="组合 4">
              <a:extLst>
                <a:ext uri="{FF2B5EF4-FFF2-40B4-BE49-F238E27FC236}">
                  <a16:creationId xmlns:a16="http://schemas.microsoft.com/office/drawing/2014/main" id="{5D224710-DA48-70BE-1B8A-EEBCB1DAC9C1}"/>
                </a:ext>
              </a:extLst>
            </p:cNvPr>
            <p:cNvGrpSpPr/>
            <p:nvPr/>
          </p:nvGrpSpPr>
          <p:grpSpPr>
            <a:xfrm>
              <a:off x="1619672" y="4437112"/>
              <a:ext cx="4235726" cy="2304256"/>
              <a:chOff x="1619672" y="4437112"/>
              <a:chExt cx="4235726" cy="2304256"/>
            </a:xfrm>
          </p:grpSpPr>
          <p:pic>
            <p:nvPicPr>
              <p:cNvPr id="4" name="图片 3">
                <a:extLst>
                  <a:ext uri="{FF2B5EF4-FFF2-40B4-BE49-F238E27FC236}">
                    <a16:creationId xmlns:a16="http://schemas.microsoft.com/office/drawing/2014/main" id="{B599A4C3-7488-30F0-4D8E-371C18E261AF}"/>
                  </a:ext>
                </a:extLst>
              </p:cNvPr>
              <p:cNvPicPr>
                <a:picLocks noChangeAspect="1"/>
              </p:cNvPicPr>
              <p:nvPr/>
            </p:nvPicPr>
            <p:blipFill>
              <a:blip r:embed="rId2"/>
              <a:stretch>
                <a:fillRect/>
              </a:stretch>
            </p:blipFill>
            <p:spPr>
              <a:xfrm>
                <a:off x="1619672" y="4437112"/>
                <a:ext cx="4235726" cy="2005912"/>
              </a:xfrm>
              <a:prstGeom prst="rect">
                <a:avLst/>
              </a:prstGeom>
            </p:spPr>
          </p:pic>
          <p:sp>
            <p:nvSpPr>
              <p:cNvPr id="14" name="文本框 13">
                <a:extLst>
                  <a:ext uri="{FF2B5EF4-FFF2-40B4-BE49-F238E27FC236}">
                    <a16:creationId xmlns:a16="http://schemas.microsoft.com/office/drawing/2014/main" id="{6E845348-F75C-0660-5EBD-92C4AB21F14C}"/>
                  </a:ext>
                </a:extLst>
              </p:cNvPr>
              <p:cNvSpPr txBox="1"/>
              <p:nvPr/>
            </p:nvSpPr>
            <p:spPr>
              <a:xfrm>
                <a:off x="2236690" y="6464369"/>
                <a:ext cx="2911374" cy="276999"/>
              </a:xfrm>
              <a:prstGeom prst="rect">
                <a:avLst/>
              </a:prstGeom>
              <a:noFill/>
            </p:spPr>
            <p:txBody>
              <a:bodyPr wrap="none" rtlCol="0">
                <a:spAutoFit/>
              </a:bodyPr>
              <a:lstStyle/>
              <a:p>
                <a:r>
                  <a:rPr lang="zh-CN" altLang="en-US" sz="1200" b="1" dirty="0"/>
                  <a:t>图</a:t>
                </a:r>
                <a:r>
                  <a:rPr lang="en-US" altLang="zh-CN" sz="1200" b="1" dirty="0"/>
                  <a:t>6.43    </a:t>
                </a:r>
                <a:r>
                  <a:rPr lang="zh-CN" altLang="en-US" sz="1200" b="1" dirty="0"/>
                  <a:t>传统三级时序硬布线控制器模型</a:t>
                </a: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013C14F-C812-B04A-C23E-780A34307797}"/>
                    </a:ext>
                  </a:extLst>
                </p:cNvPr>
                <p:cNvSpPr txBox="1"/>
                <p:nvPr/>
              </p:nvSpPr>
              <p:spPr>
                <a:xfrm>
                  <a:off x="4860032" y="4894945"/>
                  <a:ext cx="3002694" cy="550279"/>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a:solidFill>
                                  <a:srgbClr val="FF0000"/>
                                </a:solidFill>
                                <a:latin typeface="Cambria Math" panose="02040503050406030204" pitchFamily="18" charset="0"/>
                              </a:rPr>
                            </m:ctrlPr>
                          </m:sSubPr>
                          <m:e>
                            <m:r>
                              <a:rPr lang="en-US" altLang="zh-CN" sz="1400" b="1" i="1">
                                <a:solidFill>
                                  <a:srgbClr val="FF0000"/>
                                </a:solidFill>
                                <a:latin typeface="Cambria Math" panose="02040503050406030204" pitchFamily="18" charset="0"/>
                              </a:rPr>
                              <m:t>𝑪</m:t>
                            </m:r>
                          </m:e>
                          <m:sub>
                            <m:r>
                              <a:rPr lang="en-US" altLang="zh-CN" sz="1400" b="1" i="1">
                                <a:solidFill>
                                  <a:srgbClr val="FF0000"/>
                                </a:solidFill>
                                <a:latin typeface="Cambria Math" panose="02040503050406030204" pitchFamily="18" charset="0"/>
                              </a:rPr>
                              <m:t>𝒏</m:t>
                            </m:r>
                          </m:sub>
                        </m:sSub>
                        <m:r>
                          <a:rPr lang="pt-BR" altLang="zh-CN" sz="1400" b="1">
                            <a:latin typeface="Cambria Math" panose="02040503050406030204" pitchFamily="18" charset="0"/>
                          </a:rPr>
                          <m:t>=</m:t>
                        </m:r>
                        <m:nary>
                          <m:naryPr>
                            <m:chr m:val="∑"/>
                            <m:supHide m:val="on"/>
                            <m:ctrlPr>
                              <a:rPr lang="pt-BR" altLang="zh-CN" sz="1400" b="1" i="1">
                                <a:latin typeface="Cambria Math" panose="02040503050406030204" pitchFamily="18" charset="0"/>
                              </a:rPr>
                            </m:ctrlPr>
                          </m:naryPr>
                          <m:sub>
                            <m:r>
                              <a:rPr lang="en-US" altLang="zh-CN" sz="1400" b="1" i="1">
                                <a:latin typeface="Cambria Math" panose="02040503050406030204" pitchFamily="18" charset="0"/>
                              </a:rPr>
                              <m:t>𝒎</m:t>
                            </m:r>
                            <m:r>
                              <a:rPr lang="en-US" altLang="zh-CN" sz="1400" b="1" i="1">
                                <a:latin typeface="Cambria Math" panose="02040503050406030204" pitchFamily="18" charset="0"/>
                              </a:rPr>
                              <m:t>,</m:t>
                            </m:r>
                            <m:r>
                              <a:rPr lang="en-US" altLang="zh-CN" sz="1400" b="1" i="1">
                                <a:latin typeface="Cambria Math" panose="02040503050406030204" pitchFamily="18" charset="0"/>
                              </a:rPr>
                              <m:t>𝒊</m:t>
                            </m:r>
                            <m:r>
                              <a:rPr lang="en-US" altLang="zh-CN" sz="1400" b="1" i="1">
                                <a:latin typeface="Cambria Math" panose="02040503050406030204" pitchFamily="18" charset="0"/>
                              </a:rPr>
                              <m:t>,</m:t>
                            </m:r>
                            <m:r>
                              <a:rPr lang="en-US" altLang="zh-CN" sz="1400" b="1" i="1">
                                <a:latin typeface="Cambria Math" panose="02040503050406030204" pitchFamily="18" charset="0"/>
                              </a:rPr>
                              <m:t>𝒌</m:t>
                            </m:r>
                            <m:r>
                              <a:rPr lang="en-US" altLang="zh-CN" sz="1400" b="1" i="1">
                                <a:latin typeface="Cambria Math" panose="02040503050406030204" pitchFamily="18" charset="0"/>
                              </a:rPr>
                              <m:t>,</m:t>
                            </m:r>
                            <m:r>
                              <a:rPr lang="en-US" altLang="zh-CN" sz="1400" b="1" i="1">
                                <a:latin typeface="Cambria Math" panose="02040503050406030204" pitchFamily="18" charset="0"/>
                              </a:rPr>
                              <m:t>𝒋</m:t>
                            </m:r>
                          </m:sub>
                          <m:sup/>
                          <m:e>
                            <m:d>
                              <m:dPr>
                                <m:ctrlPr>
                                  <a:rPr lang="pt-BR" altLang="zh-CN" sz="1400" b="1" i="1">
                                    <a:latin typeface="Cambria Math" panose="02040503050406030204" pitchFamily="18" charset="0"/>
                                  </a:rPr>
                                </m:ctrlPr>
                              </m:dPr>
                              <m:e>
                                <m:sSub>
                                  <m:sSubPr>
                                    <m:ctrlPr>
                                      <a:rPr lang="en-US" altLang="zh-CN" sz="1400" b="1" i="1">
                                        <a:solidFill>
                                          <a:schemeClr val="accent5"/>
                                        </a:solidFill>
                                        <a:latin typeface="Cambria Math" panose="02040503050406030204" pitchFamily="18" charset="0"/>
                                      </a:rPr>
                                    </m:ctrlPr>
                                  </m:sSubPr>
                                  <m:e>
                                    <m:sSub>
                                      <m:sSubPr>
                                        <m:ctrlPr>
                                          <a:rPr lang="en-US" altLang="zh-CN" sz="1400" b="1" i="1" smtClean="0">
                                            <a:solidFill>
                                              <a:srgbClr val="7030A0"/>
                                            </a:solidFill>
                                            <a:latin typeface="Cambria Math" panose="02040503050406030204" pitchFamily="18" charset="0"/>
                                          </a:rPr>
                                        </m:ctrlPr>
                                      </m:sSubPr>
                                      <m:e>
                                        <m:r>
                                          <a:rPr lang="en-US" altLang="zh-CN" sz="1400" b="1" i="1">
                                            <a:solidFill>
                                              <a:srgbClr val="7030A0"/>
                                            </a:solidFill>
                                            <a:latin typeface="Cambria Math" panose="02040503050406030204" pitchFamily="18" charset="0"/>
                                          </a:rPr>
                                          <m:t>𝑰</m:t>
                                        </m:r>
                                      </m:e>
                                      <m:sub>
                                        <m:r>
                                          <a:rPr lang="en-US" altLang="zh-CN" sz="1400" b="1" i="1">
                                            <a:solidFill>
                                              <a:srgbClr val="7030A0"/>
                                            </a:solidFill>
                                            <a:latin typeface="Cambria Math" panose="02040503050406030204" pitchFamily="18" charset="0"/>
                                          </a:rPr>
                                          <m:t>𝒎</m:t>
                                        </m:r>
                                      </m:sub>
                                    </m:sSub>
                                    <m:sSub>
                                      <m:sSubPr>
                                        <m:ctrlPr>
                                          <a:rPr lang="en-US" altLang="zh-CN" sz="1400" b="1" i="1">
                                            <a:solidFill>
                                              <a:schemeClr val="accent5"/>
                                            </a:solidFill>
                                            <a:latin typeface="Cambria Math" panose="02040503050406030204" pitchFamily="18" charset="0"/>
                                          </a:rPr>
                                        </m:ctrlPr>
                                      </m:sSubPr>
                                      <m:e>
                                        <m:r>
                                          <a:rPr lang="en-US" altLang="zh-CN" sz="1400" b="1" i="1">
                                            <a:solidFill>
                                              <a:srgbClr val="C00000"/>
                                            </a:solidFill>
                                            <a:latin typeface="Cambria Math" panose="02040503050406030204" pitchFamily="18" charset="0"/>
                                            <a:ea typeface="Cambria Math" panose="02040503050406030204" pitchFamily="18" charset="0"/>
                                          </a:rPr>
                                          <m:t>∙</m:t>
                                        </m:r>
                                        <m:r>
                                          <a:rPr lang="en-US" altLang="zh-CN" sz="1400" b="1" i="1">
                                            <a:solidFill>
                                              <a:srgbClr val="C00000"/>
                                            </a:solidFill>
                                            <a:latin typeface="Cambria Math" panose="02040503050406030204" pitchFamily="18" charset="0"/>
                                            <a:ea typeface="Cambria Math" panose="02040503050406030204" pitchFamily="18" charset="0"/>
                                          </a:rPr>
                                          <m:t>𝑴</m:t>
                                        </m:r>
                                      </m:e>
                                      <m:sub>
                                        <m:r>
                                          <a:rPr lang="en-US" altLang="zh-CN" sz="1400" b="1" i="1">
                                            <a:solidFill>
                                              <a:srgbClr val="C00000"/>
                                            </a:solidFill>
                                            <a:latin typeface="Cambria Math" panose="02040503050406030204" pitchFamily="18" charset="0"/>
                                          </a:rPr>
                                          <m:t>𝒊</m:t>
                                        </m:r>
                                      </m:sub>
                                    </m:sSub>
                                    <m:r>
                                      <a:rPr lang="en-US" altLang="zh-CN" sz="1400" b="1" i="1">
                                        <a:solidFill>
                                          <a:srgbClr val="C00000"/>
                                        </a:solidFill>
                                        <a:latin typeface="Cambria Math" panose="02040503050406030204" pitchFamily="18" charset="0"/>
                                        <a:ea typeface="Cambria Math" panose="02040503050406030204" pitchFamily="18" charset="0"/>
                                      </a:rPr>
                                      <m:t>∙</m:t>
                                    </m:r>
                                    <m:r>
                                      <a:rPr lang="en-US" altLang="zh-CN" sz="1400" b="1" i="1">
                                        <a:solidFill>
                                          <a:schemeClr val="accent5"/>
                                        </a:solidFill>
                                        <a:latin typeface="Cambria Math" panose="02040503050406030204" pitchFamily="18" charset="0"/>
                                      </a:rPr>
                                      <m:t>𝑻</m:t>
                                    </m:r>
                                  </m:e>
                                  <m:sub>
                                    <m:r>
                                      <a:rPr lang="en-US" altLang="zh-CN" sz="1400" b="1" i="1">
                                        <a:solidFill>
                                          <a:schemeClr val="accent5"/>
                                        </a:solidFill>
                                        <a:latin typeface="Cambria Math" panose="02040503050406030204" pitchFamily="18" charset="0"/>
                                      </a:rPr>
                                      <m:t>𝒌</m:t>
                                    </m:r>
                                  </m:sub>
                                </m:sSub>
                                <m:r>
                                  <a:rPr lang="en-US" altLang="zh-CN" sz="1400" b="1" i="1">
                                    <a:latin typeface="Cambria Math" panose="02040503050406030204" pitchFamily="18" charset="0"/>
                                    <a:ea typeface="Cambria Math" panose="02040503050406030204" pitchFamily="18" charset="0"/>
                                  </a:rPr>
                                  <m:t>∙</m:t>
                                </m:r>
                                <m:sSub>
                                  <m:sSubPr>
                                    <m:ctrlPr>
                                      <a:rPr lang="en-US" altLang="zh-CN" sz="1400" b="1" i="1" smtClean="0">
                                        <a:solidFill>
                                          <a:srgbClr val="00B050"/>
                                        </a:solidFill>
                                        <a:latin typeface="Cambria Math" panose="02040503050406030204" pitchFamily="18" charset="0"/>
                                      </a:rPr>
                                    </m:ctrlPr>
                                  </m:sSubPr>
                                  <m:e>
                                    <m:r>
                                      <a:rPr lang="en-US" altLang="zh-CN" sz="1400" b="1" i="1">
                                        <a:solidFill>
                                          <a:srgbClr val="00B050"/>
                                        </a:solidFill>
                                        <a:latin typeface="Cambria Math" panose="02040503050406030204" pitchFamily="18" charset="0"/>
                                      </a:rPr>
                                      <m:t>𝑩</m:t>
                                    </m:r>
                                  </m:e>
                                  <m:sub>
                                    <m:r>
                                      <a:rPr lang="en-US" altLang="zh-CN" sz="1400" b="1" i="1">
                                        <a:solidFill>
                                          <a:srgbClr val="00B050"/>
                                        </a:solidFill>
                                        <a:latin typeface="Cambria Math" panose="02040503050406030204" pitchFamily="18" charset="0"/>
                                      </a:rPr>
                                      <m:t>𝒋</m:t>
                                    </m:r>
                                  </m:sub>
                                </m:sSub>
                              </m:e>
                            </m:d>
                          </m:e>
                        </m:nary>
                      </m:oMath>
                    </m:oMathPara>
                  </a14:m>
                  <a:endParaRPr lang="zh-CN" altLang="en-US" sz="16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2" name="文本框 21">
                  <a:extLst>
                    <a:ext uri="{FF2B5EF4-FFF2-40B4-BE49-F238E27FC236}">
                      <a16:creationId xmlns:a16="http://schemas.microsoft.com/office/drawing/2014/main" id="{D013C14F-C812-B04A-C23E-780A34307797}"/>
                    </a:ext>
                  </a:extLst>
                </p:cNvPr>
                <p:cNvSpPr txBox="1">
                  <a:spLocks noRot="1" noChangeAspect="1" noMove="1" noResize="1" noEditPoints="1" noAdjustHandles="1" noChangeArrowheads="1" noChangeShapeType="1" noTextEdit="1"/>
                </p:cNvSpPr>
                <p:nvPr/>
              </p:nvSpPr>
              <p:spPr>
                <a:xfrm>
                  <a:off x="4860032" y="4894945"/>
                  <a:ext cx="3002694" cy="550279"/>
                </a:xfrm>
                <a:prstGeom prst="rect">
                  <a:avLst/>
                </a:prstGeom>
                <a:blipFill>
                  <a:blip r:embed="rId3"/>
                  <a:stretch>
                    <a:fillRect t="-136264" b="-187912"/>
                  </a:stretch>
                </a:blipFill>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3121749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E953B77-7831-2671-94EC-28E3D5C7A7A8}"/>
              </a:ext>
            </a:extLst>
          </p:cNvPr>
          <p:cNvSpPr>
            <a:spLocks noGrp="1"/>
          </p:cNvSpPr>
          <p:nvPr>
            <p:ph idx="1"/>
          </p:nvPr>
        </p:nvSpPr>
        <p:spPr>
          <a:xfrm>
            <a:off x="457200" y="836712"/>
            <a:ext cx="8229600" cy="4752528"/>
          </a:xfrm>
        </p:spPr>
        <p:txBody>
          <a:bodyPr rtlCol="0">
            <a:normAutofit/>
          </a:bodyPr>
          <a:lstStyle/>
          <a:p>
            <a:pPr lvl="1" eaLnBrk="1" hangingPunct="1"/>
            <a:r>
              <a:rPr lang="zh-CN" altLang="en-US" sz="1800" b="1" dirty="0"/>
              <a:t>硬布线控制器的一般设计流程：</a:t>
            </a:r>
            <a:endParaRPr lang="en-US" altLang="zh-CN" sz="18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分析指令执行的数据通路，画出指令周期流程图，列出各节拍的控制信号。</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设计时序发生器： 根据机器周期、节拍划分构建状态图（图</a:t>
            </a:r>
            <a:r>
              <a:rPr lang="en-US" altLang="zh-CN" sz="1400" b="1" dirty="0"/>
              <a:t>6.40</a:t>
            </a:r>
            <a:r>
              <a:rPr lang="zh-CN" altLang="en-US" sz="1400" b="1" dirty="0"/>
              <a:t>：定长指令周期的状态图，图</a:t>
            </a:r>
            <a:r>
              <a:rPr lang="en-US" altLang="zh-CN" sz="1400" b="1" dirty="0"/>
              <a:t>6.41</a:t>
            </a:r>
            <a:r>
              <a:rPr lang="zh-CN" altLang="en-US" sz="1400" b="1" dirty="0"/>
              <a:t>：变长指令周期的状态图）。</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找出同一微操作控制信号产生条件。</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写出各微操作控制信号的逻辑表达式。</a:t>
            </a:r>
          </a:p>
          <a:p>
            <a:pPr lvl="2" eaLnBrk="1" hangingPunct="1">
              <a:buFont typeface="+mj-ea"/>
              <a:buAutoNum type="circleNumDbPlain"/>
            </a:pP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利用组合逻辑电路（逻辑门、</a:t>
            </a:r>
            <a:r>
              <a:rPr lang="en-US" altLang="zh-CN" sz="1400" b="1" dirty="0"/>
              <a:t>PLA</a:t>
            </a:r>
            <a:r>
              <a:rPr lang="zh-CN" altLang="en-US" sz="1400" b="1" dirty="0"/>
              <a:t>、</a:t>
            </a:r>
            <a:r>
              <a:rPr lang="en-US" altLang="zh-CN" sz="1400" b="1" dirty="0"/>
              <a:t>ROM</a:t>
            </a:r>
            <a:r>
              <a:rPr lang="zh-CN" altLang="en-US" sz="1400" b="1" dirty="0"/>
              <a:t>）实现；</a:t>
            </a:r>
            <a:r>
              <a:rPr lang="en-US" altLang="zh-CN" sz="1400" b="1" dirty="0"/>
              <a:t>PLA</a:t>
            </a:r>
            <a:r>
              <a:rPr lang="zh-CN" altLang="en-US" sz="1400" b="1" dirty="0"/>
              <a:t>：</a:t>
            </a:r>
            <a:r>
              <a:rPr lang="en-US" altLang="zh-CN" sz="1400" b="1" dirty="0"/>
              <a:t>Programmable Logic Arrays</a:t>
            </a:r>
            <a:r>
              <a:rPr lang="zh-CN" altLang="en-US" sz="1400" b="1" dirty="0"/>
              <a:t>，可编程逻辑阵列。</a:t>
            </a:r>
          </a:p>
          <a:p>
            <a:pPr lvl="1" eaLnBrk="1" hangingPunct="1"/>
            <a:endParaRPr lang="en-US" altLang="zh-CN" sz="1050" b="1"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67E9C7C-43F2-381D-B551-68B2C1C715BB}"/>
                  </a:ext>
                </a:extLst>
              </p:cNvPr>
              <p:cNvSpPr txBox="1"/>
              <p:nvPr/>
            </p:nvSpPr>
            <p:spPr>
              <a:xfrm>
                <a:off x="5004048" y="3789040"/>
                <a:ext cx="3002694" cy="550279"/>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a:solidFill>
                                <a:srgbClr val="FF0000"/>
                              </a:solidFill>
                              <a:latin typeface="Cambria Math" panose="02040503050406030204" pitchFamily="18" charset="0"/>
                            </a:rPr>
                          </m:ctrlPr>
                        </m:sSubPr>
                        <m:e>
                          <m:r>
                            <a:rPr lang="en-US" altLang="zh-CN" sz="1400" b="1" i="1">
                              <a:solidFill>
                                <a:srgbClr val="FF0000"/>
                              </a:solidFill>
                              <a:latin typeface="Cambria Math" panose="02040503050406030204" pitchFamily="18" charset="0"/>
                            </a:rPr>
                            <m:t>𝑪</m:t>
                          </m:r>
                        </m:e>
                        <m:sub>
                          <m:r>
                            <a:rPr lang="en-US" altLang="zh-CN" sz="1400" b="1" i="1">
                              <a:solidFill>
                                <a:srgbClr val="FF0000"/>
                              </a:solidFill>
                              <a:latin typeface="Cambria Math" panose="02040503050406030204" pitchFamily="18" charset="0"/>
                            </a:rPr>
                            <m:t>𝒏</m:t>
                          </m:r>
                        </m:sub>
                      </m:sSub>
                      <m:r>
                        <a:rPr lang="pt-BR" altLang="zh-CN" sz="1400" b="1">
                          <a:latin typeface="Cambria Math" panose="02040503050406030204" pitchFamily="18" charset="0"/>
                        </a:rPr>
                        <m:t>=</m:t>
                      </m:r>
                      <m:nary>
                        <m:naryPr>
                          <m:chr m:val="∑"/>
                          <m:supHide m:val="on"/>
                          <m:ctrlPr>
                            <a:rPr lang="pt-BR" altLang="zh-CN" sz="1400" b="1" i="1">
                              <a:latin typeface="Cambria Math" panose="02040503050406030204" pitchFamily="18" charset="0"/>
                            </a:rPr>
                          </m:ctrlPr>
                        </m:naryPr>
                        <m:sub>
                          <m:r>
                            <a:rPr lang="en-US" altLang="zh-CN" sz="1400" b="1" i="1">
                              <a:latin typeface="Cambria Math" panose="02040503050406030204" pitchFamily="18" charset="0"/>
                            </a:rPr>
                            <m:t>𝒎</m:t>
                          </m:r>
                          <m:r>
                            <a:rPr lang="en-US" altLang="zh-CN" sz="1400" b="1" i="1">
                              <a:latin typeface="Cambria Math" panose="02040503050406030204" pitchFamily="18" charset="0"/>
                            </a:rPr>
                            <m:t>,</m:t>
                          </m:r>
                          <m:r>
                            <a:rPr lang="en-US" altLang="zh-CN" sz="1400" b="1" i="1">
                              <a:latin typeface="Cambria Math" panose="02040503050406030204" pitchFamily="18" charset="0"/>
                            </a:rPr>
                            <m:t>𝒊</m:t>
                          </m:r>
                          <m:r>
                            <a:rPr lang="en-US" altLang="zh-CN" sz="1400" b="1" i="1">
                              <a:latin typeface="Cambria Math" panose="02040503050406030204" pitchFamily="18" charset="0"/>
                            </a:rPr>
                            <m:t>,</m:t>
                          </m:r>
                          <m:r>
                            <a:rPr lang="en-US" altLang="zh-CN" sz="1400" b="1" i="1">
                              <a:latin typeface="Cambria Math" panose="02040503050406030204" pitchFamily="18" charset="0"/>
                            </a:rPr>
                            <m:t>𝒌</m:t>
                          </m:r>
                          <m:r>
                            <a:rPr lang="en-US" altLang="zh-CN" sz="1400" b="1" i="1">
                              <a:latin typeface="Cambria Math" panose="02040503050406030204" pitchFamily="18" charset="0"/>
                            </a:rPr>
                            <m:t>,</m:t>
                          </m:r>
                          <m:r>
                            <a:rPr lang="en-US" altLang="zh-CN" sz="1400" b="1" i="1">
                              <a:latin typeface="Cambria Math" panose="02040503050406030204" pitchFamily="18" charset="0"/>
                            </a:rPr>
                            <m:t>𝒋</m:t>
                          </m:r>
                        </m:sub>
                        <m:sup/>
                        <m:e>
                          <m:d>
                            <m:dPr>
                              <m:ctrlPr>
                                <a:rPr lang="pt-BR" altLang="zh-CN" sz="1400" b="1" i="1">
                                  <a:latin typeface="Cambria Math" panose="02040503050406030204" pitchFamily="18" charset="0"/>
                                </a:rPr>
                              </m:ctrlPr>
                            </m:dPr>
                            <m:e>
                              <m:sSub>
                                <m:sSubPr>
                                  <m:ctrlPr>
                                    <a:rPr lang="en-US" altLang="zh-CN" sz="1400" b="1" i="1">
                                      <a:solidFill>
                                        <a:schemeClr val="accent5"/>
                                      </a:solidFill>
                                      <a:latin typeface="Cambria Math" panose="02040503050406030204" pitchFamily="18" charset="0"/>
                                    </a:rPr>
                                  </m:ctrlPr>
                                </m:sSubPr>
                                <m:e>
                                  <m:sSub>
                                    <m:sSubPr>
                                      <m:ctrlPr>
                                        <a:rPr lang="en-US" altLang="zh-CN" sz="1400" b="1" i="1" smtClean="0">
                                          <a:solidFill>
                                            <a:srgbClr val="7030A0"/>
                                          </a:solidFill>
                                          <a:latin typeface="Cambria Math" panose="02040503050406030204" pitchFamily="18" charset="0"/>
                                        </a:rPr>
                                      </m:ctrlPr>
                                    </m:sSubPr>
                                    <m:e>
                                      <m:r>
                                        <a:rPr lang="en-US" altLang="zh-CN" sz="1400" b="1" i="1">
                                          <a:solidFill>
                                            <a:srgbClr val="7030A0"/>
                                          </a:solidFill>
                                          <a:latin typeface="Cambria Math" panose="02040503050406030204" pitchFamily="18" charset="0"/>
                                        </a:rPr>
                                        <m:t>𝑰</m:t>
                                      </m:r>
                                    </m:e>
                                    <m:sub>
                                      <m:r>
                                        <a:rPr lang="en-US" altLang="zh-CN" sz="1400" b="1" i="1">
                                          <a:solidFill>
                                            <a:srgbClr val="7030A0"/>
                                          </a:solidFill>
                                          <a:latin typeface="Cambria Math" panose="02040503050406030204" pitchFamily="18" charset="0"/>
                                        </a:rPr>
                                        <m:t>𝒎</m:t>
                                      </m:r>
                                    </m:sub>
                                  </m:sSub>
                                  <m:sSub>
                                    <m:sSubPr>
                                      <m:ctrlPr>
                                        <a:rPr lang="en-US" altLang="zh-CN" sz="1400" b="1" i="1">
                                          <a:solidFill>
                                            <a:schemeClr val="accent5"/>
                                          </a:solidFill>
                                          <a:latin typeface="Cambria Math" panose="02040503050406030204" pitchFamily="18" charset="0"/>
                                        </a:rPr>
                                      </m:ctrlPr>
                                    </m:sSubPr>
                                    <m:e>
                                      <m:r>
                                        <a:rPr lang="en-US" altLang="zh-CN" sz="1400" b="1" i="1">
                                          <a:solidFill>
                                            <a:srgbClr val="C00000"/>
                                          </a:solidFill>
                                          <a:latin typeface="Cambria Math" panose="02040503050406030204" pitchFamily="18" charset="0"/>
                                          <a:ea typeface="Cambria Math" panose="02040503050406030204" pitchFamily="18" charset="0"/>
                                        </a:rPr>
                                        <m:t>∙</m:t>
                                      </m:r>
                                      <m:r>
                                        <a:rPr lang="en-US" altLang="zh-CN" sz="1400" b="1" i="1">
                                          <a:solidFill>
                                            <a:srgbClr val="C00000"/>
                                          </a:solidFill>
                                          <a:latin typeface="Cambria Math" panose="02040503050406030204" pitchFamily="18" charset="0"/>
                                          <a:ea typeface="Cambria Math" panose="02040503050406030204" pitchFamily="18" charset="0"/>
                                        </a:rPr>
                                        <m:t>𝑴</m:t>
                                      </m:r>
                                    </m:e>
                                    <m:sub>
                                      <m:r>
                                        <a:rPr lang="en-US" altLang="zh-CN" sz="1400" b="1" i="1">
                                          <a:solidFill>
                                            <a:srgbClr val="C00000"/>
                                          </a:solidFill>
                                          <a:latin typeface="Cambria Math" panose="02040503050406030204" pitchFamily="18" charset="0"/>
                                        </a:rPr>
                                        <m:t>𝒊</m:t>
                                      </m:r>
                                    </m:sub>
                                  </m:sSub>
                                  <m:r>
                                    <a:rPr lang="en-US" altLang="zh-CN" sz="1400" b="1" i="1">
                                      <a:solidFill>
                                        <a:srgbClr val="C00000"/>
                                      </a:solidFill>
                                      <a:latin typeface="Cambria Math" panose="02040503050406030204" pitchFamily="18" charset="0"/>
                                      <a:ea typeface="Cambria Math" panose="02040503050406030204" pitchFamily="18" charset="0"/>
                                    </a:rPr>
                                    <m:t>∙</m:t>
                                  </m:r>
                                  <m:r>
                                    <a:rPr lang="en-US" altLang="zh-CN" sz="1400" b="1" i="1">
                                      <a:solidFill>
                                        <a:schemeClr val="accent5"/>
                                      </a:solidFill>
                                      <a:latin typeface="Cambria Math" panose="02040503050406030204" pitchFamily="18" charset="0"/>
                                    </a:rPr>
                                    <m:t>𝑻</m:t>
                                  </m:r>
                                </m:e>
                                <m:sub>
                                  <m:r>
                                    <a:rPr lang="en-US" altLang="zh-CN" sz="1400" b="1" i="1">
                                      <a:solidFill>
                                        <a:schemeClr val="accent5"/>
                                      </a:solidFill>
                                      <a:latin typeface="Cambria Math" panose="02040503050406030204" pitchFamily="18" charset="0"/>
                                    </a:rPr>
                                    <m:t>𝒌</m:t>
                                  </m:r>
                                </m:sub>
                              </m:sSub>
                              <m:r>
                                <a:rPr lang="en-US" altLang="zh-CN" sz="1400" b="1" i="1">
                                  <a:latin typeface="Cambria Math" panose="02040503050406030204" pitchFamily="18" charset="0"/>
                                  <a:ea typeface="Cambria Math" panose="02040503050406030204" pitchFamily="18" charset="0"/>
                                </a:rPr>
                                <m:t>∙</m:t>
                              </m:r>
                              <m:sSub>
                                <m:sSubPr>
                                  <m:ctrlPr>
                                    <a:rPr lang="en-US" altLang="zh-CN" sz="1400" b="1" i="1" smtClean="0">
                                      <a:solidFill>
                                        <a:srgbClr val="00B050"/>
                                      </a:solidFill>
                                      <a:latin typeface="Cambria Math" panose="02040503050406030204" pitchFamily="18" charset="0"/>
                                    </a:rPr>
                                  </m:ctrlPr>
                                </m:sSubPr>
                                <m:e>
                                  <m:r>
                                    <a:rPr lang="en-US" altLang="zh-CN" sz="1400" b="1" i="1">
                                      <a:solidFill>
                                        <a:srgbClr val="00B050"/>
                                      </a:solidFill>
                                      <a:latin typeface="Cambria Math" panose="02040503050406030204" pitchFamily="18" charset="0"/>
                                    </a:rPr>
                                    <m:t>𝑩</m:t>
                                  </m:r>
                                </m:e>
                                <m:sub>
                                  <m:r>
                                    <a:rPr lang="en-US" altLang="zh-CN" sz="1400" b="1" i="1">
                                      <a:solidFill>
                                        <a:srgbClr val="00B050"/>
                                      </a:solidFill>
                                      <a:latin typeface="Cambria Math" panose="02040503050406030204" pitchFamily="18" charset="0"/>
                                    </a:rPr>
                                    <m:t>𝒋</m:t>
                                  </m:r>
                                </m:sub>
                              </m:sSub>
                            </m:e>
                          </m:d>
                        </m:e>
                      </m:nary>
                    </m:oMath>
                  </m:oMathPara>
                </a14:m>
                <a:endParaRPr lang="zh-CN" altLang="en-US" sz="16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5" name="文本框 4">
                <a:extLst>
                  <a:ext uri="{FF2B5EF4-FFF2-40B4-BE49-F238E27FC236}">
                    <a16:creationId xmlns:a16="http://schemas.microsoft.com/office/drawing/2014/main" id="{F67E9C7C-43F2-381D-B551-68B2C1C715BB}"/>
                  </a:ext>
                </a:extLst>
              </p:cNvPr>
              <p:cNvSpPr txBox="1">
                <a:spLocks noRot="1" noChangeAspect="1" noMove="1" noResize="1" noEditPoints="1" noAdjustHandles="1" noChangeArrowheads="1" noChangeShapeType="1" noTextEdit="1"/>
              </p:cNvSpPr>
              <p:nvPr/>
            </p:nvSpPr>
            <p:spPr>
              <a:xfrm>
                <a:off x="5004048" y="3789040"/>
                <a:ext cx="3002694" cy="550279"/>
              </a:xfrm>
              <a:prstGeom prst="rect">
                <a:avLst/>
              </a:prstGeom>
              <a:blipFill>
                <a:blip r:embed="rId2"/>
                <a:stretch>
                  <a:fillRect t="-138889" b="-190000"/>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282971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6A65E64A-2DDD-CCF8-3655-36152AAA0919}"/>
              </a:ext>
            </a:extLst>
          </p:cNvPr>
          <p:cNvSpPr>
            <a:spLocks noGrp="1"/>
          </p:cNvSpPr>
          <p:nvPr>
            <p:ph idx="1"/>
          </p:nvPr>
        </p:nvSpPr>
        <p:spPr>
          <a:xfrm>
            <a:off x="457200" y="188937"/>
            <a:ext cx="8229600" cy="3960143"/>
          </a:xfrm>
        </p:spPr>
        <p:txBody>
          <a:bodyPr rtlCol="0">
            <a:normAutofit/>
          </a:bodyPr>
          <a:lstStyle/>
          <a:p>
            <a:pPr eaLnBrk="1" fontAlgn="auto" hangingPunct="1">
              <a:spcAft>
                <a:spcPts val="0"/>
              </a:spcAft>
              <a:defRPr/>
            </a:pPr>
            <a:r>
              <a:rPr lang="en-US" altLang="zh-CN" b="1" dirty="0">
                <a:ea typeface="黑体" pitchFamily="49" charset="-122"/>
              </a:rPr>
              <a:t>6.5.2  </a:t>
            </a:r>
            <a:r>
              <a:rPr lang="zh-CN" altLang="en-US" b="1" dirty="0">
                <a:ea typeface="黑体" pitchFamily="49" charset="-122"/>
              </a:rPr>
              <a:t>三级时序硬布线控制器设计</a:t>
            </a:r>
            <a:endParaRPr lang="en-US" altLang="zh-CN" sz="1800" b="1" dirty="0"/>
          </a:p>
          <a:p>
            <a:pPr lvl="1" eaLnBrk="1" hangingPunct="1"/>
            <a:endParaRPr lang="en-US" altLang="zh-CN" sz="1200" b="1" dirty="0"/>
          </a:p>
          <a:p>
            <a:pPr lvl="1" eaLnBrk="1" hangingPunct="1"/>
            <a:r>
              <a:rPr lang="en-US" altLang="zh-CN" sz="2000" b="1" dirty="0"/>
              <a:t>1</a:t>
            </a:r>
            <a:r>
              <a:rPr lang="zh-CN" altLang="en-US" sz="2000" b="1" dirty="0"/>
              <a:t>、单总线结构处理器硬布线控制器</a:t>
            </a:r>
            <a:endParaRPr lang="en-US" altLang="zh-CN" sz="2000" b="1" dirty="0"/>
          </a:p>
          <a:p>
            <a:pPr lvl="1" eaLnBrk="1" hangingPunct="1"/>
            <a:endParaRPr lang="en-US" altLang="zh-CN" sz="1200" b="1" dirty="0"/>
          </a:p>
          <a:p>
            <a:pPr lvl="2" eaLnBrk="1" hangingPunct="1"/>
            <a:r>
              <a:rPr lang="zh-CN" altLang="en-US" sz="1400" b="1" dirty="0"/>
              <a:t>图</a:t>
            </a:r>
            <a:r>
              <a:rPr lang="en-US" altLang="zh-CN" sz="1400" b="1" dirty="0"/>
              <a:t>6.8</a:t>
            </a:r>
            <a:r>
              <a:rPr lang="zh-CN" altLang="en-US" sz="1400" b="1" dirty="0"/>
              <a:t>为单总线结构的计算机框图；表</a:t>
            </a:r>
            <a:r>
              <a:rPr lang="en-US" altLang="zh-CN" sz="1400" b="1" dirty="0"/>
              <a:t>6.1</a:t>
            </a:r>
            <a:r>
              <a:rPr lang="zh-CN" altLang="en-US" sz="1400" b="1" dirty="0"/>
              <a:t>为单总线结构计算机的</a:t>
            </a:r>
            <a:r>
              <a:rPr lang="en-US" altLang="zh-CN" sz="1400" b="1" dirty="0">
                <a:solidFill>
                  <a:srgbClr val="FF0000"/>
                </a:solidFill>
              </a:rPr>
              <a:t>22</a:t>
            </a:r>
            <a:r>
              <a:rPr lang="zh-CN" altLang="en-US" sz="1400" b="1" dirty="0">
                <a:solidFill>
                  <a:srgbClr val="FF0000"/>
                </a:solidFill>
              </a:rPr>
              <a:t>个控制信号</a:t>
            </a:r>
            <a:r>
              <a:rPr lang="zh-CN" altLang="en-US" sz="1400" b="1" dirty="0"/>
              <a:t>；图</a:t>
            </a:r>
            <a:r>
              <a:rPr lang="en-US" altLang="zh-CN" sz="1400" b="1" dirty="0"/>
              <a:t>6.14</a:t>
            </a:r>
            <a:r>
              <a:rPr lang="zh-CN" altLang="en-US" sz="1400" b="1" dirty="0"/>
              <a:t>为单总线结构计算机</a:t>
            </a:r>
            <a:r>
              <a:rPr lang="en-US" altLang="zh-CN" sz="1400" b="1" dirty="0">
                <a:solidFill>
                  <a:srgbClr val="FF0000"/>
                </a:solidFill>
              </a:rPr>
              <a:t>5</a:t>
            </a:r>
            <a:r>
              <a:rPr lang="zh-CN" altLang="en-US" sz="1400" b="1" dirty="0">
                <a:solidFill>
                  <a:srgbClr val="FF0000"/>
                </a:solidFill>
              </a:rPr>
              <a:t>条指令</a:t>
            </a:r>
            <a:r>
              <a:rPr lang="zh-CN" altLang="en-US" sz="1400" b="1" dirty="0"/>
              <a:t>（</a:t>
            </a:r>
            <a:r>
              <a:rPr lang="en-US" altLang="zh-CN" sz="1400" b="1" dirty="0" err="1"/>
              <a:t>lw</a:t>
            </a:r>
            <a:r>
              <a:rPr lang="zh-CN" altLang="en-US" sz="1400" b="1" dirty="0"/>
              <a:t>、</a:t>
            </a:r>
            <a:r>
              <a:rPr lang="en-US" altLang="zh-CN" sz="1400" b="1" dirty="0" err="1"/>
              <a:t>sw</a:t>
            </a:r>
            <a:r>
              <a:rPr lang="zh-CN" altLang="en-US" sz="1400" b="1" dirty="0"/>
              <a:t>、</a:t>
            </a:r>
            <a:r>
              <a:rPr lang="en-US" altLang="zh-CN" sz="1400" b="1" dirty="0" err="1"/>
              <a:t>beq</a:t>
            </a:r>
            <a:r>
              <a:rPr lang="zh-CN" altLang="en-US" sz="1400" b="1" dirty="0"/>
              <a:t>、</a:t>
            </a:r>
            <a:r>
              <a:rPr lang="en-US" altLang="zh-CN" sz="1400" b="1" dirty="0"/>
              <a:t>add</a:t>
            </a:r>
            <a:r>
              <a:rPr lang="zh-CN" altLang="en-US" sz="1400" b="1" dirty="0"/>
              <a:t>、</a:t>
            </a:r>
            <a:r>
              <a:rPr lang="en-US" altLang="zh-CN" sz="1400" b="1" dirty="0" err="1"/>
              <a:t>addi</a:t>
            </a:r>
            <a:r>
              <a:rPr lang="zh-CN" altLang="en-US" sz="1400" b="1" dirty="0"/>
              <a:t>）的执行流程图。</a:t>
            </a:r>
            <a:endParaRPr lang="en-US" altLang="zh-CN" sz="1200" b="1" dirty="0"/>
          </a:p>
          <a:p>
            <a:pPr lvl="2" eaLnBrk="1" hangingPunct="1"/>
            <a:endParaRPr lang="en-US" altLang="zh-CN" sz="1200" b="1" dirty="0"/>
          </a:p>
          <a:p>
            <a:pPr lvl="2" eaLnBrk="1" hangingPunct="1"/>
            <a:r>
              <a:rPr lang="zh-CN" altLang="en-US" sz="1400" b="1" dirty="0"/>
              <a:t>以</a:t>
            </a:r>
            <a:r>
              <a:rPr lang="en-US" altLang="zh-CN" sz="1400" b="1" dirty="0">
                <a:solidFill>
                  <a:srgbClr val="FF0000"/>
                </a:solidFill>
              </a:rPr>
              <a:t>X</a:t>
            </a:r>
            <a:r>
              <a:rPr lang="en-US" altLang="zh-CN" sz="1400" b="1" baseline="-25000" dirty="0">
                <a:solidFill>
                  <a:srgbClr val="FF0000"/>
                </a:solidFill>
              </a:rPr>
              <a:t>in</a:t>
            </a:r>
            <a:r>
              <a:rPr lang="zh-CN" altLang="en-US" sz="1400" b="1" dirty="0">
                <a:solidFill>
                  <a:srgbClr val="FF0000"/>
                </a:solidFill>
              </a:rPr>
              <a:t>、</a:t>
            </a:r>
            <a:r>
              <a:rPr lang="en-US" altLang="zh-CN" sz="1400" b="1" dirty="0" err="1">
                <a:solidFill>
                  <a:srgbClr val="FF0000"/>
                </a:solidFill>
              </a:rPr>
              <a:t>Z</a:t>
            </a:r>
            <a:r>
              <a:rPr lang="en-US" altLang="zh-CN" sz="1400" b="1" baseline="-25000" dirty="0" err="1">
                <a:solidFill>
                  <a:srgbClr val="FF0000"/>
                </a:solidFill>
              </a:rPr>
              <a:t>out</a:t>
            </a:r>
            <a:r>
              <a:rPr lang="zh-CN" altLang="en-US" sz="1400" b="1" dirty="0">
                <a:solidFill>
                  <a:srgbClr val="FF0000"/>
                </a:solidFill>
              </a:rPr>
              <a:t>、</a:t>
            </a:r>
            <a:r>
              <a:rPr lang="en-US" altLang="zh-CN" sz="1400" b="1" dirty="0" err="1">
                <a:solidFill>
                  <a:srgbClr val="FF0000"/>
                </a:solidFill>
              </a:rPr>
              <a:t>PC</a:t>
            </a:r>
            <a:r>
              <a:rPr lang="en-US" altLang="zh-CN" sz="1400" b="1" baseline="-25000" dirty="0" err="1">
                <a:solidFill>
                  <a:srgbClr val="FF0000"/>
                </a:solidFill>
              </a:rPr>
              <a:t>in</a:t>
            </a:r>
            <a:r>
              <a:rPr lang="zh-CN" altLang="en-US" sz="1400" b="1" dirty="0"/>
              <a:t>控制信号的实现为例，其他</a:t>
            </a:r>
            <a:r>
              <a:rPr lang="en-US" altLang="zh-CN" sz="1400" b="1" dirty="0"/>
              <a:t>17</a:t>
            </a:r>
            <a:r>
              <a:rPr lang="zh-CN" altLang="en-US" sz="1400" b="1" dirty="0"/>
              <a:t>个控制信号的实现方式类似。</a:t>
            </a:r>
            <a:endParaRPr lang="en-US" altLang="zh-CN" sz="1200" b="1" dirty="0">
              <a:solidFill>
                <a:srgbClr val="FF0000"/>
              </a:solidFill>
            </a:endParaRPr>
          </a:p>
          <a:p>
            <a:pPr lvl="2" eaLnBrk="1" hangingPunct="1"/>
            <a:endParaRPr lang="en-US" altLang="zh-CN" sz="650" b="1" dirty="0"/>
          </a:p>
        </p:txBody>
      </p:sp>
      <p:pic>
        <p:nvPicPr>
          <p:cNvPr id="19" name="图片 18">
            <a:extLst>
              <a:ext uri="{FF2B5EF4-FFF2-40B4-BE49-F238E27FC236}">
                <a16:creationId xmlns:a16="http://schemas.microsoft.com/office/drawing/2014/main" id="{962B70EB-7C0F-335F-D165-3485841C156B}"/>
              </a:ext>
            </a:extLst>
          </p:cNvPr>
          <p:cNvPicPr>
            <a:picLocks noChangeAspect="1"/>
          </p:cNvPicPr>
          <p:nvPr/>
        </p:nvPicPr>
        <p:blipFill>
          <a:blip r:embed="rId2"/>
          <a:stretch>
            <a:fillRect/>
          </a:stretch>
        </p:blipFill>
        <p:spPr>
          <a:xfrm>
            <a:off x="154772" y="4692956"/>
            <a:ext cx="2326639" cy="2045049"/>
          </a:xfrm>
          <a:prstGeom prst="rect">
            <a:avLst/>
          </a:prstGeom>
        </p:spPr>
      </p:pic>
      <p:pic>
        <p:nvPicPr>
          <p:cNvPr id="20" name="图片 19">
            <a:extLst>
              <a:ext uri="{FF2B5EF4-FFF2-40B4-BE49-F238E27FC236}">
                <a16:creationId xmlns:a16="http://schemas.microsoft.com/office/drawing/2014/main" id="{5DA8234A-A534-4048-ACCD-38E7838DD025}"/>
              </a:ext>
            </a:extLst>
          </p:cNvPr>
          <p:cNvPicPr>
            <a:picLocks noChangeAspect="1"/>
          </p:cNvPicPr>
          <p:nvPr/>
        </p:nvPicPr>
        <p:blipFill>
          <a:blip r:embed="rId3"/>
          <a:stretch>
            <a:fillRect/>
          </a:stretch>
        </p:blipFill>
        <p:spPr>
          <a:xfrm>
            <a:off x="3059832" y="4689593"/>
            <a:ext cx="2701312" cy="2051775"/>
          </a:xfrm>
          <a:prstGeom prst="rect">
            <a:avLst/>
          </a:prstGeom>
        </p:spPr>
      </p:pic>
      <p:pic>
        <p:nvPicPr>
          <p:cNvPr id="25" name="图片 24">
            <a:extLst>
              <a:ext uri="{FF2B5EF4-FFF2-40B4-BE49-F238E27FC236}">
                <a16:creationId xmlns:a16="http://schemas.microsoft.com/office/drawing/2014/main" id="{AAF3994E-0436-4271-83B1-FE450F442DAE}"/>
              </a:ext>
            </a:extLst>
          </p:cNvPr>
          <p:cNvPicPr>
            <a:picLocks noChangeAspect="1"/>
          </p:cNvPicPr>
          <p:nvPr/>
        </p:nvPicPr>
        <p:blipFill>
          <a:blip r:embed="rId4"/>
          <a:stretch>
            <a:fillRect/>
          </a:stretch>
        </p:blipFill>
        <p:spPr>
          <a:xfrm>
            <a:off x="6224665" y="5064482"/>
            <a:ext cx="2462135" cy="1507050"/>
          </a:xfrm>
          <a:prstGeom prst="rect">
            <a:avLst/>
          </a:prstGeom>
        </p:spPr>
      </p:pic>
      <p:graphicFrame>
        <p:nvGraphicFramePr>
          <p:cNvPr id="13" name="表格 12">
            <a:extLst>
              <a:ext uri="{FF2B5EF4-FFF2-40B4-BE49-F238E27FC236}">
                <a16:creationId xmlns:a16="http://schemas.microsoft.com/office/drawing/2014/main" id="{9481AACF-9C14-0E57-69F4-E3FA22708D86}"/>
              </a:ext>
            </a:extLst>
          </p:cNvPr>
          <p:cNvGraphicFramePr>
            <a:graphicFrameLocks noGrp="1"/>
          </p:cNvGraphicFramePr>
          <p:nvPr>
            <p:extLst>
              <p:ext uri="{D42A27DB-BD31-4B8C-83A1-F6EECF244321}">
                <p14:modId xmlns:p14="http://schemas.microsoft.com/office/powerpoint/2010/main" val="2208041187"/>
              </p:ext>
            </p:extLst>
          </p:nvPr>
        </p:nvGraphicFramePr>
        <p:xfrm>
          <a:off x="971599" y="3287256"/>
          <a:ext cx="7128793" cy="1005840"/>
        </p:xfrm>
        <a:graphic>
          <a:graphicData uri="http://schemas.openxmlformats.org/drawingml/2006/table">
            <a:tbl>
              <a:tblPr firstRow="1" bandRow="1">
                <a:tableStyleId>{5C22544A-7EE6-4342-B048-85BDC9FD1C3A}</a:tableStyleId>
              </a:tblPr>
              <a:tblGrid>
                <a:gridCol w="518458">
                  <a:extLst>
                    <a:ext uri="{9D8B030D-6E8A-4147-A177-3AD203B41FA5}">
                      <a16:colId xmlns:a16="http://schemas.microsoft.com/office/drawing/2014/main" val="679334831"/>
                    </a:ext>
                  </a:extLst>
                </a:gridCol>
                <a:gridCol w="1231337">
                  <a:extLst>
                    <a:ext uri="{9D8B030D-6E8A-4147-A177-3AD203B41FA5}">
                      <a16:colId xmlns:a16="http://schemas.microsoft.com/office/drawing/2014/main" val="2893230758"/>
                    </a:ext>
                  </a:extLst>
                </a:gridCol>
                <a:gridCol w="5378998">
                  <a:extLst>
                    <a:ext uri="{9D8B030D-6E8A-4147-A177-3AD203B41FA5}">
                      <a16:colId xmlns:a16="http://schemas.microsoft.com/office/drawing/2014/main" val="48272181"/>
                    </a:ext>
                  </a:extLst>
                </a:gridCol>
              </a:tblGrid>
              <a:tr h="234636">
                <a:tc>
                  <a:txBody>
                    <a:bodyPr/>
                    <a:lstStyle/>
                    <a:p>
                      <a:pPr algn="ctr"/>
                      <a:r>
                        <a:rPr lang="zh-CN" altLang="en-US" sz="1050" b="1" dirty="0"/>
                        <a:t>序号</a:t>
                      </a:r>
                    </a:p>
                  </a:txBody>
                  <a:tcPr/>
                </a:tc>
                <a:tc>
                  <a:txBody>
                    <a:bodyPr/>
                    <a:lstStyle/>
                    <a:p>
                      <a:pPr algn="ctr"/>
                      <a:r>
                        <a:rPr lang="zh-CN" altLang="en-US" sz="1050" b="1" dirty="0"/>
                        <a:t>控制信号</a:t>
                      </a:r>
                    </a:p>
                  </a:txBody>
                  <a:tcPr/>
                </a:tc>
                <a:tc>
                  <a:txBody>
                    <a:bodyPr/>
                    <a:lstStyle/>
                    <a:p>
                      <a:pPr algn="ctr"/>
                      <a:r>
                        <a:rPr lang="zh-CN" altLang="en-US" sz="1050" b="1" dirty="0"/>
                        <a:t>功能说明</a:t>
                      </a:r>
                    </a:p>
                  </a:txBody>
                  <a:tcPr/>
                </a:tc>
                <a:extLst>
                  <a:ext uri="{0D108BD9-81ED-4DB2-BD59-A6C34878D82A}">
                    <a16:rowId xmlns:a16="http://schemas.microsoft.com/office/drawing/2014/main" val="1869026597"/>
                  </a:ext>
                </a:extLst>
              </a:tr>
              <a:tr h="232364">
                <a:tc>
                  <a:txBody>
                    <a:bodyPr/>
                    <a:lstStyle/>
                    <a:p>
                      <a:pPr algn="ctr"/>
                      <a:r>
                        <a:rPr lang="en-US" altLang="zh-CN" sz="1050" b="1" dirty="0"/>
                        <a:t>1</a:t>
                      </a:r>
                      <a:endParaRPr lang="zh-CN" altLang="en-US" sz="1050" b="1" dirty="0"/>
                    </a:p>
                  </a:txBody>
                  <a:tcPr/>
                </a:tc>
                <a:tc>
                  <a:txBody>
                    <a:bodyPr/>
                    <a:lstStyle/>
                    <a:p>
                      <a:pPr algn="ctr"/>
                      <a:r>
                        <a:rPr lang="en-US" altLang="zh-CN" sz="1050" b="1" dirty="0"/>
                        <a:t>X</a:t>
                      </a:r>
                      <a:r>
                        <a:rPr lang="en-US" altLang="zh-CN" sz="1050" b="1" baseline="-25000" dirty="0"/>
                        <a:t>in</a:t>
                      </a:r>
                      <a:endParaRPr lang="zh-CN" altLang="en-US" sz="1050" b="1" dirty="0"/>
                    </a:p>
                  </a:txBody>
                  <a:tcPr/>
                </a:tc>
                <a:tc>
                  <a:txBody>
                    <a:bodyPr/>
                    <a:lstStyle/>
                    <a:p>
                      <a:r>
                        <a:rPr lang="zh-CN" altLang="en-US" sz="1050" b="1" dirty="0"/>
                        <a:t>控制暂存器</a:t>
                      </a:r>
                      <a:r>
                        <a:rPr lang="en-US" altLang="zh-CN" sz="1050" b="1" dirty="0"/>
                        <a:t>X</a:t>
                      </a:r>
                      <a:r>
                        <a:rPr lang="zh-CN" altLang="en-US" sz="1050" b="1" dirty="0"/>
                        <a:t>接收来自内总线的数据，需配合时钟控制</a:t>
                      </a:r>
                    </a:p>
                  </a:txBody>
                  <a:tcPr/>
                </a:tc>
                <a:extLst>
                  <a:ext uri="{0D108BD9-81ED-4DB2-BD59-A6C34878D82A}">
                    <a16:rowId xmlns:a16="http://schemas.microsoft.com/office/drawing/2014/main" val="1269968428"/>
                  </a:ext>
                </a:extLst>
              </a:tr>
              <a:tr h="232364">
                <a:tc>
                  <a:txBody>
                    <a:bodyPr/>
                    <a:lstStyle/>
                    <a:p>
                      <a:pPr algn="ctr"/>
                      <a:r>
                        <a:rPr lang="en-US" altLang="zh-CN" sz="1050" b="1" dirty="0"/>
                        <a:t>2</a:t>
                      </a:r>
                      <a:endParaRPr lang="zh-CN" altLang="en-US" sz="1050" b="1" dirty="0"/>
                    </a:p>
                  </a:txBody>
                  <a:tcPr/>
                </a:tc>
                <a:tc>
                  <a:txBody>
                    <a:bodyPr/>
                    <a:lstStyle/>
                    <a:p>
                      <a:pPr algn="ctr"/>
                      <a:r>
                        <a:rPr lang="en-US" altLang="zh-CN" sz="1050" b="1" dirty="0" err="1"/>
                        <a:t>Z</a:t>
                      </a:r>
                      <a:r>
                        <a:rPr lang="en-US" altLang="zh-CN" sz="1050" b="1" baseline="-25000" dirty="0" err="1"/>
                        <a:t>out</a:t>
                      </a:r>
                      <a:endParaRPr lang="zh-CN" altLang="en-US" sz="1050" b="1" baseline="-25000" dirty="0"/>
                    </a:p>
                  </a:txBody>
                  <a:tcPr/>
                </a:tc>
                <a:tc>
                  <a:txBody>
                    <a:bodyPr/>
                    <a:lstStyle/>
                    <a:p>
                      <a:r>
                        <a:rPr lang="zh-CN" altLang="en-US" sz="1050" b="1" dirty="0"/>
                        <a:t>控制暂存器</a:t>
                      </a:r>
                      <a:r>
                        <a:rPr lang="en-US" altLang="zh-CN" sz="1050" b="1" dirty="0"/>
                        <a:t>Z</a:t>
                      </a:r>
                      <a:r>
                        <a:rPr lang="zh-CN" altLang="en-US" sz="1050" b="1" dirty="0"/>
                        <a:t>向内总线输出数据，注意暂存器</a:t>
                      </a:r>
                      <a:r>
                        <a:rPr lang="en-US" altLang="zh-CN" sz="1050" b="1" dirty="0"/>
                        <a:t>Z</a:t>
                      </a:r>
                      <a:r>
                        <a:rPr lang="zh-CN" altLang="en-US" sz="1050" b="1" dirty="0"/>
                        <a:t>没有输入控制，每个时钟都会锁存新值</a:t>
                      </a:r>
                    </a:p>
                  </a:txBody>
                  <a:tcPr/>
                </a:tc>
                <a:extLst>
                  <a:ext uri="{0D108BD9-81ED-4DB2-BD59-A6C34878D82A}">
                    <a16:rowId xmlns:a16="http://schemas.microsoft.com/office/drawing/2014/main" val="1064130085"/>
                  </a:ext>
                </a:extLst>
              </a:tr>
              <a:tr h="232364">
                <a:tc>
                  <a:txBody>
                    <a:bodyPr/>
                    <a:lstStyle/>
                    <a:p>
                      <a:pPr algn="ctr"/>
                      <a:r>
                        <a:rPr lang="en-US" altLang="zh-CN" sz="1050" b="1" dirty="0"/>
                        <a:t>3</a:t>
                      </a:r>
                      <a:endParaRPr lang="zh-CN" altLang="en-US" sz="1050" b="1" dirty="0"/>
                    </a:p>
                  </a:txBody>
                  <a:tcPr/>
                </a:tc>
                <a:tc>
                  <a:txBody>
                    <a:bodyPr/>
                    <a:lstStyle/>
                    <a:p>
                      <a:pPr algn="ctr"/>
                      <a:r>
                        <a:rPr lang="en-US" altLang="zh-CN" sz="1050" b="1" dirty="0" err="1"/>
                        <a:t>PC</a:t>
                      </a:r>
                      <a:r>
                        <a:rPr lang="en-US" altLang="zh-CN" sz="1050" b="1" baseline="-25000" dirty="0" err="1"/>
                        <a:t>in</a:t>
                      </a:r>
                      <a:endParaRPr lang="zh-CN" altLang="en-US" sz="1050" b="1" baseline="-25000" dirty="0"/>
                    </a:p>
                  </a:txBody>
                  <a:tcPr/>
                </a:tc>
                <a:tc>
                  <a:txBody>
                    <a:bodyPr/>
                    <a:lstStyle/>
                    <a:p>
                      <a:r>
                        <a:rPr lang="zh-CN" altLang="en-US" sz="1050" b="1" dirty="0"/>
                        <a:t>控制</a:t>
                      </a:r>
                      <a:r>
                        <a:rPr lang="en-US" altLang="zh-CN" sz="1050" b="1" dirty="0"/>
                        <a:t>PC</a:t>
                      </a:r>
                      <a:r>
                        <a:rPr lang="zh-CN" altLang="en-US" sz="1050" b="1" dirty="0"/>
                        <a:t>接收来自内总线的数据，需配合时钟控制</a:t>
                      </a:r>
                    </a:p>
                  </a:txBody>
                  <a:tcPr/>
                </a:tc>
                <a:extLst>
                  <a:ext uri="{0D108BD9-81ED-4DB2-BD59-A6C34878D82A}">
                    <a16:rowId xmlns:a16="http://schemas.microsoft.com/office/drawing/2014/main" val="415502845"/>
                  </a:ext>
                </a:extLst>
              </a:tr>
            </a:tbl>
          </a:graphicData>
        </a:graphic>
      </p:graphicFrame>
      <p:sp>
        <p:nvSpPr>
          <p:cNvPr id="14" name="文本框 13">
            <a:extLst>
              <a:ext uri="{FF2B5EF4-FFF2-40B4-BE49-F238E27FC236}">
                <a16:creationId xmlns:a16="http://schemas.microsoft.com/office/drawing/2014/main" id="{06B756E7-D9CE-BA30-CA14-427029D3383D}"/>
              </a:ext>
            </a:extLst>
          </p:cNvPr>
          <p:cNvSpPr txBox="1"/>
          <p:nvPr/>
        </p:nvSpPr>
        <p:spPr>
          <a:xfrm>
            <a:off x="3465810" y="2929384"/>
            <a:ext cx="1909497" cy="276999"/>
          </a:xfrm>
          <a:prstGeom prst="rect">
            <a:avLst/>
          </a:prstGeom>
          <a:noFill/>
        </p:spPr>
        <p:txBody>
          <a:bodyPr wrap="none" rtlCol="0">
            <a:spAutoFit/>
          </a:bodyPr>
          <a:lstStyle/>
          <a:p>
            <a:r>
              <a:rPr lang="zh-CN" altLang="en-US" sz="1200" b="1" dirty="0"/>
              <a:t>表</a:t>
            </a:r>
            <a:r>
              <a:rPr lang="en-US" altLang="zh-CN" sz="1200" b="1" dirty="0"/>
              <a:t>6.1    </a:t>
            </a:r>
            <a:r>
              <a:rPr lang="zh-CN" altLang="en-US" sz="1200" b="1" dirty="0"/>
              <a:t>控制信号及其功能</a:t>
            </a:r>
          </a:p>
        </p:txBody>
      </p:sp>
    </p:spTree>
    <p:extLst>
      <p:ext uri="{BB962C8B-B14F-4D97-AF65-F5344CB8AC3E}">
        <p14:creationId xmlns:p14="http://schemas.microsoft.com/office/powerpoint/2010/main" val="35919308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2C477C7-246A-BF1C-34B8-DCD9DD973DE6}"/>
              </a:ext>
            </a:extLst>
          </p:cNvPr>
          <p:cNvSpPr>
            <a:spLocks noGrp="1"/>
          </p:cNvSpPr>
          <p:nvPr>
            <p:ph idx="1"/>
          </p:nvPr>
        </p:nvSpPr>
        <p:spPr>
          <a:xfrm>
            <a:off x="457200" y="404961"/>
            <a:ext cx="8229600" cy="3960143"/>
          </a:xfrm>
        </p:spPr>
        <p:txBody>
          <a:bodyPr rtlCol="0">
            <a:normAutofit/>
          </a:bodyPr>
          <a:lstStyle/>
          <a:p>
            <a:pPr eaLnBrk="1" hangingPunct="1"/>
            <a:r>
              <a:rPr lang="zh-CN" altLang="en-US" sz="1800" b="1" dirty="0"/>
              <a:t>（</a:t>
            </a:r>
            <a:r>
              <a:rPr lang="en-US" altLang="zh-CN" sz="1800" b="1" dirty="0"/>
              <a:t>1</a:t>
            </a:r>
            <a:r>
              <a:rPr lang="zh-CN" altLang="en-US" sz="1800" b="1" dirty="0"/>
              <a:t>）分析表</a:t>
            </a:r>
            <a:r>
              <a:rPr lang="en-US" altLang="zh-CN" sz="1800" b="1" dirty="0"/>
              <a:t>6.3</a:t>
            </a:r>
            <a:r>
              <a:rPr lang="zh-CN" altLang="en-US" sz="1800" b="1" dirty="0">
                <a:latin typeface="等线" panose="02010600030101010101" pitchFamily="2" charset="-122"/>
                <a:ea typeface="等线" panose="02010600030101010101" pitchFamily="2" charset="-122"/>
              </a:rPr>
              <a:t>～</a:t>
            </a:r>
            <a:r>
              <a:rPr lang="zh-CN" altLang="en-US" sz="1800" b="1" dirty="0"/>
              <a:t>表</a:t>
            </a:r>
            <a:r>
              <a:rPr lang="en-US" altLang="zh-CN" sz="1800" b="1" dirty="0"/>
              <a:t>6.7</a:t>
            </a:r>
            <a:r>
              <a:rPr lang="zh-CN" altLang="en-US" sz="1800" b="1" dirty="0"/>
              <a:t>的</a:t>
            </a:r>
            <a:r>
              <a:rPr lang="zh-CN" altLang="en-US" sz="1800" b="1" dirty="0">
                <a:solidFill>
                  <a:srgbClr val="FF0000"/>
                </a:solidFill>
              </a:rPr>
              <a:t>控制信号</a:t>
            </a:r>
            <a:r>
              <a:rPr lang="en-US" altLang="zh-CN" sz="1800" b="1" dirty="0">
                <a:solidFill>
                  <a:srgbClr val="FF0000"/>
                </a:solidFill>
              </a:rPr>
              <a:t>X</a:t>
            </a:r>
            <a:r>
              <a:rPr lang="en-US" altLang="zh-CN" sz="1800" b="1" baseline="-25000" dirty="0">
                <a:solidFill>
                  <a:srgbClr val="FF0000"/>
                </a:solidFill>
              </a:rPr>
              <a:t>in</a:t>
            </a:r>
            <a:r>
              <a:rPr lang="zh-CN" altLang="en-US" sz="1800" b="1" dirty="0"/>
              <a:t>：</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t>所有指令的取指周期的</a:t>
            </a:r>
            <a:r>
              <a:rPr lang="en-US" altLang="zh-CN" sz="1400" b="1" dirty="0"/>
              <a:t>T</a:t>
            </a:r>
            <a:r>
              <a:rPr lang="en-US" altLang="zh-CN" sz="1400" b="1" baseline="-25000" dirty="0"/>
              <a:t>1</a:t>
            </a:r>
            <a:r>
              <a:rPr lang="zh-CN" altLang="en-US" sz="1400" b="1" dirty="0"/>
              <a:t>节拍都要发出</a:t>
            </a:r>
            <a:r>
              <a:rPr lang="en-US" altLang="zh-CN" sz="1400" b="1" dirty="0"/>
              <a:t>X</a:t>
            </a:r>
            <a:r>
              <a:rPr lang="en-US" altLang="zh-CN" sz="1400" b="1" baseline="-25000" dirty="0"/>
              <a:t>in</a:t>
            </a:r>
            <a:r>
              <a:rPr lang="zh-CN" altLang="en-US" sz="1400" b="1" dirty="0"/>
              <a:t>信号：</a:t>
            </a:r>
            <a:r>
              <a:rPr lang="en-US" altLang="zh-CN" sz="1400" b="1" dirty="0" err="1"/>
              <a:t>M</a:t>
            </a:r>
            <a:r>
              <a:rPr lang="en-US" altLang="zh-CN" sz="1400" b="1" baseline="-25000" dirty="0" err="1"/>
              <a:t>if</a:t>
            </a:r>
            <a:r>
              <a:rPr lang="en-US" altLang="zh-CN" sz="1400" b="1" baseline="-25000" dirty="0"/>
              <a:t> </a:t>
            </a:r>
            <a:r>
              <a:rPr lang="en-US" altLang="zh-CN" sz="1400" b="1" dirty="0">
                <a:latin typeface="等线" panose="02010600030101010101" pitchFamily="2" charset="-122"/>
                <a:ea typeface="等线" panose="02010600030101010101" pitchFamily="2" charset="-122"/>
              </a:rPr>
              <a:t>· T</a:t>
            </a:r>
            <a:r>
              <a:rPr lang="en-US" altLang="zh-CN" sz="1400" b="1" baseline="-25000" dirty="0"/>
              <a:t>1</a:t>
            </a:r>
            <a:r>
              <a:rPr lang="zh-CN" altLang="en-US" sz="1400" b="1" baseline="-25000" dirty="0"/>
              <a:t> </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t>所有指令的计算指令的</a:t>
            </a:r>
            <a:r>
              <a:rPr lang="en-US" altLang="zh-CN" sz="1400" b="1" dirty="0"/>
              <a:t>T</a:t>
            </a:r>
            <a:r>
              <a:rPr lang="en-US" altLang="zh-CN" sz="1400" b="1" baseline="-25000" dirty="0"/>
              <a:t>1</a:t>
            </a:r>
            <a:r>
              <a:rPr lang="zh-CN" altLang="en-US" sz="1400" b="1" dirty="0"/>
              <a:t>节拍都要发出</a:t>
            </a:r>
            <a:r>
              <a:rPr lang="en-US" altLang="zh-CN" sz="1400" b="1" dirty="0"/>
              <a:t>X</a:t>
            </a:r>
            <a:r>
              <a:rPr lang="en-US" altLang="zh-CN" sz="1400" b="1" baseline="-25000" dirty="0"/>
              <a:t>in</a:t>
            </a:r>
            <a:r>
              <a:rPr lang="zh-CN" altLang="en-US" sz="1400" b="1" dirty="0"/>
              <a:t>信号：</a:t>
            </a:r>
            <a:r>
              <a:rPr lang="en-US" altLang="zh-CN" sz="1400" b="1" dirty="0" err="1"/>
              <a:t>M</a:t>
            </a:r>
            <a:r>
              <a:rPr lang="en-US" altLang="zh-CN" sz="1400" b="1" baseline="-25000" dirty="0" err="1"/>
              <a:t>cal</a:t>
            </a:r>
            <a:r>
              <a:rPr lang="en-US" altLang="zh-CN" sz="1400" b="1" baseline="-25000" dirty="0"/>
              <a:t> </a:t>
            </a:r>
            <a:r>
              <a:rPr lang="en-US" altLang="zh-CN" sz="1400" b="1" dirty="0">
                <a:latin typeface="等线" panose="02010600030101010101" pitchFamily="2" charset="-122"/>
                <a:ea typeface="等线" panose="02010600030101010101" pitchFamily="2" charset="-122"/>
              </a:rPr>
              <a:t>· T</a:t>
            </a:r>
            <a:r>
              <a:rPr lang="en-US" altLang="zh-CN" sz="1400" b="1" baseline="-25000" dirty="0"/>
              <a:t>1</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en-US" altLang="zh-CN" sz="1400" b="1" dirty="0" err="1"/>
              <a:t>beq</a:t>
            </a:r>
            <a:r>
              <a:rPr lang="zh-CN" altLang="en-US" sz="1400" b="1" dirty="0"/>
              <a:t>、</a:t>
            </a:r>
            <a:r>
              <a:rPr lang="en-US" altLang="zh-CN" sz="1400" b="1" dirty="0" err="1"/>
              <a:t>addi</a:t>
            </a:r>
            <a:r>
              <a:rPr lang="zh-CN" altLang="en-US" sz="1400" b="1" dirty="0"/>
              <a:t>、</a:t>
            </a:r>
            <a:r>
              <a:rPr lang="en-US" altLang="zh-CN" sz="1400" b="1" dirty="0"/>
              <a:t>add</a:t>
            </a:r>
            <a:r>
              <a:rPr lang="zh-CN" altLang="en-US" sz="1400" b="1" dirty="0"/>
              <a:t>指令的执行指令的</a:t>
            </a:r>
            <a:r>
              <a:rPr lang="en-US" altLang="zh-CN" sz="1400" b="1" dirty="0"/>
              <a:t>T</a:t>
            </a:r>
            <a:r>
              <a:rPr lang="en-US" altLang="zh-CN" sz="1400" b="1" baseline="-25000" dirty="0"/>
              <a:t>1</a:t>
            </a:r>
            <a:r>
              <a:rPr lang="zh-CN" altLang="en-US" sz="1400" b="1" dirty="0"/>
              <a:t>节拍都要发出</a:t>
            </a:r>
            <a:r>
              <a:rPr lang="en-US" altLang="zh-CN" sz="1400" b="1" dirty="0"/>
              <a:t>X</a:t>
            </a:r>
            <a:r>
              <a:rPr lang="en-US" altLang="zh-CN" sz="1400" b="1" baseline="-25000" dirty="0"/>
              <a:t>in</a:t>
            </a:r>
            <a:r>
              <a:rPr lang="zh-CN" altLang="en-US" sz="1400" b="1" dirty="0"/>
              <a:t>信号：</a:t>
            </a:r>
            <a:r>
              <a:rPr lang="en-US" altLang="zh-CN" sz="1400" b="1" dirty="0"/>
              <a:t>M</a:t>
            </a:r>
            <a:r>
              <a:rPr lang="en-US" altLang="zh-CN" sz="1400" b="1" baseline="-25000" dirty="0"/>
              <a:t>ex </a:t>
            </a:r>
            <a:r>
              <a:rPr lang="en-US" altLang="zh-CN" sz="1400" b="1" dirty="0">
                <a:latin typeface="等线" panose="02010600030101010101" pitchFamily="2" charset="-122"/>
                <a:ea typeface="等线" panose="02010600030101010101" pitchFamily="2" charset="-122"/>
              </a:rPr>
              <a:t>· T</a:t>
            </a:r>
            <a:r>
              <a:rPr lang="en-US" altLang="zh-CN" sz="1400" b="1" baseline="-25000" dirty="0"/>
              <a:t>1 </a:t>
            </a:r>
            <a:r>
              <a:rPr lang="en-US" altLang="zh-CN" sz="1400" b="1" dirty="0">
                <a:latin typeface="等线" panose="02010600030101010101" pitchFamily="2" charset="-122"/>
                <a:ea typeface="等线" panose="02010600030101010101" pitchFamily="2" charset="-122"/>
              </a:rPr>
              <a:t>·</a:t>
            </a:r>
            <a:r>
              <a:rPr lang="en-US" altLang="zh-CN" sz="1400" b="1" dirty="0"/>
              <a:t> (</a:t>
            </a:r>
            <a:r>
              <a:rPr lang="en-US" altLang="zh-CN" sz="1400" b="1" dirty="0" err="1"/>
              <a:t>beq</a:t>
            </a:r>
            <a:r>
              <a:rPr lang="en-US" altLang="zh-CN" sz="1400" b="1" dirty="0"/>
              <a:t> + </a:t>
            </a:r>
            <a:r>
              <a:rPr lang="en-US" altLang="zh-CN" sz="1400" b="1" dirty="0" err="1"/>
              <a:t>addi</a:t>
            </a:r>
            <a:r>
              <a:rPr lang="en-US" altLang="zh-CN" sz="1400" b="1" dirty="0"/>
              <a:t> + add)</a:t>
            </a:r>
          </a:p>
          <a:p>
            <a:pPr lvl="1" eaLnBrk="1" hangingPunct="1"/>
            <a:endParaRPr lang="en-US" altLang="zh-CN" sz="1400" b="1" dirty="0"/>
          </a:p>
          <a:p>
            <a:pPr lvl="1" eaLnBrk="1" hangingPunct="1"/>
            <a:r>
              <a:rPr lang="zh-CN" altLang="en-US" sz="1400" b="1" dirty="0"/>
              <a:t>因此，控制信号</a:t>
            </a:r>
            <a:r>
              <a:rPr lang="en-US" altLang="zh-CN" sz="1400" b="1" dirty="0"/>
              <a:t>X</a:t>
            </a:r>
            <a:r>
              <a:rPr lang="en-US" altLang="zh-CN" sz="1400" b="1" baseline="-25000" dirty="0"/>
              <a:t>in</a:t>
            </a:r>
            <a:r>
              <a:rPr lang="zh-CN" altLang="en-US" sz="1400" b="1" dirty="0"/>
              <a:t>的逻辑表达式为：</a:t>
            </a:r>
            <a:r>
              <a:rPr lang="en-US" altLang="zh-CN" sz="1400" b="1" dirty="0">
                <a:solidFill>
                  <a:srgbClr val="FF0000"/>
                </a:solidFill>
              </a:rPr>
              <a:t>X</a:t>
            </a:r>
            <a:r>
              <a:rPr lang="en-US" altLang="zh-CN" sz="1400" b="1" baseline="-25000" dirty="0">
                <a:solidFill>
                  <a:srgbClr val="FF0000"/>
                </a:solidFill>
              </a:rPr>
              <a:t>in</a:t>
            </a:r>
            <a:r>
              <a:rPr lang="en-US" altLang="zh-CN" sz="1400" b="1" dirty="0">
                <a:solidFill>
                  <a:srgbClr val="FF0000"/>
                </a:solidFill>
              </a:rPr>
              <a:t>= </a:t>
            </a:r>
            <a:r>
              <a:rPr lang="en-US" altLang="zh-CN" sz="1400" b="1" dirty="0" err="1">
                <a:solidFill>
                  <a:srgbClr val="FF0000"/>
                </a:solidFill>
              </a:rPr>
              <a:t>M</a:t>
            </a:r>
            <a:r>
              <a:rPr lang="en-US" altLang="zh-CN" sz="1400" b="1" baseline="-25000" dirty="0" err="1">
                <a:solidFill>
                  <a:srgbClr val="FF0000"/>
                </a:solidFill>
              </a:rPr>
              <a:t>if</a:t>
            </a:r>
            <a:r>
              <a:rPr lang="en-US" altLang="zh-CN" sz="1400" b="1" baseline="-25000" dirty="0">
                <a:solidFill>
                  <a:srgbClr val="FF0000"/>
                </a:solidFill>
              </a:rPr>
              <a:t> </a:t>
            </a:r>
            <a:r>
              <a:rPr lang="en-US" altLang="zh-CN" sz="1400" b="1" dirty="0">
                <a:solidFill>
                  <a:srgbClr val="FF0000"/>
                </a:solidFill>
                <a:latin typeface="等线" panose="02010600030101010101" pitchFamily="2" charset="-122"/>
                <a:ea typeface="等线" panose="02010600030101010101" pitchFamily="2" charset="-122"/>
              </a:rPr>
              <a:t>· T</a:t>
            </a:r>
            <a:r>
              <a:rPr lang="en-US" altLang="zh-CN" sz="1400" b="1" baseline="-25000" dirty="0">
                <a:solidFill>
                  <a:srgbClr val="FF0000"/>
                </a:solidFill>
              </a:rPr>
              <a:t>1</a:t>
            </a:r>
            <a:r>
              <a:rPr lang="zh-CN" altLang="en-US" sz="1400" b="1" baseline="-25000" dirty="0">
                <a:solidFill>
                  <a:srgbClr val="FF0000"/>
                </a:solidFill>
              </a:rPr>
              <a:t>  </a:t>
            </a:r>
            <a:r>
              <a:rPr lang="en-US" altLang="zh-CN" sz="1400" b="1" dirty="0">
                <a:solidFill>
                  <a:srgbClr val="FF0000"/>
                </a:solidFill>
              </a:rPr>
              <a:t>+  </a:t>
            </a:r>
            <a:r>
              <a:rPr lang="en-US" altLang="zh-CN" sz="1400" b="1" dirty="0" err="1">
                <a:solidFill>
                  <a:srgbClr val="FF0000"/>
                </a:solidFill>
              </a:rPr>
              <a:t>M</a:t>
            </a:r>
            <a:r>
              <a:rPr lang="en-US" altLang="zh-CN" sz="1400" b="1" baseline="-25000" dirty="0" err="1">
                <a:solidFill>
                  <a:srgbClr val="FF0000"/>
                </a:solidFill>
              </a:rPr>
              <a:t>cal</a:t>
            </a:r>
            <a:r>
              <a:rPr lang="en-US" altLang="zh-CN" sz="1400" b="1" baseline="-25000" dirty="0">
                <a:solidFill>
                  <a:srgbClr val="FF0000"/>
                </a:solidFill>
              </a:rPr>
              <a:t> </a:t>
            </a:r>
            <a:r>
              <a:rPr lang="en-US" altLang="zh-CN" sz="1400" b="1" dirty="0">
                <a:solidFill>
                  <a:srgbClr val="FF0000"/>
                </a:solidFill>
                <a:latin typeface="等线" panose="02010600030101010101" pitchFamily="2" charset="-122"/>
                <a:ea typeface="等线" panose="02010600030101010101" pitchFamily="2" charset="-122"/>
              </a:rPr>
              <a:t>· T</a:t>
            </a:r>
            <a:r>
              <a:rPr lang="en-US" altLang="zh-CN" sz="1400" b="1" baseline="-25000" dirty="0">
                <a:solidFill>
                  <a:srgbClr val="FF0000"/>
                </a:solidFill>
              </a:rPr>
              <a:t>1</a:t>
            </a:r>
            <a:r>
              <a:rPr lang="zh-CN" altLang="en-US" sz="1400" b="1" baseline="-25000" dirty="0">
                <a:solidFill>
                  <a:srgbClr val="FF0000"/>
                </a:solidFill>
              </a:rPr>
              <a:t>  </a:t>
            </a:r>
            <a:r>
              <a:rPr lang="en-US" altLang="zh-CN" sz="1400" b="1" dirty="0">
                <a:solidFill>
                  <a:srgbClr val="FF0000"/>
                </a:solidFill>
              </a:rPr>
              <a:t>+  M</a:t>
            </a:r>
            <a:r>
              <a:rPr lang="en-US" altLang="zh-CN" sz="1400" b="1" baseline="-25000" dirty="0">
                <a:solidFill>
                  <a:srgbClr val="FF0000"/>
                </a:solidFill>
              </a:rPr>
              <a:t>ex </a:t>
            </a:r>
            <a:r>
              <a:rPr lang="en-US" altLang="zh-CN" sz="1400" b="1" dirty="0">
                <a:solidFill>
                  <a:srgbClr val="FF0000"/>
                </a:solidFill>
                <a:latin typeface="等线" panose="02010600030101010101" pitchFamily="2" charset="-122"/>
                <a:ea typeface="等线" panose="02010600030101010101" pitchFamily="2" charset="-122"/>
              </a:rPr>
              <a:t>· T</a:t>
            </a:r>
            <a:r>
              <a:rPr lang="en-US" altLang="zh-CN" sz="1400" b="1" baseline="-25000" dirty="0">
                <a:solidFill>
                  <a:srgbClr val="FF0000"/>
                </a:solidFill>
              </a:rPr>
              <a:t>1 </a:t>
            </a:r>
            <a:r>
              <a:rPr lang="en-US" altLang="zh-CN" sz="1400" b="1" dirty="0">
                <a:solidFill>
                  <a:srgbClr val="FF0000"/>
                </a:solidFill>
                <a:latin typeface="等线" panose="02010600030101010101" pitchFamily="2" charset="-122"/>
                <a:ea typeface="等线" panose="02010600030101010101" pitchFamily="2" charset="-122"/>
              </a:rPr>
              <a:t>·</a:t>
            </a:r>
            <a:r>
              <a:rPr lang="en-US" altLang="zh-CN" sz="1400" b="1" dirty="0">
                <a:solidFill>
                  <a:srgbClr val="FF0000"/>
                </a:solidFill>
              </a:rPr>
              <a:t> (</a:t>
            </a:r>
            <a:r>
              <a:rPr lang="en-US" altLang="zh-CN" sz="1400" b="1" dirty="0" err="1">
                <a:solidFill>
                  <a:srgbClr val="FF0000"/>
                </a:solidFill>
              </a:rPr>
              <a:t>beq</a:t>
            </a:r>
            <a:r>
              <a:rPr lang="en-US" altLang="zh-CN" sz="1400" b="1" dirty="0">
                <a:solidFill>
                  <a:srgbClr val="FF0000"/>
                </a:solidFill>
              </a:rPr>
              <a:t> + </a:t>
            </a:r>
            <a:r>
              <a:rPr lang="en-US" altLang="zh-CN" sz="1400" b="1" dirty="0" err="1">
                <a:solidFill>
                  <a:srgbClr val="FF0000"/>
                </a:solidFill>
              </a:rPr>
              <a:t>addi</a:t>
            </a:r>
            <a:r>
              <a:rPr lang="en-US" altLang="zh-CN" sz="1400" b="1" dirty="0">
                <a:solidFill>
                  <a:srgbClr val="FF0000"/>
                </a:solidFill>
              </a:rPr>
              <a:t> + add)</a:t>
            </a:r>
            <a:endParaRPr lang="en-US" altLang="zh-CN" sz="1200" b="1" dirty="0">
              <a:solidFill>
                <a:srgbClr val="FF0000"/>
              </a:solidFill>
            </a:endParaRPr>
          </a:p>
          <a:p>
            <a:pPr lvl="1" eaLnBrk="1" hangingPunct="1"/>
            <a:endParaRPr lang="en-US" altLang="zh-CN" sz="1200" b="1" dirty="0"/>
          </a:p>
          <a:p>
            <a:pPr lvl="1" eaLnBrk="1" hangingPunct="1"/>
            <a:endParaRPr lang="en-US" altLang="zh-CN" sz="800" b="1" dirty="0"/>
          </a:p>
        </p:txBody>
      </p:sp>
      <p:grpSp>
        <p:nvGrpSpPr>
          <p:cNvPr id="2" name="组合 1">
            <a:extLst>
              <a:ext uri="{FF2B5EF4-FFF2-40B4-BE49-F238E27FC236}">
                <a16:creationId xmlns:a16="http://schemas.microsoft.com/office/drawing/2014/main" id="{889A7EC5-38E8-7CB9-AF76-06E24A4525FB}"/>
              </a:ext>
            </a:extLst>
          </p:cNvPr>
          <p:cNvGrpSpPr/>
          <p:nvPr/>
        </p:nvGrpSpPr>
        <p:grpSpPr>
          <a:xfrm>
            <a:off x="0" y="3499160"/>
            <a:ext cx="9032406" cy="1946064"/>
            <a:chOff x="55797" y="3933056"/>
            <a:chExt cx="9032406" cy="1731887"/>
          </a:xfrm>
        </p:grpSpPr>
        <p:pic>
          <p:nvPicPr>
            <p:cNvPr id="7" name="图片 6">
              <a:extLst>
                <a:ext uri="{FF2B5EF4-FFF2-40B4-BE49-F238E27FC236}">
                  <a16:creationId xmlns:a16="http://schemas.microsoft.com/office/drawing/2014/main" id="{A169B897-8543-76A0-0E6D-0DCD74DFEC36}"/>
                </a:ext>
              </a:extLst>
            </p:cNvPr>
            <p:cNvPicPr>
              <a:picLocks noChangeAspect="1"/>
            </p:cNvPicPr>
            <p:nvPr/>
          </p:nvPicPr>
          <p:blipFill>
            <a:blip r:embed="rId2"/>
            <a:stretch>
              <a:fillRect/>
            </a:stretch>
          </p:blipFill>
          <p:spPr>
            <a:xfrm>
              <a:off x="55797" y="3933056"/>
              <a:ext cx="1779899" cy="1731887"/>
            </a:xfrm>
            <a:prstGeom prst="rect">
              <a:avLst/>
            </a:prstGeom>
          </p:spPr>
        </p:pic>
        <p:pic>
          <p:nvPicPr>
            <p:cNvPr id="9" name="图片 8">
              <a:extLst>
                <a:ext uri="{FF2B5EF4-FFF2-40B4-BE49-F238E27FC236}">
                  <a16:creationId xmlns:a16="http://schemas.microsoft.com/office/drawing/2014/main" id="{2F62B46D-CF42-FC93-8989-4611931B6A8B}"/>
                </a:ext>
              </a:extLst>
            </p:cNvPr>
            <p:cNvPicPr>
              <a:picLocks noChangeAspect="1"/>
            </p:cNvPicPr>
            <p:nvPr/>
          </p:nvPicPr>
          <p:blipFill>
            <a:blip r:embed="rId3"/>
            <a:stretch>
              <a:fillRect/>
            </a:stretch>
          </p:blipFill>
          <p:spPr>
            <a:xfrm>
              <a:off x="1819673" y="3950666"/>
              <a:ext cx="1760282" cy="1685376"/>
            </a:xfrm>
            <a:prstGeom prst="rect">
              <a:avLst/>
            </a:prstGeom>
          </p:spPr>
        </p:pic>
        <p:pic>
          <p:nvPicPr>
            <p:cNvPr id="11" name="图片 10">
              <a:extLst>
                <a:ext uri="{FF2B5EF4-FFF2-40B4-BE49-F238E27FC236}">
                  <a16:creationId xmlns:a16="http://schemas.microsoft.com/office/drawing/2014/main" id="{753FA3C6-D3D3-15A7-5E33-D6A54454E451}"/>
                </a:ext>
              </a:extLst>
            </p:cNvPr>
            <p:cNvPicPr>
              <a:picLocks noChangeAspect="1"/>
            </p:cNvPicPr>
            <p:nvPr/>
          </p:nvPicPr>
          <p:blipFill>
            <a:blip r:embed="rId4"/>
            <a:stretch>
              <a:fillRect/>
            </a:stretch>
          </p:blipFill>
          <p:spPr>
            <a:xfrm>
              <a:off x="3588052" y="3936751"/>
              <a:ext cx="1727930" cy="1461447"/>
            </a:xfrm>
            <a:prstGeom prst="rect">
              <a:avLst/>
            </a:prstGeom>
          </p:spPr>
        </p:pic>
        <p:pic>
          <p:nvPicPr>
            <p:cNvPr id="13" name="图片 12">
              <a:extLst>
                <a:ext uri="{FF2B5EF4-FFF2-40B4-BE49-F238E27FC236}">
                  <a16:creationId xmlns:a16="http://schemas.microsoft.com/office/drawing/2014/main" id="{4B2B0BAC-EB18-C0C7-AAFC-77B53B8F4BA9}"/>
                </a:ext>
              </a:extLst>
            </p:cNvPr>
            <p:cNvPicPr>
              <a:picLocks noChangeAspect="1"/>
            </p:cNvPicPr>
            <p:nvPr/>
          </p:nvPicPr>
          <p:blipFill>
            <a:blip r:embed="rId5"/>
            <a:stretch>
              <a:fillRect/>
            </a:stretch>
          </p:blipFill>
          <p:spPr>
            <a:xfrm>
              <a:off x="5370132" y="3936751"/>
              <a:ext cx="1951704" cy="1411029"/>
            </a:xfrm>
            <a:prstGeom prst="rect">
              <a:avLst/>
            </a:prstGeom>
          </p:spPr>
        </p:pic>
        <p:pic>
          <p:nvPicPr>
            <p:cNvPr id="15" name="图片 14">
              <a:extLst>
                <a:ext uri="{FF2B5EF4-FFF2-40B4-BE49-F238E27FC236}">
                  <a16:creationId xmlns:a16="http://schemas.microsoft.com/office/drawing/2014/main" id="{D687DFAA-11BA-B9BC-122B-DCF7D13AC35E}"/>
                </a:ext>
              </a:extLst>
            </p:cNvPr>
            <p:cNvPicPr>
              <a:picLocks noChangeAspect="1"/>
            </p:cNvPicPr>
            <p:nvPr/>
          </p:nvPicPr>
          <p:blipFill>
            <a:blip r:embed="rId6"/>
            <a:stretch>
              <a:fillRect/>
            </a:stretch>
          </p:blipFill>
          <p:spPr>
            <a:xfrm>
              <a:off x="7360274" y="3936751"/>
              <a:ext cx="1727929" cy="1194512"/>
            </a:xfrm>
            <a:prstGeom prst="rect">
              <a:avLst/>
            </a:prstGeom>
          </p:spPr>
        </p:pic>
      </p:grpSp>
    </p:spTree>
    <p:extLst>
      <p:ext uri="{BB962C8B-B14F-4D97-AF65-F5344CB8AC3E}">
        <p14:creationId xmlns:p14="http://schemas.microsoft.com/office/powerpoint/2010/main" val="3441902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2C477C7-246A-BF1C-34B8-DCD9DD973DE6}"/>
              </a:ext>
            </a:extLst>
          </p:cNvPr>
          <p:cNvSpPr>
            <a:spLocks noGrp="1"/>
          </p:cNvSpPr>
          <p:nvPr>
            <p:ph idx="1"/>
          </p:nvPr>
        </p:nvSpPr>
        <p:spPr>
          <a:xfrm>
            <a:off x="457200" y="332656"/>
            <a:ext cx="8229600" cy="6336704"/>
          </a:xfrm>
        </p:spPr>
        <p:txBody>
          <a:bodyPr rtlCol="0">
            <a:normAutofit/>
          </a:bodyPr>
          <a:lstStyle/>
          <a:p>
            <a:pPr eaLnBrk="1" hangingPunct="1"/>
            <a:r>
              <a:rPr lang="zh-CN" altLang="en-US" sz="1800" b="1" dirty="0"/>
              <a:t>（</a:t>
            </a:r>
            <a:r>
              <a:rPr lang="en-US" altLang="zh-CN" sz="1800" b="1" dirty="0"/>
              <a:t>2</a:t>
            </a:r>
            <a:r>
              <a:rPr lang="zh-CN" altLang="en-US" sz="1800" b="1" dirty="0"/>
              <a:t>）分析表</a:t>
            </a:r>
            <a:r>
              <a:rPr lang="en-US" altLang="zh-CN" sz="1800" b="1" dirty="0"/>
              <a:t>6.3</a:t>
            </a:r>
            <a:r>
              <a:rPr lang="zh-CN" altLang="en-US" sz="1800" b="1" dirty="0">
                <a:ea typeface="等线" panose="02010600030101010101" pitchFamily="2" charset="-122"/>
              </a:rPr>
              <a:t>～</a:t>
            </a:r>
            <a:r>
              <a:rPr lang="zh-CN" altLang="en-US" sz="1800" b="1" dirty="0"/>
              <a:t>表</a:t>
            </a:r>
            <a:r>
              <a:rPr lang="en-US" altLang="zh-CN" sz="1800" b="1" dirty="0"/>
              <a:t>6.7</a:t>
            </a:r>
            <a:r>
              <a:rPr lang="zh-CN" altLang="en-US" sz="1800" b="1" dirty="0"/>
              <a:t>的</a:t>
            </a:r>
            <a:r>
              <a:rPr lang="zh-CN" altLang="en-US" sz="1800" b="1" dirty="0">
                <a:solidFill>
                  <a:srgbClr val="FF0000"/>
                </a:solidFill>
              </a:rPr>
              <a:t>控制信号</a:t>
            </a:r>
            <a:r>
              <a:rPr lang="en-US" altLang="zh-CN" sz="1800" b="1" dirty="0" err="1">
                <a:solidFill>
                  <a:srgbClr val="FF0000"/>
                </a:solidFill>
              </a:rPr>
              <a:t>Z</a:t>
            </a:r>
            <a:r>
              <a:rPr lang="en-US" altLang="zh-CN" sz="1800" b="1" baseline="-25000" dirty="0" err="1">
                <a:solidFill>
                  <a:srgbClr val="FF0000"/>
                </a:solidFill>
              </a:rPr>
              <a:t>out</a:t>
            </a:r>
            <a:r>
              <a:rPr lang="zh-CN" altLang="en-US" sz="1800" b="1" dirty="0"/>
              <a:t>：</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t>所有指令的取指周期的</a:t>
            </a:r>
            <a:r>
              <a:rPr lang="en-US" altLang="zh-CN" sz="1400" b="1" dirty="0"/>
              <a:t>T</a:t>
            </a:r>
            <a:r>
              <a:rPr lang="en-US" altLang="zh-CN" sz="1400" b="1" baseline="-25000" dirty="0"/>
              <a:t>3</a:t>
            </a:r>
            <a:r>
              <a:rPr lang="zh-CN" altLang="en-US" sz="1400" b="1" dirty="0"/>
              <a:t>节拍（</a:t>
            </a:r>
            <a:r>
              <a:rPr lang="en-US" altLang="zh-CN" sz="1400" b="1" dirty="0">
                <a:highlight>
                  <a:srgbClr val="FFFF00"/>
                </a:highlight>
              </a:rPr>
              <a:t>Z-&gt;PC </a:t>
            </a:r>
            <a:r>
              <a:rPr lang="zh-CN" altLang="en-US" sz="1400" b="1" dirty="0"/>
              <a:t>）都要发出</a:t>
            </a:r>
            <a:r>
              <a:rPr lang="en-US" altLang="zh-CN" sz="1400" b="1" dirty="0" err="1"/>
              <a:t>Z</a:t>
            </a:r>
            <a:r>
              <a:rPr lang="en-US" altLang="zh-CN" sz="1400" b="1" baseline="-25000" dirty="0" err="1"/>
              <a:t>out</a:t>
            </a:r>
            <a:r>
              <a:rPr lang="zh-CN" altLang="en-US" sz="1400" b="1" dirty="0"/>
              <a:t>信号：</a:t>
            </a:r>
            <a:r>
              <a:rPr lang="en-US" altLang="zh-CN" sz="1400" b="1" dirty="0" err="1"/>
              <a:t>M</a:t>
            </a:r>
            <a:r>
              <a:rPr lang="en-US" altLang="zh-CN" sz="1400" b="1" baseline="-25000" dirty="0" err="1"/>
              <a:t>if</a:t>
            </a:r>
            <a:r>
              <a:rPr lang="en-US" altLang="zh-CN" sz="1400" b="1" baseline="-25000" dirty="0"/>
              <a:t> </a:t>
            </a:r>
            <a:r>
              <a:rPr lang="en-US" altLang="zh-CN" sz="1400" b="1" dirty="0">
                <a:ea typeface="等线" panose="02010600030101010101" pitchFamily="2" charset="-122"/>
              </a:rPr>
              <a:t>· T</a:t>
            </a:r>
            <a:r>
              <a:rPr lang="en-US" altLang="zh-CN" sz="1400" b="1" baseline="-25000" dirty="0"/>
              <a:t>3</a:t>
            </a:r>
            <a:r>
              <a:rPr lang="zh-CN" altLang="en-US" sz="1400" b="1" baseline="-25000" dirty="0"/>
              <a:t> </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en-US" altLang="zh-CN" sz="1400" b="1" dirty="0" err="1"/>
              <a:t>lw</a:t>
            </a:r>
            <a:r>
              <a:rPr lang="zh-CN" altLang="en-US" sz="1400" b="1" dirty="0"/>
              <a:t>、</a:t>
            </a:r>
            <a:r>
              <a:rPr lang="en-US" altLang="zh-CN" sz="1400" b="1" dirty="0" err="1"/>
              <a:t>sw</a:t>
            </a:r>
            <a:r>
              <a:rPr lang="zh-CN" altLang="en-US" sz="1400" b="1" dirty="0"/>
              <a:t>指令的执行周期的</a:t>
            </a:r>
            <a:r>
              <a:rPr lang="en-US" altLang="zh-CN" sz="1400" b="1" dirty="0"/>
              <a:t>T</a:t>
            </a:r>
            <a:r>
              <a:rPr lang="en-US" altLang="zh-CN" sz="1400" b="1" baseline="-25000" dirty="0"/>
              <a:t>1</a:t>
            </a:r>
            <a:r>
              <a:rPr lang="zh-CN" altLang="en-US" sz="1400" b="1" dirty="0"/>
              <a:t>节拍（</a:t>
            </a:r>
            <a:r>
              <a:rPr lang="en-US" altLang="zh-CN" sz="1400" b="1" dirty="0">
                <a:highlight>
                  <a:srgbClr val="FFFF00"/>
                </a:highlight>
              </a:rPr>
              <a:t>Z-&gt;AR</a:t>
            </a:r>
            <a:r>
              <a:rPr lang="zh-CN" altLang="en-US" sz="1400" b="1" dirty="0"/>
              <a:t>）都要发出</a:t>
            </a:r>
            <a:r>
              <a:rPr lang="en-US" altLang="zh-CN" sz="1400" b="1" dirty="0" err="1"/>
              <a:t>Z</a:t>
            </a:r>
            <a:r>
              <a:rPr lang="en-US" altLang="zh-CN" sz="1400" b="1" baseline="-25000" dirty="0" err="1"/>
              <a:t>out</a:t>
            </a:r>
            <a:r>
              <a:rPr lang="zh-CN" altLang="en-US" sz="1400" b="1" dirty="0"/>
              <a:t>信号：</a:t>
            </a:r>
            <a:r>
              <a:rPr lang="en-US" altLang="zh-CN" sz="1400" b="1" dirty="0"/>
              <a:t>M</a:t>
            </a:r>
            <a:r>
              <a:rPr lang="en-US" altLang="zh-CN" sz="1400" b="1" baseline="-25000" dirty="0"/>
              <a:t>ex </a:t>
            </a:r>
            <a:r>
              <a:rPr lang="en-US" altLang="zh-CN" sz="1400" b="1" dirty="0">
                <a:ea typeface="等线" panose="02010600030101010101" pitchFamily="2" charset="-122"/>
              </a:rPr>
              <a:t>· T</a:t>
            </a:r>
            <a:r>
              <a:rPr lang="en-US" altLang="zh-CN" sz="1400" b="1" baseline="-25000" dirty="0"/>
              <a:t>1 </a:t>
            </a:r>
            <a:r>
              <a:rPr lang="en-US" altLang="zh-CN" sz="1400" b="1" dirty="0">
                <a:ea typeface="等线" panose="02010600030101010101" pitchFamily="2" charset="-122"/>
              </a:rPr>
              <a:t>·</a:t>
            </a:r>
            <a:r>
              <a:rPr lang="en-US" altLang="zh-CN" sz="1400" b="1" dirty="0"/>
              <a:t> (</a:t>
            </a:r>
            <a:r>
              <a:rPr lang="en-US" altLang="zh-CN" sz="1400" b="1" dirty="0" err="1"/>
              <a:t>lw</a:t>
            </a:r>
            <a:r>
              <a:rPr lang="en-US" altLang="zh-CN" sz="1400" b="1" dirty="0"/>
              <a:t> + </a:t>
            </a:r>
            <a:r>
              <a:rPr lang="en-US" altLang="zh-CN" sz="1400" b="1" dirty="0" err="1"/>
              <a:t>sw</a:t>
            </a:r>
            <a:r>
              <a:rPr lang="en-US" altLang="zh-CN" sz="1400" b="1" dirty="0"/>
              <a:t>)</a:t>
            </a:r>
          </a:p>
          <a:p>
            <a:pPr lvl="1" eaLnBrk="1" hangingPunct="1">
              <a:buFont typeface="+mj-ea"/>
              <a:buAutoNum type="circleNumDbPlain"/>
            </a:pPr>
            <a:endParaRPr lang="en-US" altLang="zh-CN" sz="1400" b="1" dirty="0"/>
          </a:p>
          <a:p>
            <a:pPr lvl="1" eaLnBrk="1" hangingPunct="1">
              <a:buFont typeface="+mj-ea"/>
              <a:buAutoNum type="circleNumDbPlain"/>
            </a:pPr>
            <a:r>
              <a:rPr lang="en-US" altLang="zh-CN" sz="1400" b="1" dirty="0" err="1"/>
              <a:t>Beq</a:t>
            </a:r>
            <a:r>
              <a:rPr lang="zh-CN" altLang="en-US" sz="1400" b="1" dirty="0"/>
              <a:t>（</a:t>
            </a:r>
            <a:r>
              <a:rPr lang="en-US" altLang="zh-CN" sz="1400" b="1" dirty="0">
                <a:highlight>
                  <a:srgbClr val="FFFF00"/>
                </a:highlight>
              </a:rPr>
              <a:t>Z-&gt;PC</a:t>
            </a:r>
            <a:r>
              <a:rPr lang="zh-CN" altLang="en-US" sz="1400" b="1" dirty="0"/>
              <a:t>）、</a:t>
            </a:r>
            <a:r>
              <a:rPr lang="en-US" altLang="zh-CN" sz="1400" b="1" dirty="0" err="1"/>
              <a:t>addi</a:t>
            </a:r>
            <a:r>
              <a:rPr lang="zh-CN" altLang="en-US" sz="1400" b="1" dirty="0"/>
              <a:t>（</a:t>
            </a:r>
            <a:r>
              <a:rPr lang="en-US" altLang="zh-CN" sz="1400" b="1" dirty="0">
                <a:highlight>
                  <a:srgbClr val="FFFF00"/>
                </a:highlight>
              </a:rPr>
              <a:t>Z-&gt;R[rt]</a:t>
            </a:r>
            <a:r>
              <a:rPr lang="zh-CN" altLang="en-US" sz="1400" b="1" dirty="0"/>
              <a:t>）、</a:t>
            </a:r>
            <a:r>
              <a:rPr lang="en-US" altLang="zh-CN" sz="1400" b="1" dirty="0"/>
              <a:t>add</a:t>
            </a:r>
            <a:r>
              <a:rPr lang="zh-CN" altLang="en-US" sz="1400" b="1" dirty="0">
                <a:highlight>
                  <a:srgbClr val="FFFF00"/>
                </a:highlight>
              </a:rPr>
              <a:t>（</a:t>
            </a:r>
            <a:r>
              <a:rPr lang="en-US" altLang="zh-CN" sz="1400" b="1" dirty="0">
                <a:highlight>
                  <a:srgbClr val="FFFF00"/>
                </a:highlight>
              </a:rPr>
              <a:t> Z-&gt;R[</a:t>
            </a:r>
            <a:r>
              <a:rPr lang="en-US" altLang="zh-CN" sz="1400" b="1" dirty="0" err="1">
                <a:highlight>
                  <a:srgbClr val="FFFF00"/>
                </a:highlight>
              </a:rPr>
              <a:t>rd</a:t>
            </a:r>
            <a:r>
              <a:rPr lang="en-US" altLang="zh-CN" sz="1400" b="1" dirty="0">
                <a:highlight>
                  <a:srgbClr val="FFFF00"/>
                </a:highlight>
              </a:rPr>
              <a:t>] </a:t>
            </a:r>
            <a:r>
              <a:rPr lang="zh-CN" altLang="en-US" sz="1400" b="1" dirty="0"/>
              <a:t>）指令的执行周期的</a:t>
            </a:r>
            <a:r>
              <a:rPr lang="en-US" altLang="zh-CN" sz="1400" b="1" dirty="0"/>
              <a:t>T</a:t>
            </a:r>
            <a:r>
              <a:rPr lang="en-US" altLang="zh-CN" sz="1400" b="1" baseline="-25000" dirty="0"/>
              <a:t>3</a:t>
            </a:r>
            <a:r>
              <a:rPr lang="zh-CN" altLang="en-US" sz="1400" b="1" dirty="0"/>
              <a:t>节拍都要发出</a:t>
            </a:r>
            <a:r>
              <a:rPr lang="en-US" altLang="zh-CN" sz="1400" b="1" dirty="0" err="1"/>
              <a:t>Z</a:t>
            </a:r>
            <a:r>
              <a:rPr lang="en-US" altLang="zh-CN" sz="1400" b="1" baseline="-25000" dirty="0" err="1"/>
              <a:t>out</a:t>
            </a:r>
            <a:r>
              <a:rPr lang="zh-CN" altLang="en-US" sz="1400" b="1" dirty="0"/>
              <a:t>信号：</a:t>
            </a:r>
            <a:r>
              <a:rPr lang="en-US" altLang="zh-CN" sz="1400" b="1" dirty="0"/>
              <a:t>M</a:t>
            </a:r>
            <a:r>
              <a:rPr lang="en-US" altLang="zh-CN" sz="1400" b="1" baseline="-25000" dirty="0"/>
              <a:t>ex </a:t>
            </a:r>
            <a:r>
              <a:rPr lang="en-US" altLang="zh-CN" sz="1400" b="1" dirty="0">
                <a:ea typeface="等线" panose="02010600030101010101" pitchFamily="2" charset="-122"/>
              </a:rPr>
              <a:t>· T</a:t>
            </a:r>
            <a:r>
              <a:rPr lang="en-US" altLang="zh-CN" sz="1400" b="1" baseline="-25000" dirty="0"/>
              <a:t>3 </a:t>
            </a:r>
            <a:r>
              <a:rPr lang="en-US" altLang="zh-CN" sz="1400" b="1" dirty="0">
                <a:ea typeface="等线" panose="02010600030101010101" pitchFamily="2" charset="-122"/>
              </a:rPr>
              <a:t>·</a:t>
            </a:r>
            <a:r>
              <a:rPr lang="en-US" altLang="zh-CN" sz="1400" b="1" dirty="0"/>
              <a:t> (</a:t>
            </a:r>
            <a:r>
              <a:rPr lang="en-US" altLang="zh-CN" sz="1400" b="1" dirty="0" err="1"/>
              <a:t>beq</a:t>
            </a:r>
            <a:r>
              <a:rPr lang="en-US" altLang="zh-CN" sz="1400" b="1" dirty="0"/>
              <a:t> + </a:t>
            </a:r>
            <a:r>
              <a:rPr lang="en-US" altLang="zh-CN" sz="1400" b="1" dirty="0" err="1"/>
              <a:t>addi</a:t>
            </a:r>
            <a:r>
              <a:rPr lang="en-US" altLang="zh-CN" sz="1400" b="1" dirty="0"/>
              <a:t> + add)</a:t>
            </a:r>
          </a:p>
          <a:p>
            <a:pPr lvl="1" eaLnBrk="1" hangingPunct="1"/>
            <a:endParaRPr lang="en-US" altLang="zh-CN" sz="1400" b="1" dirty="0"/>
          </a:p>
          <a:p>
            <a:pPr lvl="1" eaLnBrk="1" hangingPunct="1"/>
            <a:r>
              <a:rPr lang="zh-CN" altLang="en-US" sz="1400" b="1" dirty="0"/>
              <a:t>因此，控制信号</a:t>
            </a:r>
            <a:r>
              <a:rPr lang="en-US" altLang="zh-CN" sz="1400" b="1" dirty="0" err="1"/>
              <a:t>Z</a:t>
            </a:r>
            <a:r>
              <a:rPr lang="en-US" altLang="zh-CN" sz="1400" b="1" baseline="-25000" dirty="0" err="1"/>
              <a:t>out</a:t>
            </a:r>
            <a:r>
              <a:rPr lang="zh-CN" altLang="en-US" sz="1400" b="1" dirty="0"/>
              <a:t>的逻辑表达式为：</a:t>
            </a:r>
            <a:r>
              <a:rPr lang="en-US" altLang="zh-CN" sz="1400" b="1" dirty="0" err="1">
                <a:solidFill>
                  <a:srgbClr val="FF0000"/>
                </a:solidFill>
              </a:rPr>
              <a:t>Z</a:t>
            </a:r>
            <a:r>
              <a:rPr lang="en-US" altLang="zh-CN" sz="1400" b="1" baseline="-25000" dirty="0" err="1">
                <a:solidFill>
                  <a:srgbClr val="FF0000"/>
                </a:solidFill>
              </a:rPr>
              <a:t>out</a:t>
            </a:r>
            <a:r>
              <a:rPr lang="en-US" altLang="zh-CN" sz="1400" b="1" dirty="0">
                <a:solidFill>
                  <a:srgbClr val="FF0000"/>
                </a:solidFill>
              </a:rPr>
              <a:t>= </a:t>
            </a:r>
            <a:r>
              <a:rPr lang="en-US" altLang="zh-CN" sz="1400" b="1" dirty="0" err="1">
                <a:solidFill>
                  <a:srgbClr val="FF0000"/>
                </a:solidFill>
              </a:rPr>
              <a:t>M</a:t>
            </a:r>
            <a:r>
              <a:rPr lang="en-US" altLang="zh-CN" sz="1400" b="1" baseline="-25000" dirty="0" err="1">
                <a:solidFill>
                  <a:srgbClr val="FF0000"/>
                </a:solidFill>
              </a:rPr>
              <a:t>if</a:t>
            </a:r>
            <a:r>
              <a:rPr lang="en-US" altLang="zh-CN" sz="1400" b="1" baseline="-25000" dirty="0">
                <a:solidFill>
                  <a:srgbClr val="FF0000"/>
                </a:solidFill>
              </a:rPr>
              <a:t>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3</a:t>
            </a:r>
            <a:r>
              <a:rPr lang="zh-CN" altLang="en-US" sz="1400" b="1" baseline="-25000" dirty="0">
                <a:solidFill>
                  <a:srgbClr val="FF0000"/>
                </a:solidFill>
              </a:rPr>
              <a:t>  </a:t>
            </a:r>
            <a:r>
              <a:rPr lang="en-US" altLang="zh-CN" sz="1400" b="1" dirty="0">
                <a:solidFill>
                  <a:srgbClr val="FF0000"/>
                </a:solidFill>
              </a:rPr>
              <a:t>+ M</a:t>
            </a:r>
            <a:r>
              <a:rPr lang="en-US" altLang="zh-CN" sz="1400" b="1" baseline="-25000" dirty="0">
                <a:solidFill>
                  <a:srgbClr val="FF0000"/>
                </a:solidFill>
              </a:rPr>
              <a:t>ex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1 </a:t>
            </a:r>
            <a:r>
              <a:rPr lang="en-US" altLang="zh-CN" sz="1400" b="1" dirty="0">
                <a:solidFill>
                  <a:srgbClr val="FF0000"/>
                </a:solidFill>
                <a:ea typeface="等线" panose="02010600030101010101" pitchFamily="2" charset="-122"/>
              </a:rPr>
              <a:t>·</a:t>
            </a:r>
            <a:r>
              <a:rPr lang="en-US" altLang="zh-CN" sz="1400" b="1" dirty="0">
                <a:solidFill>
                  <a:srgbClr val="FF0000"/>
                </a:solidFill>
              </a:rPr>
              <a:t> (</a:t>
            </a:r>
            <a:r>
              <a:rPr lang="en-US" altLang="zh-CN" sz="1400" b="1" dirty="0" err="1">
                <a:solidFill>
                  <a:srgbClr val="FF0000"/>
                </a:solidFill>
              </a:rPr>
              <a:t>lw</a:t>
            </a:r>
            <a:r>
              <a:rPr lang="en-US" altLang="zh-CN" sz="1400" b="1" dirty="0">
                <a:solidFill>
                  <a:srgbClr val="FF0000"/>
                </a:solidFill>
              </a:rPr>
              <a:t> + </a:t>
            </a:r>
            <a:r>
              <a:rPr lang="en-US" altLang="zh-CN" sz="1400" b="1" dirty="0" err="1">
                <a:solidFill>
                  <a:srgbClr val="FF0000"/>
                </a:solidFill>
              </a:rPr>
              <a:t>sw</a:t>
            </a:r>
            <a:r>
              <a:rPr lang="en-US" altLang="zh-CN" sz="1400" b="1" dirty="0">
                <a:solidFill>
                  <a:srgbClr val="FF0000"/>
                </a:solidFill>
              </a:rPr>
              <a:t>)</a:t>
            </a:r>
            <a:r>
              <a:rPr lang="zh-CN" altLang="en-US" sz="1400" b="1" baseline="-25000" dirty="0">
                <a:solidFill>
                  <a:srgbClr val="FF0000"/>
                </a:solidFill>
              </a:rPr>
              <a:t>  </a:t>
            </a:r>
            <a:r>
              <a:rPr lang="en-US" altLang="zh-CN" sz="1400" b="1" dirty="0">
                <a:solidFill>
                  <a:srgbClr val="FF0000"/>
                </a:solidFill>
              </a:rPr>
              <a:t>+ M</a:t>
            </a:r>
            <a:r>
              <a:rPr lang="en-US" altLang="zh-CN" sz="1400" b="1" baseline="-25000" dirty="0">
                <a:solidFill>
                  <a:srgbClr val="FF0000"/>
                </a:solidFill>
              </a:rPr>
              <a:t>ex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3 </a:t>
            </a:r>
            <a:r>
              <a:rPr lang="en-US" altLang="zh-CN" sz="1400" b="1" dirty="0">
                <a:solidFill>
                  <a:srgbClr val="FF0000"/>
                </a:solidFill>
                <a:ea typeface="等线" panose="02010600030101010101" pitchFamily="2" charset="-122"/>
              </a:rPr>
              <a:t>·</a:t>
            </a:r>
            <a:r>
              <a:rPr lang="en-US" altLang="zh-CN" sz="1400" b="1" dirty="0">
                <a:solidFill>
                  <a:srgbClr val="FF0000"/>
                </a:solidFill>
              </a:rPr>
              <a:t> (</a:t>
            </a:r>
            <a:r>
              <a:rPr lang="en-US" altLang="zh-CN" sz="1400" b="1" dirty="0" err="1">
                <a:solidFill>
                  <a:srgbClr val="FF0000"/>
                </a:solidFill>
              </a:rPr>
              <a:t>beq</a:t>
            </a:r>
            <a:r>
              <a:rPr lang="en-US" altLang="zh-CN" sz="1400" b="1" dirty="0">
                <a:solidFill>
                  <a:srgbClr val="FF0000"/>
                </a:solidFill>
              </a:rPr>
              <a:t> + </a:t>
            </a:r>
            <a:r>
              <a:rPr lang="en-US" altLang="zh-CN" sz="1400" b="1" dirty="0" err="1">
                <a:solidFill>
                  <a:srgbClr val="FF0000"/>
                </a:solidFill>
              </a:rPr>
              <a:t>addi</a:t>
            </a:r>
            <a:r>
              <a:rPr lang="en-US" altLang="zh-CN" sz="1400" b="1" dirty="0">
                <a:solidFill>
                  <a:srgbClr val="FF0000"/>
                </a:solidFill>
              </a:rPr>
              <a:t> + add)</a:t>
            </a:r>
            <a:endParaRPr lang="en-US" altLang="zh-CN" sz="1200" b="1" dirty="0">
              <a:solidFill>
                <a:srgbClr val="FF0000"/>
              </a:solidFill>
            </a:endParaRPr>
          </a:p>
          <a:p>
            <a:pPr lvl="1" eaLnBrk="1" hangingPunct="1"/>
            <a:endParaRPr lang="en-US" altLang="zh-CN" sz="12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lvl="1" eaLnBrk="1" hangingPunct="1"/>
            <a:endParaRPr lang="en-US" altLang="zh-CN" sz="800" b="1" dirty="0"/>
          </a:p>
          <a:p>
            <a:pPr eaLnBrk="1" hangingPunct="1"/>
            <a:endParaRPr lang="en-US" altLang="zh-CN" sz="1400" b="1" dirty="0"/>
          </a:p>
          <a:p>
            <a:pPr eaLnBrk="1" hangingPunct="1"/>
            <a:endParaRPr lang="en-US" altLang="zh-CN" sz="1400" b="1" dirty="0"/>
          </a:p>
          <a:p>
            <a:pPr eaLnBrk="1" hangingPunct="1"/>
            <a:endParaRPr lang="en-US" altLang="zh-CN" sz="1200" b="1" dirty="0">
              <a:solidFill>
                <a:srgbClr val="FF0000"/>
              </a:solidFill>
            </a:endParaRPr>
          </a:p>
          <a:p>
            <a:pPr lvl="1" eaLnBrk="1" hangingPunct="1"/>
            <a:endParaRPr lang="en-US" altLang="zh-CN" sz="1200" b="1" dirty="0"/>
          </a:p>
          <a:p>
            <a:pPr lvl="1" eaLnBrk="1" hangingPunct="1"/>
            <a:endParaRPr lang="en-US" altLang="zh-CN" sz="800" b="1" dirty="0"/>
          </a:p>
        </p:txBody>
      </p:sp>
      <p:pic>
        <p:nvPicPr>
          <p:cNvPr id="3" name="图片 2">
            <a:extLst>
              <a:ext uri="{FF2B5EF4-FFF2-40B4-BE49-F238E27FC236}">
                <a16:creationId xmlns:a16="http://schemas.microsoft.com/office/drawing/2014/main" id="{DDF1D9C8-A38B-9FC7-4E22-FEF84124EBCD}"/>
              </a:ext>
            </a:extLst>
          </p:cNvPr>
          <p:cNvPicPr>
            <a:picLocks noChangeAspect="1"/>
          </p:cNvPicPr>
          <p:nvPr/>
        </p:nvPicPr>
        <p:blipFill>
          <a:blip r:embed="rId2"/>
          <a:stretch>
            <a:fillRect/>
          </a:stretch>
        </p:blipFill>
        <p:spPr>
          <a:xfrm>
            <a:off x="71500" y="3554127"/>
            <a:ext cx="9001000" cy="1747081"/>
          </a:xfrm>
          <a:prstGeom prst="rect">
            <a:avLst/>
          </a:prstGeom>
        </p:spPr>
      </p:pic>
    </p:spTree>
    <p:extLst>
      <p:ext uri="{BB962C8B-B14F-4D97-AF65-F5344CB8AC3E}">
        <p14:creationId xmlns:p14="http://schemas.microsoft.com/office/powerpoint/2010/main" val="11917231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2C477C7-246A-BF1C-34B8-DCD9DD973DE6}"/>
              </a:ext>
            </a:extLst>
          </p:cNvPr>
          <p:cNvSpPr>
            <a:spLocks noGrp="1"/>
          </p:cNvSpPr>
          <p:nvPr>
            <p:ph idx="1"/>
          </p:nvPr>
        </p:nvSpPr>
        <p:spPr>
          <a:xfrm>
            <a:off x="457200" y="476672"/>
            <a:ext cx="8229600" cy="6336704"/>
          </a:xfrm>
        </p:spPr>
        <p:txBody>
          <a:bodyPr rtlCol="0">
            <a:normAutofit/>
          </a:bodyPr>
          <a:lstStyle/>
          <a:p>
            <a:pPr eaLnBrk="1" hangingPunct="1"/>
            <a:r>
              <a:rPr lang="zh-CN" altLang="en-US" sz="1800" b="1" dirty="0"/>
              <a:t>（</a:t>
            </a:r>
            <a:r>
              <a:rPr lang="en-US" altLang="zh-CN" sz="1800" b="1" dirty="0"/>
              <a:t>3</a:t>
            </a:r>
            <a:r>
              <a:rPr lang="zh-CN" altLang="en-US" sz="1800" b="1" dirty="0"/>
              <a:t>）分析表</a:t>
            </a:r>
            <a:r>
              <a:rPr lang="en-US" altLang="zh-CN" sz="1800" b="1" dirty="0"/>
              <a:t>6.3</a:t>
            </a:r>
            <a:r>
              <a:rPr lang="zh-CN" altLang="en-US" sz="1800" b="1" dirty="0">
                <a:ea typeface="等线" panose="02010600030101010101" pitchFamily="2" charset="-122"/>
              </a:rPr>
              <a:t>～</a:t>
            </a:r>
            <a:r>
              <a:rPr lang="zh-CN" altLang="en-US" sz="1800" b="1" dirty="0"/>
              <a:t>表</a:t>
            </a:r>
            <a:r>
              <a:rPr lang="en-US" altLang="zh-CN" sz="1800" b="1" dirty="0"/>
              <a:t>6.7</a:t>
            </a:r>
            <a:r>
              <a:rPr lang="zh-CN" altLang="en-US" sz="1800" b="1" dirty="0"/>
              <a:t>的</a:t>
            </a:r>
            <a:r>
              <a:rPr lang="zh-CN" altLang="en-US" sz="1800" b="1" dirty="0">
                <a:solidFill>
                  <a:srgbClr val="FF0000"/>
                </a:solidFill>
              </a:rPr>
              <a:t>控制信号</a:t>
            </a:r>
            <a:r>
              <a:rPr lang="en-US" altLang="zh-CN" sz="1800" b="1" dirty="0" err="1">
                <a:solidFill>
                  <a:srgbClr val="FF0000"/>
                </a:solidFill>
              </a:rPr>
              <a:t>PC</a:t>
            </a:r>
            <a:r>
              <a:rPr lang="en-US" altLang="zh-CN" sz="1800" b="1" baseline="-25000" dirty="0" err="1">
                <a:solidFill>
                  <a:srgbClr val="FF0000"/>
                </a:solidFill>
              </a:rPr>
              <a:t>in</a:t>
            </a:r>
            <a:r>
              <a:rPr lang="zh-CN" altLang="en-US" sz="1800" b="1" dirty="0"/>
              <a:t>：</a:t>
            </a:r>
            <a:endParaRPr lang="en-US" altLang="zh-CN" sz="1800" b="1" dirty="0"/>
          </a:p>
          <a:p>
            <a:pPr lvl="1" eaLnBrk="1" hangingPunct="1">
              <a:buFont typeface="+mj-ea"/>
              <a:buAutoNum type="circleNumDbPlain"/>
            </a:pPr>
            <a:endParaRPr lang="en-US" altLang="zh-CN" sz="1600" b="1" dirty="0"/>
          </a:p>
          <a:p>
            <a:pPr lvl="1" eaLnBrk="1" hangingPunct="1">
              <a:buFont typeface="+mj-ea"/>
              <a:buAutoNum type="circleNumDbPlain"/>
            </a:pPr>
            <a:r>
              <a:rPr lang="zh-CN" altLang="en-US" sz="1400" b="1" dirty="0"/>
              <a:t>所有指令的取指周期的</a:t>
            </a:r>
            <a:r>
              <a:rPr lang="en-US" altLang="zh-CN" sz="1400" b="1" dirty="0"/>
              <a:t>T</a:t>
            </a:r>
            <a:r>
              <a:rPr lang="en-US" altLang="zh-CN" sz="1400" b="1" baseline="-25000" dirty="0"/>
              <a:t>3</a:t>
            </a:r>
            <a:r>
              <a:rPr lang="zh-CN" altLang="en-US" sz="1400" b="1" dirty="0"/>
              <a:t>节拍都要发出</a:t>
            </a:r>
            <a:r>
              <a:rPr lang="en-US" altLang="zh-CN" sz="1400" b="1" dirty="0" err="1"/>
              <a:t>PC</a:t>
            </a:r>
            <a:r>
              <a:rPr lang="en-US" altLang="zh-CN" sz="1400" b="1" baseline="-25000" dirty="0" err="1"/>
              <a:t>in</a:t>
            </a:r>
            <a:r>
              <a:rPr lang="zh-CN" altLang="en-US" sz="1400" b="1" dirty="0"/>
              <a:t>信号：</a:t>
            </a:r>
            <a:r>
              <a:rPr lang="en-US" altLang="zh-CN" sz="1400" b="1" dirty="0" err="1"/>
              <a:t>M</a:t>
            </a:r>
            <a:r>
              <a:rPr lang="en-US" altLang="zh-CN" sz="1400" b="1" baseline="-25000" dirty="0" err="1"/>
              <a:t>if</a:t>
            </a:r>
            <a:r>
              <a:rPr lang="en-US" altLang="zh-CN" sz="1400" b="1" baseline="-25000" dirty="0"/>
              <a:t> </a:t>
            </a:r>
            <a:r>
              <a:rPr lang="en-US" altLang="zh-CN" sz="1400" b="1" dirty="0">
                <a:ea typeface="等线" panose="02010600030101010101" pitchFamily="2" charset="-122"/>
              </a:rPr>
              <a:t>· T</a:t>
            </a:r>
            <a:r>
              <a:rPr lang="en-US" altLang="zh-CN" sz="1400" b="1" baseline="-25000" dirty="0"/>
              <a:t>3</a:t>
            </a:r>
            <a:r>
              <a:rPr lang="zh-CN" altLang="en-US" sz="1400" b="1" baseline="-25000" dirty="0"/>
              <a:t> </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t>当</a:t>
            </a:r>
            <a:r>
              <a:rPr lang="en-US" altLang="zh-CN" sz="1400" b="1" dirty="0"/>
              <a:t>PSW</a:t>
            </a:r>
            <a:r>
              <a:rPr lang="zh-CN" altLang="en-US" sz="1400" b="1" dirty="0"/>
              <a:t>的</a:t>
            </a:r>
            <a:r>
              <a:rPr lang="en-US" altLang="zh-CN" sz="1400" b="1" dirty="0"/>
              <a:t>equal</a:t>
            </a:r>
            <a:r>
              <a:rPr lang="zh-CN" altLang="en-US" sz="1400" b="1" dirty="0"/>
              <a:t>为</a:t>
            </a:r>
            <a:r>
              <a:rPr lang="en-US" altLang="zh-CN" sz="1400" b="1" dirty="0"/>
              <a:t>1</a:t>
            </a:r>
            <a:r>
              <a:rPr lang="zh-CN" altLang="en-US" sz="1400" b="1" dirty="0"/>
              <a:t>时，</a:t>
            </a:r>
            <a:r>
              <a:rPr lang="en-US" altLang="zh-CN" sz="1400" b="1" dirty="0" err="1"/>
              <a:t>beq</a:t>
            </a:r>
            <a:r>
              <a:rPr lang="zh-CN" altLang="en-US" sz="1400" b="1" dirty="0"/>
              <a:t>指令的执行周期的</a:t>
            </a:r>
            <a:r>
              <a:rPr lang="en-US" altLang="zh-CN" sz="1400" b="1" dirty="0"/>
              <a:t>T</a:t>
            </a:r>
            <a:r>
              <a:rPr lang="en-US" altLang="zh-CN" sz="1400" b="1" baseline="-25000" dirty="0"/>
              <a:t>3</a:t>
            </a:r>
            <a:r>
              <a:rPr lang="zh-CN" altLang="en-US" sz="1400" b="1" dirty="0"/>
              <a:t>节拍（</a:t>
            </a:r>
            <a:r>
              <a:rPr lang="zh-CN" altLang="en-US" sz="1400" b="1" dirty="0">
                <a:highlight>
                  <a:srgbClr val="FFFF00"/>
                </a:highlight>
              </a:rPr>
              <a:t>分支目标地址送入</a:t>
            </a:r>
            <a:r>
              <a:rPr lang="en-US" altLang="zh-CN" sz="1400" b="1" dirty="0">
                <a:highlight>
                  <a:srgbClr val="FFFF00"/>
                </a:highlight>
              </a:rPr>
              <a:t>PC</a:t>
            </a:r>
            <a:r>
              <a:rPr lang="zh-CN" altLang="en-US" sz="1400" b="1" dirty="0"/>
              <a:t>）要发出</a:t>
            </a:r>
            <a:r>
              <a:rPr lang="en-US" altLang="zh-CN" sz="1400" b="1" dirty="0" err="1"/>
              <a:t>PC</a:t>
            </a:r>
            <a:r>
              <a:rPr lang="en-US" altLang="zh-CN" sz="1400" b="1" baseline="-25000" dirty="0" err="1"/>
              <a:t>in</a:t>
            </a:r>
            <a:r>
              <a:rPr lang="zh-CN" altLang="en-US" sz="1400" b="1" dirty="0"/>
              <a:t>信号：</a:t>
            </a:r>
            <a:r>
              <a:rPr lang="en-US" altLang="zh-CN" sz="1400" b="1" dirty="0"/>
              <a:t>M</a:t>
            </a:r>
            <a:r>
              <a:rPr lang="en-US" altLang="zh-CN" sz="1400" b="1" baseline="-25000" dirty="0"/>
              <a:t>ex </a:t>
            </a:r>
            <a:r>
              <a:rPr lang="en-US" altLang="zh-CN" sz="1400" b="1" dirty="0">
                <a:ea typeface="等线" panose="02010600030101010101" pitchFamily="2" charset="-122"/>
              </a:rPr>
              <a:t>· T</a:t>
            </a:r>
            <a:r>
              <a:rPr lang="en-US" altLang="zh-CN" sz="1400" b="1" baseline="-25000" dirty="0"/>
              <a:t>3 </a:t>
            </a:r>
            <a:r>
              <a:rPr lang="en-US" altLang="zh-CN" sz="1400" b="1" dirty="0">
                <a:ea typeface="等线" panose="02010600030101010101" pitchFamily="2" charset="-122"/>
              </a:rPr>
              <a:t>·</a:t>
            </a:r>
            <a:r>
              <a:rPr lang="en-US" altLang="zh-CN" sz="1400" b="1" dirty="0"/>
              <a:t> </a:t>
            </a:r>
            <a:r>
              <a:rPr lang="en-US" altLang="zh-CN" sz="1400" b="1" dirty="0" err="1"/>
              <a:t>beq</a:t>
            </a:r>
            <a:r>
              <a:rPr lang="en-US" altLang="zh-CN" sz="1400" b="1" dirty="0"/>
              <a:t> </a:t>
            </a:r>
            <a:r>
              <a:rPr lang="en-US" altLang="zh-CN" sz="1400" b="1" dirty="0">
                <a:ea typeface="等线" panose="02010600030101010101" pitchFamily="2" charset="-122"/>
              </a:rPr>
              <a:t>· </a:t>
            </a:r>
            <a:r>
              <a:rPr lang="en-US" altLang="zh-CN" sz="1400" b="1" dirty="0"/>
              <a:t>equal</a:t>
            </a:r>
          </a:p>
          <a:p>
            <a:pPr lvl="1" eaLnBrk="1" hangingPunct="1"/>
            <a:endParaRPr lang="en-US" altLang="zh-CN" sz="1400" b="1" dirty="0"/>
          </a:p>
          <a:p>
            <a:pPr lvl="1" eaLnBrk="1" hangingPunct="1"/>
            <a:r>
              <a:rPr lang="zh-CN" altLang="en-US" sz="1400" b="1" dirty="0"/>
              <a:t>因此，控制信号</a:t>
            </a:r>
            <a:r>
              <a:rPr lang="en-US" altLang="zh-CN" sz="1400" b="1" dirty="0" err="1"/>
              <a:t>PC</a:t>
            </a:r>
            <a:r>
              <a:rPr lang="en-US" altLang="zh-CN" sz="1400" b="1" baseline="-25000" dirty="0" err="1"/>
              <a:t>in</a:t>
            </a:r>
            <a:r>
              <a:rPr lang="zh-CN" altLang="en-US" sz="1400" b="1" dirty="0"/>
              <a:t>的逻辑表达式为：</a:t>
            </a:r>
            <a:r>
              <a:rPr lang="en-US" altLang="zh-CN" sz="1400" b="1" dirty="0" err="1">
                <a:solidFill>
                  <a:srgbClr val="FF0000"/>
                </a:solidFill>
              </a:rPr>
              <a:t>PC</a:t>
            </a:r>
            <a:r>
              <a:rPr lang="en-US" altLang="zh-CN" sz="1400" b="1" baseline="-25000" dirty="0" err="1">
                <a:solidFill>
                  <a:srgbClr val="FF0000"/>
                </a:solidFill>
              </a:rPr>
              <a:t>in</a:t>
            </a:r>
            <a:r>
              <a:rPr lang="en-US" altLang="zh-CN" sz="1400" b="1" dirty="0">
                <a:solidFill>
                  <a:srgbClr val="FF0000"/>
                </a:solidFill>
              </a:rPr>
              <a:t>= </a:t>
            </a:r>
            <a:r>
              <a:rPr lang="en-US" altLang="zh-CN" sz="1400" b="1" dirty="0" err="1">
                <a:solidFill>
                  <a:srgbClr val="FF0000"/>
                </a:solidFill>
              </a:rPr>
              <a:t>M</a:t>
            </a:r>
            <a:r>
              <a:rPr lang="en-US" altLang="zh-CN" sz="1400" b="1" baseline="-25000" dirty="0" err="1">
                <a:solidFill>
                  <a:srgbClr val="FF0000"/>
                </a:solidFill>
              </a:rPr>
              <a:t>if</a:t>
            </a:r>
            <a:r>
              <a:rPr lang="en-US" altLang="zh-CN" sz="1400" b="1" baseline="-25000" dirty="0">
                <a:solidFill>
                  <a:srgbClr val="FF0000"/>
                </a:solidFill>
              </a:rPr>
              <a:t>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3</a:t>
            </a:r>
            <a:r>
              <a:rPr lang="zh-CN" altLang="en-US" sz="1400" b="1" baseline="-25000" dirty="0">
                <a:solidFill>
                  <a:srgbClr val="FF0000"/>
                </a:solidFill>
              </a:rPr>
              <a:t>  </a:t>
            </a:r>
            <a:r>
              <a:rPr lang="en-US" altLang="zh-CN" sz="1400" b="1" dirty="0">
                <a:solidFill>
                  <a:srgbClr val="FF0000"/>
                </a:solidFill>
              </a:rPr>
              <a:t>+ M</a:t>
            </a:r>
            <a:r>
              <a:rPr lang="en-US" altLang="zh-CN" sz="1400" b="1" baseline="-25000" dirty="0">
                <a:solidFill>
                  <a:srgbClr val="FF0000"/>
                </a:solidFill>
              </a:rPr>
              <a:t>ex </a:t>
            </a:r>
            <a:r>
              <a:rPr lang="en-US" altLang="zh-CN" sz="1400" b="1" dirty="0">
                <a:solidFill>
                  <a:srgbClr val="FF0000"/>
                </a:solidFill>
                <a:ea typeface="等线" panose="02010600030101010101" pitchFamily="2" charset="-122"/>
              </a:rPr>
              <a:t>· T</a:t>
            </a:r>
            <a:r>
              <a:rPr lang="en-US" altLang="zh-CN" sz="1400" b="1" baseline="-25000" dirty="0">
                <a:solidFill>
                  <a:srgbClr val="FF0000"/>
                </a:solidFill>
              </a:rPr>
              <a:t>3 </a:t>
            </a:r>
            <a:r>
              <a:rPr lang="en-US" altLang="zh-CN" sz="1400" b="1" dirty="0">
                <a:solidFill>
                  <a:srgbClr val="FF0000"/>
                </a:solidFill>
                <a:ea typeface="等线" panose="02010600030101010101" pitchFamily="2" charset="-122"/>
              </a:rPr>
              <a:t>·</a:t>
            </a:r>
            <a:r>
              <a:rPr lang="en-US" altLang="zh-CN" sz="1400" b="1" dirty="0">
                <a:solidFill>
                  <a:srgbClr val="FF0000"/>
                </a:solidFill>
              </a:rPr>
              <a:t> </a:t>
            </a:r>
            <a:r>
              <a:rPr lang="en-US" altLang="zh-CN" sz="1400" b="1" dirty="0" err="1">
                <a:solidFill>
                  <a:srgbClr val="FF0000"/>
                </a:solidFill>
              </a:rPr>
              <a:t>beq</a:t>
            </a:r>
            <a:r>
              <a:rPr lang="en-US" altLang="zh-CN" sz="1400" b="1" dirty="0">
                <a:solidFill>
                  <a:srgbClr val="FF0000"/>
                </a:solidFill>
              </a:rPr>
              <a:t> </a:t>
            </a:r>
            <a:r>
              <a:rPr lang="en-US" altLang="zh-CN" sz="1400" b="1" dirty="0">
                <a:solidFill>
                  <a:srgbClr val="FF0000"/>
                </a:solidFill>
                <a:ea typeface="等线" panose="02010600030101010101" pitchFamily="2" charset="-122"/>
              </a:rPr>
              <a:t>· </a:t>
            </a:r>
            <a:r>
              <a:rPr lang="en-US" altLang="zh-CN" sz="1400" b="1" dirty="0">
                <a:solidFill>
                  <a:srgbClr val="FF0000"/>
                </a:solidFill>
              </a:rPr>
              <a:t>equal</a:t>
            </a:r>
            <a:endParaRPr lang="en-US" altLang="zh-CN" sz="1200" b="1" dirty="0">
              <a:solidFill>
                <a:srgbClr val="FF0000"/>
              </a:solidFill>
            </a:endParaRPr>
          </a:p>
          <a:p>
            <a:pPr lvl="1" eaLnBrk="1" hangingPunct="1"/>
            <a:endParaRPr lang="en-US" altLang="zh-CN" sz="1200" b="1" dirty="0"/>
          </a:p>
          <a:p>
            <a:pPr lvl="1" eaLnBrk="1" hangingPunct="1"/>
            <a:endParaRPr lang="en-US" altLang="zh-CN" sz="800" b="1" dirty="0"/>
          </a:p>
        </p:txBody>
      </p:sp>
      <p:pic>
        <p:nvPicPr>
          <p:cNvPr id="8" name="图片 7">
            <a:extLst>
              <a:ext uri="{FF2B5EF4-FFF2-40B4-BE49-F238E27FC236}">
                <a16:creationId xmlns:a16="http://schemas.microsoft.com/office/drawing/2014/main" id="{6E2354C1-8560-A3CB-09A4-64F5BA88990E}"/>
              </a:ext>
            </a:extLst>
          </p:cNvPr>
          <p:cNvPicPr>
            <a:picLocks noChangeAspect="1"/>
          </p:cNvPicPr>
          <p:nvPr/>
        </p:nvPicPr>
        <p:blipFill>
          <a:blip r:embed="rId2"/>
          <a:stretch>
            <a:fillRect/>
          </a:stretch>
        </p:blipFill>
        <p:spPr>
          <a:xfrm>
            <a:off x="370384" y="3861048"/>
            <a:ext cx="8316416" cy="1616722"/>
          </a:xfrm>
          <a:prstGeom prst="rect">
            <a:avLst/>
          </a:prstGeom>
        </p:spPr>
      </p:pic>
    </p:spTree>
    <p:extLst>
      <p:ext uri="{BB962C8B-B14F-4D97-AF65-F5344CB8AC3E}">
        <p14:creationId xmlns:p14="http://schemas.microsoft.com/office/powerpoint/2010/main" val="23054070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6A65E64A-2DDD-CCF8-3655-36152AAA0919}"/>
              </a:ext>
            </a:extLst>
          </p:cNvPr>
          <p:cNvSpPr>
            <a:spLocks noGrp="1"/>
          </p:cNvSpPr>
          <p:nvPr>
            <p:ph idx="1"/>
          </p:nvPr>
        </p:nvSpPr>
        <p:spPr>
          <a:xfrm>
            <a:off x="457200" y="260648"/>
            <a:ext cx="8229600" cy="3960143"/>
          </a:xfrm>
        </p:spPr>
        <p:txBody>
          <a:bodyPr rtlCol="0">
            <a:normAutofit/>
          </a:bodyPr>
          <a:lstStyle/>
          <a:p>
            <a:pPr lvl="1" eaLnBrk="1" hangingPunct="1"/>
            <a:r>
              <a:rPr lang="en-US" altLang="zh-CN" sz="2000" b="1" dirty="0"/>
              <a:t>2</a:t>
            </a:r>
            <a:r>
              <a:rPr lang="zh-CN" altLang="en-US" sz="2000" b="1" dirty="0"/>
              <a:t>、单周期</a:t>
            </a:r>
            <a:r>
              <a:rPr lang="en-US" altLang="zh-CN" sz="2000" b="1" dirty="0"/>
              <a:t>MIPS</a:t>
            </a:r>
            <a:r>
              <a:rPr lang="zh-CN" altLang="en-US" sz="2000" b="1" dirty="0"/>
              <a:t>处理器硬布线控制器</a:t>
            </a:r>
            <a:endParaRPr lang="en-US" altLang="zh-CN" sz="2000" b="1" dirty="0"/>
          </a:p>
          <a:p>
            <a:pPr lvl="1" eaLnBrk="1" hangingPunct="1"/>
            <a:endParaRPr lang="en-US" altLang="zh-CN" sz="1200" b="1" dirty="0"/>
          </a:p>
          <a:p>
            <a:pPr lvl="2" eaLnBrk="1" hangingPunct="1"/>
            <a:r>
              <a:rPr lang="zh-CN" altLang="en-US" sz="1400" b="1" dirty="0"/>
              <a:t>图</a:t>
            </a:r>
            <a:r>
              <a:rPr lang="en-US" altLang="zh-CN" sz="1400" b="1" dirty="0"/>
              <a:t>6.25</a:t>
            </a:r>
            <a:r>
              <a:rPr lang="zh-CN" altLang="en-US" sz="1400" b="1" dirty="0"/>
              <a:t>为单周期</a:t>
            </a:r>
            <a:r>
              <a:rPr lang="en-US" altLang="zh-CN" sz="1400" b="1" dirty="0"/>
              <a:t>MIPS</a:t>
            </a:r>
            <a:r>
              <a:rPr lang="zh-CN" altLang="en-US" sz="1400" b="1" dirty="0"/>
              <a:t>处理器的数据通路。</a:t>
            </a:r>
            <a:endParaRPr lang="en-US" altLang="zh-CN" sz="1400" b="1" dirty="0"/>
          </a:p>
          <a:p>
            <a:pPr lvl="2" eaLnBrk="1" hangingPunct="1"/>
            <a:endParaRPr lang="en-US" altLang="zh-CN" sz="1400" b="1" dirty="0"/>
          </a:p>
          <a:p>
            <a:pPr lvl="2" eaLnBrk="1" hangingPunct="1"/>
            <a:r>
              <a:rPr lang="zh-CN" altLang="en-US" sz="1400" b="1" dirty="0"/>
              <a:t>表</a:t>
            </a:r>
            <a:r>
              <a:rPr lang="en-US" altLang="zh-CN" sz="1400" b="1" dirty="0"/>
              <a:t>6.9</a:t>
            </a:r>
            <a:r>
              <a:rPr lang="zh-CN" altLang="en-US" sz="1400" b="1" dirty="0"/>
              <a:t>为单周期</a:t>
            </a:r>
            <a:r>
              <a:rPr lang="en-US" altLang="zh-CN" sz="1400" b="1" dirty="0"/>
              <a:t>MIPS</a:t>
            </a:r>
            <a:r>
              <a:rPr lang="zh-CN" altLang="en-US" sz="1400" b="1" dirty="0"/>
              <a:t>处理器的</a:t>
            </a:r>
            <a:r>
              <a:rPr lang="en-US" altLang="zh-CN" sz="1400" b="1" dirty="0"/>
              <a:t>8</a:t>
            </a:r>
            <a:r>
              <a:rPr lang="zh-CN" altLang="en-US" sz="1400" b="1" dirty="0"/>
              <a:t>个控制信号。</a:t>
            </a:r>
            <a:endParaRPr lang="en-US" altLang="zh-CN" sz="1400" b="1" dirty="0"/>
          </a:p>
          <a:p>
            <a:pPr lvl="2" eaLnBrk="1" hangingPunct="1"/>
            <a:endParaRPr lang="en-US" altLang="zh-CN" sz="1400" b="1" dirty="0"/>
          </a:p>
          <a:p>
            <a:pPr lvl="2" eaLnBrk="1" hangingPunct="1"/>
            <a:r>
              <a:rPr lang="zh-CN" altLang="en-US" sz="1400" b="1" dirty="0"/>
              <a:t>由于单周期处理器每条指令都在</a:t>
            </a:r>
            <a:r>
              <a:rPr lang="en-US" altLang="zh-CN" sz="1400" b="1" dirty="0"/>
              <a:t>1</a:t>
            </a:r>
            <a:r>
              <a:rPr lang="zh-CN" altLang="en-US" sz="1400" b="1" dirty="0"/>
              <a:t>个时钟周期内执行完成，没有状态周期（机器周期，即取指指令、计算周期、执行周期）和节拍电位（即</a:t>
            </a:r>
            <a:r>
              <a:rPr lang="en-US" altLang="zh-CN" sz="1400" b="1" dirty="0"/>
              <a:t>T</a:t>
            </a:r>
            <a:r>
              <a:rPr lang="en-US" altLang="zh-CN" sz="1400" b="1" baseline="-25000" dirty="0"/>
              <a:t>1</a:t>
            </a:r>
            <a:r>
              <a:rPr lang="zh-CN" altLang="en-US" sz="1400" b="1" dirty="0"/>
              <a:t>、</a:t>
            </a:r>
            <a:r>
              <a:rPr lang="en-US" altLang="zh-CN" sz="1400" b="1" dirty="0"/>
              <a:t>T</a:t>
            </a:r>
            <a:r>
              <a:rPr lang="en-US" altLang="zh-CN" sz="1400" b="1" baseline="-25000" dirty="0"/>
              <a:t>2</a:t>
            </a:r>
            <a:r>
              <a:rPr lang="zh-CN" altLang="en-US" sz="1400" b="1" dirty="0"/>
              <a:t>、</a:t>
            </a:r>
            <a:r>
              <a:rPr lang="en-US" altLang="zh-CN" sz="1400" b="1" dirty="0"/>
              <a:t>T</a:t>
            </a:r>
            <a:r>
              <a:rPr lang="en-US" altLang="zh-CN" sz="1400" b="1" baseline="-25000" dirty="0"/>
              <a:t>3</a:t>
            </a:r>
            <a:r>
              <a:rPr lang="zh-CN" altLang="en-US" sz="1400" b="1" dirty="0"/>
              <a:t>、</a:t>
            </a:r>
            <a:r>
              <a:rPr lang="en-US" altLang="zh-CN" sz="1400" b="1" dirty="0"/>
              <a:t>T</a:t>
            </a:r>
            <a:r>
              <a:rPr lang="en-US" altLang="zh-CN" sz="1400" b="1" baseline="-25000" dirty="0"/>
              <a:t>4</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因此，单周期处理器的控制信号</a:t>
            </a:r>
            <a:r>
              <a:rPr lang="zh-CN" altLang="en-US" sz="1400" b="1" dirty="0">
                <a:solidFill>
                  <a:srgbClr val="FF0000"/>
                </a:solidFill>
              </a:rPr>
              <a:t>只与指令译码信号有关</a:t>
            </a:r>
            <a:r>
              <a:rPr lang="zh-CN" altLang="en-US" sz="1400" b="1" dirty="0"/>
              <a:t>。</a:t>
            </a:r>
            <a:endParaRPr lang="en-US" altLang="zh-CN" sz="1400" b="1" dirty="0"/>
          </a:p>
          <a:p>
            <a:pPr eaLnBrk="1" hangingPunct="1"/>
            <a:endParaRPr lang="en-US" altLang="zh-CN" sz="1400" b="1" dirty="0"/>
          </a:p>
          <a:p>
            <a:pPr lvl="3" eaLnBrk="1" hangingPunct="1"/>
            <a:endParaRPr lang="en-US" altLang="zh-CN" sz="1000" b="1" dirty="0"/>
          </a:p>
          <a:p>
            <a:pPr lvl="2" eaLnBrk="1" hangingPunct="1"/>
            <a:endParaRPr lang="en-US" altLang="zh-CN" sz="1400" b="1" dirty="0"/>
          </a:p>
          <a:p>
            <a:pPr lvl="2" eaLnBrk="1" hangingPunct="1"/>
            <a:endParaRPr lang="en-US" altLang="zh-CN" sz="800" b="1" dirty="0"/>
          </a:p>
        </p:txBody>
      </p:sp>
      <p:pic>
        <p:nvPicPr>
          <p:cNvPr id="3" name="图片 2">
            <a:extLst>
              <a:ext uri="{FF2B5EF4-FFF2-40B4-BE49-F238E27FC236}">
                <a16:creationId xmlns:a16="http://schemas.microsoft.com/office/drawing/2014/main" id="{614B1D5F-6C0C-4642-C0CF-305CAE245F14}"/>
              </a:ext>
            </a:extLst>
          </p:cNvPr>
          <p:cNvPicPr>
            <a:picLocks noChangeAspect="1"/>
          </p:cNvPicPr>
          <p:nvPr/>
        </p:nvPicPr>
        <p:blipFill>
          <a:blip r:embed="rId2"/>
          <a:stretch>
            <a:fillRect/>
          </a:stretch>
        </p:blipFill>
        <p:spPr>
          <a:xfrm>
            <a:off x="107504" y="3789040"/>
            <a:ext cx="4427984" cy="2451312"/>
          </a:xfrm>
          <a:prstGeom prst="rect">
            <a:avLst/>
          </a:prstGeom>
        </p:spPr>
      </p:pic>
      <p:pic>
        <p:nvPicPr>
          <p:cNvPr id="14" name="图片 13">
            <a:extLst>
              <a:ext uri="{FF2B5EF4-FFF2-40B4-BE49-F238E27FC236}">
                <a16:creationId xmlns:a16="http://schemas.microsoft.com/office/drawing/2014/main" id="{B06D2D77-0E0E-87A7-1E1D-88A0F3206BD7}"/>
              </a:ext>
            </a:extLst>
          </p:cNvPr>
          <p:cNvPicPr>
            <a:picLocks noChangeAspect="1"/>
          </p:cNvPicPr>
          <p:nvPr/>
        </p:nvPicPr>
        <p:blipFill>
          <a:blip r:embed="rId3"/>
          <a:stretch>
            <a:fillRect/>
          </a:stretch>
        </p:blipFill>
        <p:spPr>
          <a:xfrm>
            <a:off x="4515940" y="3933056"/>
            <a:ext cx="4555264" cy="2122108"/>
          </a:xfrm>
          <a:prstGeom prst="rect">
            <a:avLst/>
          </a:prstGeom>
        </p:spPr>
      </p:pic>
    </p:spTree>
    <p:extLst>
      <p:ext uri="{BB962C8B-B14F-4D97-AF65-F5344CB8AC3E}">
        <p14:creationId xmlns:p14="http://schemas.microsoft.com/office/powerpoint/2010/main" val="18401552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70860</TotalTime>
  <Words>30465</Words>
  <Application>Microsoft Office PowerPoint</Application>
  <PresentationFormat>全屏显示(4:3)</PresentationFormat>
  <Paragraphs>3574</Paragraphs>
  <Slides>143</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143</vt:i4>
      </vt:variant>
    </vt:vector>
  </HeadingPairs>
  <TitlesOfParts>
    <vt:vector size="154" baseType="lpstr">
      <vt:lpstr>Avenir</vt:lpstr>
      <vt:lpstr>等线</vt:lpstr>
      <vt:lpstr>黑体</vt:lpstr>
      <vt:lpstr>宋体</vt:lpstr>
      <vt:lpstr>微软雅黑</vt:lpstr>
      <vt:lpstr>Arial</vt:lpstr>
      <vt:lpstr>Calibri</vt:lpstr>
      <vt:lpstr>Cambria Math</vt:lpstr>
      <vt:lpstr>Segoe UI Black</vt:lpstr>
      <vt:lpstr>Wingdings</vt:lpstr>
      <vt:lpstr>Office 主题</vt:lpstr>
      <vt:lpstr>《计算机组成原理》 （第六讲）</vt:lpstr>
      <vt:lpstr>目录</vt:lpstr>
      <vt:lpstr>第6章    中央处理器</vt:lpstr>
      <vt:lpstr>     6.1  中央处理器概述</vt:lpstr>
      <vt:lpstr>PowerPoint 演示文稿</vt:lpstr>
      <vt:lpstr>PowerPoint 演示文稿</vt:lpstr>
      <vt:lpstr>PowerPoint 演示文稿</vt:lpstr>
      <vt:lpstr>6.2  指令周期</vt:lpstr>
      <vt:lpstr>PowerPoint 演示文稿</vt:lpstr>
      <vt:lpstr>PowerPoint 演示文稿</vt:lpstr>
      <vt:lpstr>PowerPoint 演示文稿</vt:lpstr>
      <vt:lpstr>PowerPoint 演示文稿</vt:lpstr>
      <vt:lpstr>PowerPoint 演示文稿</vt:lpstr>
      <vt:lpstr>PowerPoint 演示文稿</vt:lpstr>
      <vt:lpstr>6.3  数据通路及指令操作流程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单总线结构计算机</vt:lpstr>
      <vt:lpstr>单周期MIPS处理器</vt:lpstr>
      <vt:lpstr>多周期MIPS处理器</vt:lpstr>
      <vt:lpstr>6.4  时序与控制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6.5  硬布线控制器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6.6  微程序控制器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6.7  异常与中断处理</vt:lpstr>
      <vt:lpstr>PowerPoint 演示文稿</vt:lpstr>
      <vt:lpstr>PowerPoint 演示文稿</vt:lpstr>
      <vt:lpstr>PowerPoint 演示文稿</vt:lpstr>
      <vt:lpstr>PowerPoint 演示文稿</vt:lpstr>
      <vt:lpstr>PowerPoint 演示文稿</vt:lpstr>
      <vt:lpstr>PowerPoint 演示文稿</vt:lpstr>
      <vt:lpstr>习题（P247-253）（第一部分）</vt:lpstr>
      <vt:lpstr>实践训练（实验5）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haiying2019</cp:lastModifiedBy>
  <cp:revision>676</cp:revision>
  <dcterms:created xsi:type="dcterms:W3CDTF">2018-06-12T02:23:51Z</dcterms:created>
  <dcterms:modified xsi:type="dcterms:W3CDTF">2023-05-17T01:30:06Z</dcterms:modified>
</cp:coreProperties>
</file>